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72" r:id="rId1"/>
    <p:sldMasterId id="2147483685" r:id="rId2"/>
  </p:sldMasterIdLst>
  <p:notesMasterIdLst>
    <p:notesMasterId r:id="rId38"/>
  </p:notesMasterIdLst>
  <p:handoutMasterIdLst>
    <p:handoutMasterId r:id="rId39"/>
  </p:handoutMasterIdLst>
  <p:sldIdLst>
    <p:sldId id="256" r:id="rId3"/>
    <p:sldId id="407" r:id="rId4"/>
    <p:sldId id="465" r:id="rId5"/>
    <p:sldId id="257" r:id="rId6"/>
    <p:sldId id="463" r:id="rId7"/>
    <p:sldId id="464" r:id="rId8"/>
    <p:sldId id="471" r:id="rId9"/>
    <p:sldId id="477" r:id="rId10"/>
    <p:sldId id="473" r:id="rId11"/>
    <p:sldId id="474" r:id="rId12"/>
    <p:sldId id="475" r:id="rId13"/>
    <p:sldId id="478" r:id="rId14"/>
    <p:sldId id="488" r:id="rId15"/>
    <p:sldId id="479" r:id="rId16"/>
    <p:sldId id="480" r:id="rId17"/>
    <p:sldId id="485" r:id="rId18"/>
    <p:sldId id="482" r:id="rId19"/>
    <p:sldId id="486" r:id="rId20"/>
    <p:sldId id="483" r:id="rId21"/>
    <p:sldId id="487" r:id="rId22"/>
    <p:sldId id="390" r:id="rId23"/>
    <p:sldId id="490" r:id="rId24"/>
    <p:sldId id="489" r:id="rId25"/>
    <p:sldId id="491" r:id="rId26"/>
    <p:sldId id="502" r:id="rId27"/>
    <p:sldId id="492" r:id="rId28"/>
    <p:sldId id="494" r:id="rId29"/>
    <p:sldId id="505" r:id="rId30"/>
    <p:sldId id="497" r:id="rId31"/>
    <p:sldId id="496" r:id="rId32"/>
    <p:sldId id="503" r:id="rId33"/>
    <p:sldId id="466" r:id="rId34"/>
    <p:sldId id="500" r:id="rId35"/>
    <p:sldId id="495" r:id="rId36"/>
    <p:sldId id="481"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A6A8A05B-00FA-EE44-9AEF-B81A214E2B1D}">
          <p14:sldIdLst>
            <p14:sldId id="256"/>
            <p14:sldId id="407"/>
            <p14:sldId id="465"/>
          </p14:sldIdLst>
        </p14:section>
        <p14:section name="Motivation" id="{B88B99F2-1097-3E44-9FD8-63E42C535C32}">
          <p14:sldIdLst>
            <p14:sldId id="257"/>
            <p14:sldId id="463"/>
            <p14:sldId id="464"/>
            <p14:sldId id="471"/>
            <p14:sldId id="477"/>
          </p14:sldIdLst>
        </p14:section>
        <p14:section name="Project Structure" id="{3E9B9303-2010-A344-88F0-1B9AFE0DB82E}">
          <p14:sldIdLst>
            <p14:sldId id="473"/>
            <p14:sldId id="474"/>
            <p14:sldId id="475"/>
            <p14:sldId id="478"/>
          </p14:sldIdLst>
        </p14:section>
        <p14:section name="Implementation" id="{73969160-7A3F-F243-AA6A-46A960CB4911}">
          <p14:sldIdLst>
            <p14:sldId id="488"/>
            <p14:sldId id="479"/>
            <p14:sldId id="480"/>
            <p14:sldId id="485"/>
            <p14:sldId id="482"/>
            <p14:sldId id="486"/>
            <p14:sldId id="483"/>
            <p14:sldId id="487"/>
            <p14:sldId id="390"/>
            <p14:sldId id="490"/>
          </p14:sldIdLst>
        </p14:section>
        <p14:section name="TSP Support" id="{0D3205E1-3819-8A48-BD7B-863052D2F488}">
          <p14:sldIdLst>
            <p14:sldId id="489"/>
            <p14:sldId id="491"/>
            <p14:sldId id="502"/>
            <p14:sldId id="492"/>
            <p14:sldId id="494"/>
            <p14:sldId id="505"/>
            <p14:sldId id="497"/>
            <p14:sldId id="496"/>
          </p14:sldIdLst>
        </p14:section>
        <p14:section name="Conclusion" id="{0BE3979C-3D85-B647-B009-A1808DE84F49}">
          <p14:sldIdLst>
            <p14:sldId id="503"/>
            <p14:sldId id="466"/>
            <p14:sldId id="500"/>
            <p14:sldId id="495"/>
            <p14:sldId id="481"/>
          </p14:sldIdLst>
        </p14:section>
        <p14:section name="Project Goals/Roadmaps" id="{91D7A0C6-86C1-164B-A546-763462841769}">
          <p14:sldIdLst/>
        </p14:section>
        <p14:section name="Deep Dive into Robrix" id="{C2DE52F0-7DD3-D649-A004-2C3542303C8C}">
          <p14:sldIdLst/>
        </p14:section>
        <p14:section name="Current Status" id="{984766DE-690C-604C-8D4E-090512B92A9B}">
          <p14:sldIdLst/>
        </p14:section>
        <p14:section name="Conclusion" id="{DCD37B80-A915-354C-862B-9656FCD63AE3}">
          <p14:sldIdLst/>
        </p14:section>
        <p14:section name="Backup Slides" id="{1AF2A814-FC81-C24F-8CB3-E9F849238656}">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372C5"/>
    <a:srgbClr val="FFFFFF"/>
    <a:srgbClr val="EDFFF1"/>
    <a:srgbClr val="3600F4"/>
    <a:srgbClr val="00257E"/>
    <a:srgbClr val="F8F8F8"/>
    <a:srgbClr val="D9D9D9"/>
    <a:srgbClr val="A6A6A6"/>
    <a:srgbClr val="F6FBFF"/>
    <a:srgbClr val="80828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206"/>
    <p:restoredTop sz="78438"/>
  </p:normalViewPr>
  <p:slideViewPr>
    <p:cSldViewPr snapToGrid="0">
      <p:cViewPr varScale="1">
        <p:scale>
          <a:sx n="127" d="100"/>
          <a:sy n="127" d="100"/>
        </p:scale>
        <p:origin x="864" y="184"/>
      </p:cViewPr>
      <p:guideLst/>
    </p:cSldViewPr>
  </p:slideViewPr>
  <p:outlineViewPr>
    <p:cViewPr>
      <p:scale>
        <a:sx n="33" d="100"/>
        <a:sy n="33" d="100"/>
      </p:scale>
      <p:origin x="0" y="-9176"/>
    </p:cViewPr>
  </p:outlineViewPr>
  <p:notesTextViewPr>
    <p:cViewPr>
      <p:scale>
        <a:sx n="145" d="100"/>
        <a:sy n="145" d="100"/>
      </p:scale>
      <p:origin x="0" y="0"/>
    </p:cViewPr>
  </p:notesTextViewPr>
  <p:notesViewPr>
    <p:cSldViewPr snapToGrid="0">
      <p:cViewPr varScale="1">
        <p:scale>
          <a:sx n="124" d="100"/>
          <a:sy n="124" d="100"/>
        </p:scale>
        <p:origin x="2944" y="17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handoutMaster" Target="handoutMasters/handoutMaster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tableStyles" Target="tableStyle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6003816-4241-EC43-4AA4-2609603F86A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B6A72EEA-8EBE-74A9-21B6-7CF598F5723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77FC268-0C23-A142-88D4-C9019B02CBA6}" type="datetimeFigureOut">
              <a:rPr lang="en-US" smtClean="0"/>
              <a:t>9/14/25</a:t>
            </a:fld>
            <a:endParaRPr lang="en-US"/>
          </a:p>
        </p:txBody>
      </p:sp>
      <p:sp>
        <p:nvSpPr>
          <p:cNvPr id="4" name="Footer Placeholder 3">
            <a:extLst>
              <a:ext uri="{FF2B5EF4-FFF2-40B4-BE49-F238E27FC236}">
                <a16:creationId xmlns:a16="http://schemas.microsoft.com/office/drawing/2014/main" id="{C419BC28-BBB1-8BD8-C069-65F47158799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6FEEEB78-DB8E-A5C5-E8D7-5FD3A4F5AB7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3DA2A01-2159-AA4B-BFDA-DAD143B0D05D}" type="slidenum">
              <a:rPr lang="en-US" smtClean="0"/>
              <a:t>‹#›</a:t>
            </a:fld>
            <a:endParaRPr lang="en-US"/>
          </a:p>
        </p:txBody>
      </p:sp>
    </p:spTree>
    <p:extLst>
      <p:ext uri="{BB962C8B-B14F-4D97-AF65-F5344CB8AC3E}">
        <p14:creationId xmlns:p14="http://schemas.microsoft.com/office/powerpoint/2010/main" val="379333800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7F4C619-BA94-FA41-A802-46050008D482}" type="datetimeFigureOut">
              <a:rPr lang="en-US" smtClean="0"/>
              <a:t>9/14/25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B7B4AED-F6E6-984F-804C-9CFE1FD5EBEF}" type="slidenum">
              <a:rPr lang="en-US" smtClean="0"/>
              <a:t>‹#›</a:t>
            </a:fld>
            <a:endParaRPr lang="en-US"/>
          </a:p>
        </p:txBody>
      </p:sp>
    </p:spTree>
    <p:extLst>
      <p:ext uri="{BB962C8B-B14F-4D97-AF65-F5344CB8AC3E}">
        <p14:creationId xmlns:p14="http://schemas.microsoft.com/office/powerpoint/2010/main" val="20884970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docs.teaspoon.world/TSP-technical-specification.html#modes-of-operation"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docs.teaspoon.world/TSP-technical-specification.html#modes-of-operation"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3769dab596b_2_58: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10" name="Google Shape;110;g3769dab596b_2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a:extLst>
            <a:ext uri="{FF2B5EF4-FFF2-40B4-BE49-F238E27FC236}">
              <a16:creationId xmlns:a16="http://schemas.microsoft.com/office/drawing/2014/main" id="{23B2DA2D-C9B3-6BC5-E1A8-F5F5D7504CCD}"/>
            </a:ext>
          </a:extLst>
        </p:cNvPr>
        <p:cNvGrpSpPr/>
        <p:nvPr/>
      </p:nvGrpSpPr>
      <p:grpSpPr>
        <a:xfrm>
          <a:off x="0" y="0"/>
          <a:ext cx="0" cy="0"/>
          <a:chOff x="0" y="0"/>
          <a:chExt cx="0" cy="0"/>
        </a:xfrm>
      </p:grpSpPr>
      <p:sp>
        <p:nvSpPr>
          <p:cNvPr id="129" name="Google Shape;129;g3769dab596b_2_77:notes">
            <a:extLst>
              <a:ext uri="{FF2B5EF4-FFF2-40B4-BE49-F238E27FC236}">
                <a16:creationId xmlns:a16="http://schemas.microsoft.com/office/drawing/2014/main" id="{92E1017B-7942-76FB-966D-12FE518DFA75}"/>
              </a:ext>
            </a:extLst>
          </p:cNvPr>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r>
              <a:rPr lang="en-US" dirty="0"/>
              <a:t>Our primary goal is to establish a complete, working example of </a:t>
            </a:r>
            <a:r>
              <a:rPr lang="en-US" b="1" i="1" dirty="0"/>
              <a:t>everything</a:t>
            </a:r>
            <a:r>
              <a:rPr lang="en-US" dirty="0"/>
              <a:t> beneath the app</a:t>
            </a:r>
          </a:p>
          <a:p>
            <a:r>
              <a:rPr lang="en-US" dirty="0"/>
              <a:t>Which must support major platforms/OS environments </a:t>
            </a:r>
          </a:p>
          <a:p>
            <a:pPr marL="457200" lvl="1" indent="0">
              <a:buNone/>
            </a:pPr>
            <a:endParaRPr lang="en-US" dirty="0"/>
          </a:p>
          <a:p>
            <a:endParaRPr lang="en-US" dirty="0"/>
          </a:p>
          <a:p>
            <a:pPr marL="228600" rtl="0" fontAlgn="base">
              <a:spcBef>
                <a:spcPts val="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UI toolkits – Makepad, </a:t>
            </a:r>
            <a:r>
              <a:rPr lang="en-US" sz="1100" b="0" i="0" u="none" strike="noStrike" dirty="0" err="1">
                <a:solidFill>
                  <a:srgbClr val="000000"/>
                </a:solidFill>
                <a:effectLst/>
                <a:latin typeface="Arial" panose="020B0604020202020204" pitchFamily="34" charset="0"/>
              </a:rPr>
              <a:t>Dioxus</a:t>
            </a:r>
            <a:r>
              <a:rPr lang="en-US" sz="1100" b="0" i="0" u="none" strike="noStrike" dirty="0">
                <a:solidFill>
                  <a:srgbClr val="000000"/>
                </a:solidFill>
                <a:effectLst/>
                <a:latin typeface="Arial" panose="020B0604020202020204" pitchFamily="34" charset="0"/>
              </a:rPr>
              <a:t>, Slint</a:t>
            </a:r>
          </a:p>
          <a:p>
            <a:pPr marL="742950" lvl="1" indent="-285750" rtl="0" fontAlgn="base">
              <a:spcBef>
                <a:spcPts val="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Offers a variety of UI development options and styles</a:t>
            </a:r>
          </a:p>
          <a:p>
            <a:pPr marL="742950" lvl="1" indent="-285750" rtl="0" fontAlgn="base">
              <a:spcBef>
                <a:spcPts val="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Generally cross-platform, with a focus on GUI design and workloads</a:t>
            </a:r>
          </a:p>
          <a:p>
            <a:pPr marL="285750" lvl="0" indent="-285750" rtl="0" fontAlgn="base">
              <a:spcBef>
                <a:spcPts val="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Rust abstractions of platform and OS-specific functionality</a:t>
            </a:r>
          </a:p>
          <a:p>
            <a:pPr marL="1143000" lvl="2" indent="-228600" rtl="0" fontAlgn="base">
              <a:spcBef>
                <a:spcPts val="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Focus on non-GUI subsystems</a:t>
            </a:r>
          </a:p>
          <a:p>
            <a:pPr marL="1600200" lvl="3" indent="-228600" rtl="0" fontAlgn="base">
              <a:spcBef>
                <a:spcPts val="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Standard subsystems: networking, storage, audio, time</a:t>
            </a:r>
          </a:p>
          <a:p>
            <a:pPr marL="1600200" lvl="3" indent="-228600" rtl="0" fontAlgn="base">
              <a:spcBef>
                <a:spcPts val="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UI-adjacent services: notifications, clipboard, drag &amp; drop</a:t>
            </a:r>
          </a:p>
          <a:p>
            <a:pPr marL="1600200" lvl="3" indent="-228600" rtl="0" fontAlgn="base">
              <a:spcBef>
                <a:spcPts val="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Mobile-oriented:</a:t>
            </a:r>
          </a:p>
          <a:p>
            <a:pPr marL="2057400" lvl="4" indent="-228600"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Sensors/actuator: accelerometer/gyro, ambient light, pressure, temp, vibration, location, buttons, LEDs, biometrics</a:t>
            </a:r>
          </a:p>
          <a:p>
            <a:pPr marL="2057400" lvl="4" indent="-228600"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Multimedia: camera, mic, speaker</a:t>
            </a:r>
          </a:p>
          <a:p>
            <a:pPr marL="2057400" lvl="4" indent="-228600"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Touch screen, display brightness</a:t>
            </a:r>
          </a:p>
          <a:p>
            <a:pPr marL="2057400" lvl="4" indent="-228600"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Connectivity: </a:t>
            </a:r>
            <a:r>
              <a:rPr lang="en-US" sz="1100" b="0" i="0" u="none" strike="noStrike" dirty="0" err="1">
                <a:solidFill>
                  <a:srgbClr val="000000"/>
                </a:solidFill>
                <a:effectLst/>
                <a:latin typeface="Arial" panose="020B0604020202020204" pitchFamily="34" charset="0"/>
              </a:rPr>
              <a:t>WiFi</a:t>
            </a:r>
            <a:r>
              <a:rPr lang="en-US" sz="1100" b="0" i="0" u="none" strike="noStrike" dirty="0">
                <a:solidFill>
                  <a:srgbClr val="000000"/>
                </a:solidFill>
                <a:effectLst/>
                <a:latin typeface="Arial" panose="020B0604020202020204" pitchFamily="34" charset="0"/>
              </a:rPr>
              <a:t> discovery, </a:t>
            </a:r>
            <a:r>
              <a:rPr lang="en-US" sz="1100" b="0" i="0" u="none" strike="noStrike" dirty="0" err="1">
                <a:solidFill>
                  <a:srgbClr val="000000"/>
                </a:solidFill>
                <a:effectLst/>
                <a:latin typeface="Arial" panose="020B0604020202020204" pitchFamily="34" charset="0"/>
              </a:rPr>
              <a:t>bluetooth</a:t>
            </a:r>
            <a:r>
              <a:rPr lang="en-US" sz="1100" b="0" i="0" u="none" strike="noStrike" dirty="0">
                <a:solidFill>
                  <a:srgbClr val="000000"/>
                </a:solidFill>
                <a:effectLst/>
                <a:latin typeface="Arial" panose="020B0604020202020204" pitchFamily="34" charset="0"/>
              </a:rPr>
              <a:t>, NFC, USB, phone modem</a:t>
            </a:r>
          </a:p>
          <a:p>
            <a:pPr marL="2057400" lvl="4" indent="-228600"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Power: battery, charging, idle/standby/awake status</a:t>
            </a:r>
          </a:p>
          <a:p>
            <a:pPr marL="2057400" lvl="4" indent="-228600"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Permissions management: declaring, requesting, revoking</a:t>
            </a:r>
          </a:p>
          <a:p>
            <a:pPr marL="1143000" lvl="2" indent="-228600" rtl="0" fontAlgn="base">
              <a:spcBef>
                <a:spcPts val="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Goal: easy to integrate into a UI app as a dependency</a:t>
            </a:r>
          </a:p>
          <a:p>
            <a:pPr marL="1143000" lvl="2" indent="-228600" rtl="0" fontAlgn="base">
              <a:spcBef>
                <a:spcPts val="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Low-/zero-cost abstractions, as close to native as possible</a:t>
            </a:r>
          </a:p>
          <a:p>
            <a:pPr marL="742950" lvl="1" indent="-285750" rtl="0" fontAlgn="base">
              <a:spcBef>
                <a:spcPts val="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Future: high-level, off-system mobile services</a:t>
            </a:r>
          </a:p>
          <a:p>
            <a:pPr marL="1143000" lvl="2" indent="-228600" rtl="0" fontAlgn="base">
              <a:spcBef>
                <a:spcPts val="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RESTful APIs: mapping, authentication, Google Play services, </a:t>
            </a:r>
            <a:r>
              <a:rPr lang="en-US" sz="1100" b="0" i="0" u="none" strike="noStrike" dirty="0" err="1">
                <a:solidFill>
                  <a:srgbClr val="000000"/>
                </a:solidFill>
                <a:effectLst/>
                <a:latin typeface="Arial" panose="020B0604020202020204" pitchFamily="34" charset="0"/>
              </a:rPr>
              <a:t>etc</a:t>
            </a:r>
            <a:endParaRPr lang="en-US" sz="1100" b="0" i="0" u="none" strike="noStrike" dirty="0">
              <a:solidFill>
                <a:srgbClr val="000000"/>
              </a:solidFill>
              <a:effectLst/>
              <a:latin typeface="Arial" panose="020B0604020202020204" pitchFamily="34" charset="0"/>
            </a:endParaRPr>
          </a:p>
          <a:p>
            <a:pPr marL="1143000" lvl="2" indent="-228600" rtl="0" fontAlgn="base">
              <a:spcBef>
                <a:spcPts val="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Can likely use or start from the foundation of Open Mobile Hub</a:t>
            </a:r>
          </a:p>
          <a:p>
            <a:pPr marL="228600" rtl="0" fontAlgn="base">
              <a:spcBef>
                <a:spcPts val="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App dev-focused Concurrency management framework/library</a:t>
            </a:r>
          </a:p>
          <a:p>
            <a:pPr marL="742950" lvl="1" indent="-285750" rtl="0" fontAlgn="base">
              <a:spcBef>
                <a:spcPts val="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Speaking from personal experience, it can be quite cumbersome and difficult to integrate and balance together many different execution contexts </a:t>
            </a:r>
          </a:p>
          <a:p>
            <a:pPr marL="1200150" lvl="2" indent="-285750" rtl="0" fontAlgn="base">
              <a:spcBef>
                <a:spcPts val="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Async tasks, which many SDKs force upon the user</a:t>
            </a:r>
          </a:p>
          <a:p>
            <a:pPr marL="1200150" lvl="2" indent="-285750" rtl="0" fontAlgn="base">
              <a:spcBef>
                <a:spcPts val="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Native OS Threads</a:t>
            </a:r>
          </a:p>
          <a:p>
            <a:pPr marL="1200150" lvl="2" indent="-285750" rtl="0" fontAlgn="base">
              <a:spcBef>
                <a:spcPts val="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The almighty main UI thread, which often has significant platform-enforced responsibilities and powers – difficult to handle and properly remember what workloads can only be run on the main UI thread</a:t>
            </a:r>
          </a:p>
          <a:p>
            <a:pPr marL="1200150" lvl="2" indent="-285750" rtl="0" fontAlgn="base">
              <a:spcBef>
                <a:spcPts val="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Balancing</a:t>
            </a:r>
          </a:p>
          <a:p>
            <a:pPr marL="1200150" lvl="2" indent="-285750" rtl="0" fontAlgn="base">
              <a:spcBef>
                <a:spcPts val="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Communicating between all of these different contexts without </a:t>
            </a:r>
          </a:p>
          <a:p>
            <a:pPr marL="1200150" lvl="2" indent="-285750" rtl="0" fontAlgn="base">
              <a:spcBef>
                <a:spcPts val="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 thread pools, and CPU/multicore abstractions</a:t>
            </a:r>
          </a:p>
          <a:p>
            <a:endParaRPr lang="en-US" dirty="0"/>
          </a:p>
          <a:p>
            <a:endParaRPr lang="en-US" dirty="0"/>
          </a:p>
          <a:p>
            <a:endParaRPr lang="en-US" dirty="0"/>
          </a:p>
          <a:p>
            <a:pPr marL="0" lvl="0" indent="0" algn="l" rtl="0">
              <a:spcBef>
                <a:spcPts val="0"/>
              </a:spcBef>
              <a:spcAft>
                <a:spcPts val="0"/>
              </a:spcAft>
              <a:buNone/>
            </a:pPr>
            <a:endParaRPr dirty="0"/>
          </a:p>
        </p:txBody>
      </p:sp>
      <p:sp>
        <p:nvSpPr>
          <p:cNvPr id="130" name="Google Shape;130;g3769dab596b_2_77:notes">
            <a:extLst>
              <a:ext uri="{FF2B5EF4-FFF2-40B4-BE49-F238E27FC236}">
                <a16:creationId xmlns:a16="http://schemas.microsoft.com/office/drawing/2014/main" id="{8CF24F90-10CB-A152-441F-142DB33AF24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Tree>
    <p:extLst>
      <p:ext uri="{BB962C8B-B14F-4D97-AF65-F5344CB8AC3E}">
        <p14:creationId xmlns:p14="http://schemas.microsoft.com/office/powerpoint/2010/main" val="23894650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a:extLst>
            <a:ext uri="{FF2B5EF4-FFF2-40B4-BE49-F238E27FC236}">
              <a16:creationId xmlns:a16="http://schemas.microsoft.com/office/drawing/2014/main" id="{6EDF7BA4-5E00-8318-A789-B109CAB085F9}"/>
            </a:ext>
          </a:extLst>
        </p:cNvPr>
        <p:cNvGrpSpPr/>
        <p:nvPr/>
      </p:nvGrpSpPr>
      <p:grpSpPr>
        <a:xfrm>
          <a:off x="0" y="0"/>
          <a:ext cx="0" cy="0"/>
          <a:chOff x="0" y="0"/>
          <a:chExt cx="0" cy="0"/>
        </a:xfrm>
      </p:grpSpPr>
      <p:sp>
        <p:nvSpPr>
          <p:cNvPr id="129" name="Google Shape;129;g3769dab596b_2_77:notes">
            <a:extLst>
              <a:ext uri="{FF2B5EF4-FFF2-40B4-BE49-F238E27FC236}">
                <a16:creationId xmlns:a16="http://schemas.microsoft.com/office/drawing/2014/main" id="{0A4981AD-C280-6D89-5520-66624AFA1BD1}"/>
              </a:ext>
            </a:extLst>
          </p:cNvPr>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r>
              <a:rPr lang="en-US" dirty="0"/>
              <a:t>Our primary goal is to establish a complete, working example of </a:t>
            </a:r>
            <a:r>
              <a:rPr lang="en-US" b="1" i="1" dirty="0"/>
              <a:t>everything</a:t>
            </a:r>
            <a:r>
              <a:rPr lang="en-US" dirty="0"/>
              <a:t> beneath the app</a:t>
            </a:r>
          </a:p>
          <a:p>
            <a:r>
              <a:rPr lang="en-US" dirty="0"/>
              <a:t>Which must support major platforms/OS environments </a:t>
            </a:r>
          </a:p>
          <a:p>
            <a:pPr marL="457200" lvl="1" indent="0">
              <a:buNone/>
            </a:pPr>
            <a:endParaRPr lang="en-US" dirty="0"/>
          </a:p>
          <a:p>
            <a:endParaRPr lang="en-US" dirty="0"/>
          </a:p>
          <a:p>
            <a:pPr marL="228600" rtl="0" fontAlgn="base">
              <a:spcBef>
                <a:spcPts val="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UI toolkits – Makepad, </a:t>
            </a:r>
            <a:r>
              <a:rPr lang="en-US" sz="1100" b="0" i="0" u="none" strike="noStrike" dirty="0" err="1">
                <a:solidFill>
                  <a:srgbClr val="000000"/>
                </a:solidFill>
                <a:effectLst/>
                <a:latin typeface="Arial" panose="020B0604020202020204" pitchFamily="34" charset="0"/>
              </a:rPr>
              <a:t>Dioxus</a:t>
            </a:r>
            <a:r>
              <a:rPr lang="en-US" sz="1100" b="0" i="0" u="none" strike="noStrike" dirty="0">
                <a:solidFill>
                  <a:srgbClr val="000000"/>
                </a:solidFill>
                <a:effectLst/>
                <a:latin typeface="Arial" panose="020B0604020202020204" pitchFamily="34" charset="0"/>
              </a:rPr>
              <a:t>, Slint</a:t>
            </a:r>
          </a:p>
          <a:p>
            <a:pPr marL="742950" lvl="1" indent="-285750" rtl="0" fontAlgn="base">
              <a:spcBef>
                <a:spcPts val="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Offers a variety of UI development options and styles</a:t>
            </a:r>
          </a:p>
          <a:p>
            <a:pPr marL="742950" lvl="1" indent="-285750" rtl="0" fontAlgn="base">
              <a:spcBef>
                <a:spcPts val="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Generally cross-platform, with a focus on GUI design and workloads</a:t>
            </a:r>
          </a:p>
          <a:p>
            <a:pPr marL="285750" lvl="0" indent="-285750" rtl="0" fontAlgn="base">
              <a:spcBef>
                <a:spcPts val="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Rust abstractions of platform and OS-specific functionality</a:t>
            </a:r>
          </a:p>
          <a:p>
            <a:pPr marL="1143000" lvl="2" indent="-228600" rtl="0" fontAlgn="base">
              <a:spcBef>
                <a:spcPts val="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Focus on non-GUI subsystems</a:t>
            </a:r>
          </a:p>
          <a:p>
            <a:pPr marL="1600200" lvl="3" indent="-228600" rtl="0" fontAlgn="base">
              <a:spcBef>
                <a:spcPts val="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Standard subsystems: networking, storage, audio, time</a:t>
            </a:r>
          </a:p>
          <a:p>
            <a:pPr marL="1600200" lvl="3" indent="-228600" rtl="0" fontAlgn="base">
              <a:spcBef>
                <a:spcPts val="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UI-adjacent services: notifications, clipboard, drag &amp; drop</a:t>
            </a:r>
          </a:p>
          <a:p>
            <a:pPr marL="1600200" lvl="3" indent="-228600" rtl="0" fontAlgn="base">
              <a:spcBef>
                <a:spcPts val="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Mobile-oriented:</a:t>
            </a:r>
          </a:p>
          <a:p>
            <a:pPr marL="2057400" lvl="4" indent="-228600"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Sensors/actuator: accelerometer/gyro, ambient light, pressure, temp, vibration, location, buttons, LEDs, biometrics</a:t>
            </a:r>
          </a:p>
          <a:p>
            <a:pPr marL="2057400" lvl="4" indent="-228600"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Multimedia: camera, mic, speaker</a:t>
            </a:r>
          </a:p>
          <a:p>
            <a:pPr marL="2057400" lvl="4" indent="-228600"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Touch screen, display brightness</a:t>
            </a:r>
          </a:p>
          <a:p>
            <a:pPr marL="2057400" lvl="4" indent="-228600"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Connectivity: </a:t>
            </a:r>
            <a:r>
              <a:rPr lang="en-US" sz="1100" b="0" i="0" u="none" strike="noStrike" dirty="0" err="1">
                <a:solidFill>
                  <a:srgbClr val="000000"/>
                </a:solidFill>
                <a:effectLst/>
                <a:latin typeface="Arial" panose="020B0604020202020204" pitchFamily="34" charset="0"/>
              </a:rPr>
              <a:t>WiFi</a:t>
            </a:r>
            <a:r>
              <a:rPr lang="en-US" sz="1100" b="0" i="0" u="none" strike="noStrike" dirty="0">
                <a:solidFill>
                  <a:srgbClr val="000000"/>
                </a:solidFill>
                <a:effectLst/>
                <a:latin typeface="Arial" panose="020B0604020202020204" pitchFamily="34" charset="0"/>
              </a:rPr>
              <a:t> discovery, </a:t>
            </a:r>
            <a:r>
              <a:rPr lang="en-US" sz="1100" b="0" i="0" u="none" strike="noStrike" dirty="0" err="1">
                <a:solidFill>
                  <a:srgbClr val="000000"/>
                </a:solidFill>
                <a:effectLst/>
                <a:latin typeface="Arial" panose="020B0604020202020204" pitchFamily="34" charset="0"/>
              </a:rPr>
              <a:t>bluetooth</a:t>
            </a:r>
            <a:r>
              <a:rPr lang="en-US" sz="1100" b="0" i="0" u="none" strike="noStrike" dirty="0">
                <a:solidFill>
                  <a:srgbClr val="000000"/>
                </a:solidFill>
                <a:effectLst/>
                <a:latin typeface="Arial" panose="020B0604020202020204" pitchFamily="34" charset="0"/>
              </a:rPr>
              <a:t>, NFC, USB, phone modem</a:t>
            </a:r>
          </a:p>
          <a:p>
            <a:pPr marL="2057400" lvl="4" indent="-228600"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Power: battery, charging, idle/standby/awake status</a:t>
            </a:r>
          </a:p>
          <a:p>
            <a:pPr marL="2057400" lvl="4" indent="-228600"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Permissions management: declaring, requesting, revoking</a:t>
            </a:r>
          </a:p>
          <a:p>
            <a:pPr marL="1143000" lvl="2" indent="-228600" rtl="0" fontAlgn="base">
              <a:spcBef>
                <a:spcPts val="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Goal: easy to integrate into a UI app as a dependency</a:t>
            </a:r>
          </a:p>
          <a:p>
            <a:pPr marL="1143000" lvl="2" indent="-228600" rtl="0" fontAlgn="base">
              <a:spcBef>
                <a:spcPts val="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Low-/zero-cost abstractions, as close to native as possible</a:t>
            </a:r>
          </a:p>
          <a:p>
            <a:pPr marL="742950" lvl="1" indent="-285750" rtl="0" fontAlgn="base">
              <a:spcBef>
                <a:spcPts val="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Future: high-level, off-system mobile services</a:t>
            </a:r>
          </a:p>
          <a:p>
            <a:pPr marL="1143000" lvl="2" indent="-228600" rtl="0" fontAlgn="base">
              <a:spcBef>
                <a:spcPts val="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RESTful APIs: mapping, authentication, Google Play services, </a:t>
            </a:r>
            <a:r>
              <a:rPr lang="en-US" sz="1100" b="0" i="0" u="none" strike="noStrike" dirty="0" err="1">
                <a:solidFill>
                  <a:srgbClr val="000000"/>
                </a:solidFill>
                <a:effectLst/>
                <a:latin typeface="Arial" panose="020B0604020202020204" pitchFamily="34" charset="0"/>
              </a:rPr>
              <a:t>etc</a:t>
            </a:r>
            <a:endParaRPr lang="en-US" sz="1100" b="0" i="0" u="none" strike="noStrike" dirty="0">
              <a:solidFill>
                <a:srgbClr val="000000"/>
              </a:solidFill>
              <a:effectLst/>
              <a:latin typeface="Arial" panose="020B0604020202020204" pitchFamily="34" charset="0"/>
            </a:endParaRPr>
          </a:p>
          <a:p>
            <a:pPr marL="1143000" lvl="2" indent="-228600" rtl="0" fontAlgn="base">
              <a:spcBef>
                <a:spcPts val="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Can likely use or start from the foundation of Open Mobile Hub</a:t>
            </a:r>
          </a:p>
          <a:p>
            <a:pPr marL="228600" rtl="0" fontAlgn="base">
              <a:spcBef>
                <a:spcPts val="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App dev-focused Concurrency management framework/library</a:t>
            </a:r>
          </a:p>
          <a:p>
            <a:pPr marL="742950" lvl="1" indent="-285750" rtl="0" fontAlgn="base">
              <a:spcBef>
                <a:spcPts val="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Speaking from personal experience, it can be quite cumbersome and difficult to integrate and balance together many different execution contexts </a:t>
            </a:r>
          </a:p>
          <a:p>
            <a:pPr marL="1200150" lvl="2" indent="-285750" rtl="0" fontAlgn="base">
              <a:spcBef>
                <a:spcPts val="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Async tasks, which many SDKs force upon the user</a:t>
            </a:r>
          </a:p>
          <a:p>
            <a:pPr marL="1200150" lvl="2" indent="-285750" rtl="0" fontAlgn="base">
              <a:spcBef>
                <a:spcPts val="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Native OS Threads</a:t>
            </a:r>
          </a:p>
          <a:p>
            <a:pPr marL="1200150" lvl="2" indent="-285750" rtl="0" fontAlgn="base">
              <a:spcBef>
                <a:spcPts val="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The almighty main UI thread, which often has significant platform-enforced responsibilities and powers – difficult to handle and properly remember what workloads can only be run on the main UI thread</a:t>
            </a:r>
          </a:p>
          <a:p>
            <a:pPr marL="1200150" lvl="2" indent="-285750" rtl="0" fontAlgn="base">
              <a:spcBef>
                <a:spcPts val="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Balancing</a:t>
            </a:r>
          </a:p>
          <a:p>
            <a:pPr marL="1200150" lvl="2" indent="-285750" rtl="0" fontAlgn="base">
              <a:spcBef>
                <a:spcPts val="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Communicating between all of these different contexts without </a:t>
            </a:r>
          </a:p>
          <a:p>
            <a:pPr marL="1200150" lvl="2" indent="-285750" rtl="0" fontAlgn="base">
              <a:spcBef>
                <a:spcPts val="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 thread pools, and CPU/multicore abstractions</a:t>
            </a:r>
          </a:p>
          <a:p>
            <a:endParaRPr lang="en-US" dirty="0"/>
          </a:p>
          <a:p>
            <a:endParaRPr lang="en-US" dirty="0"/>
          </a:p>
          <a:p>
            <a:endParaRPr lang="en-US" dirty="0"/>
          </a:p>
          <a:p>
            <a:pPr marL="0" lvl="0" indent="0" algn="l" rtl="0">
              <a:spcBef>
                <a:spcPts val="0"/>
              </a:spcBef>
              <a:spcAft>
                <a:spcPts val="0"/>
              </a:spcAft>
              <a:buNone/>
            </a:pPr>
            <a:endParaRPr dirty="0"/>
          </a:p>
        </p:txBody>
      </p:sp>
      <p:sp>
        <p:nvSpPr>
          <p:cNvPr id="130" name="Google Shape;130;g3769dab596b_2_77:notes">
            <a:extLst>
              <a:ext uri="{FF2B5EF4-FFF2-40B4-BE49-F238E27FC236}">
                <a16:creationId xmlns:a16="http://schemas.microsoft.com/office/drawing/2014/main" id="{D635C8BF-7A0E-8B29-B1FA-079F7CAD9A5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Tree>
    <p:extLst>
      <p:ext uri="{BB962C8B-B14F-4D97-AF65-F5344CB8AC3E}">
        <p14:creationId xmlns:p14="http://schemas.microsoft.com/office/powerpoint/2010/main" val="15185212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a:extLst>
            <a:ext uri="{FF2B5EF4-FFF2-40B4-BE49-F238E27FC236}">
              <a16:creationId xmlns:a16="http://schemas.microsoft.com/office/drawing/2014/main" id="{8E45E3C8-9476-CC9F-F0BD-78C5C3CD57C5}"/>
            </a:ext>
          </a:extLst>
        </p:cNvPr>
        <p:cNvGrpSpPr/>
        <p:nvPr/>
      </p:nvGrpSpPr>
      <p:grpSpPr>
        <a:xfrm>
          <a:off x="0" y="0"/>
          <a:ext cx="0" cy="0"/>
          <a:chOff x="0" y="0"/>
          <a:chExt cx="0" cy="0"/>
        </a:xfrm>
      </p:grpSpPr>
      <p:sp>
        <p:nvSpPr>
          <p:cNvPr id="129" name="Google Shape;129;g3769dab596b_2_77:notes">
            <a:extLst>
              <a:ext uri="{FF2B5EF4-FFF2-40B4-BE49-F238E27FC236}">
                <a16:creationId xmlns:a16="http://schemas.microsoft.com/office/drawing/2014/main" id="{671FFF4E-F45B-6575-9C11-9E30CF6818BE}"/>
              </a:ext>
            </a:extLst>
          </p:cNvPr>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0" name="Google Shape;130;g3769dab596b_2_77:notes">
            <a:extLst>
              <a:ext uri="{FF2B5EF4-FFF2-40B4-BE49-F238E27FC236}">
                <a16:creationId xmlns:a16="http://schemas.microsoft.com/office/drawing/2014/main" id="{65CE4517-1B23-33F8-68BA-5D894AF3DD4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Tree>
    <p:extLst>
      <p:ext uri="{BB962C8B-B14F-4D97-AF65-F5344CB8AC3E}">
        <p14:creationId xmlns:p14="http://schemas.microsoft.com/office/powerpoint/2010/main" val="19435567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a:extLst>
            <a:ext uri="{FF2B5EF4-FFF2-40B4-BE49-F238E27FC236}">
              <a16:creationId xmlns:a16="http://schemas.microsoft.com/office/drawing/2014/main" id="{C36D798D-6086-6290-8C31-A6E529A6FBA7}"/>
            </a:ext>
          </a:extLst>
        </p:cNvPr>
        <p:cNvGrpSpPr/>
        <p:nvPr/>
      </p:nvGrpSpPr>
      <p:grpSpPr>
        <a:xfrm>
          <a:off x="0" y="0"/>
          <a:ext cx="0" cy="0"/>
          <a:chOff x="0" y="0"/>
          <a:chExt cx="0" cy="0"/>
        </a:xfrm>
      </p:grpSpPr>
      <p:sp>
        <p:nvSpPr>
          <p:cNvPr id="121" name="Google Shape;121;g3769dab596b_2_70:notes">
            <a:extLst>
              <a:ext uri="{FF2B5EF4-FFF2-40B4-BE49-F238E27FC236}">
                <a16:creationId xmlns:a16="http://schemas.microsoft.com/office/drawing/2014/main" id="{F3C6D693-9CF8-6943-789F-413E6E758C35}"/>
              </a:ext>
            </a:extLst>
          </p:cNvPr>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2" name="Google Shape;122;g3769dab596b_2_70:notes">
            <a:extLst>
              <a:ext uri="{FF2B5EF4-FFF2-40B4-BE49-F238E27FC236}">
                <a16:creationId xmlns:a16="http://schemas.microsoft.com/office/drawing/2014/main" id="{C91A04F1-74C0-A570-4C63-6A4A91EE461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Tree>
    <p:extLst>
      <p:ext uri="{BB962C8B-B14F-4D97-AF65-F5344CB8AC3E}">
        <p14:creationId xmlns:p14="http://schemas.microsoft.com/office/powerpoint/2010/main" val="16907032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a:extLst>
            <a:ext uri="{FF2B5EF4-FFF2-40B4-BE49-F238E27FC236}">
              <a16:creationId xmlns:a16="http://schemas.microsoft.com/office/drawing/2014/main" id="{C00F008A-2474-4B6F-8167-F520B7ED2D78}"/>
            </a:ext>
          </a:extLst>
        </p:cNvPr>
        <p:cNvGrpSpPr/>
        <p:nvPr/>
      </p:nvGrpSpPr>
      <p:grpSpPr>
        <a:xfrm>
          <a:off x="0" y="0"/>
          <a:ext cx="0" cy="0"/>
          <a:chOff x="0" y="0"/>
          <a:chExt cx="0" cy="0"/>
        </a:xfrm>
      </p:grpSpPr>
      <p:sp>
        <p:nvSpPr>
          <p:cNvPr id="129" name="Google Shape;129;g3769dab596b_2_77:notes">
            <a:extLst>
              <a:ext uri="{FF2B5EF4-FFF2-40B4-BE49-F238E27FC236}">
                <a16:creationId xmlns:a16="http://schemas.microsoft.com/office/drawing/2014/main" id="{33110222-2C5C-7D2F-4A1A-CDC586A4F3FA}"/>
              </a:ext>
            </a:extLst>
          </p:cNvPr>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indent="0">
              <a:lnSpc>
                <a:spcPct val="130000"/>
              </a:lnSpc>
              <a:buNone/>
            </a:pPr>
            <a:r>
              <a:rPr lang="en-US" sz="1400" dirty="0"/>
              <a:t>TODO:  show a bit of UI DSL code, the Rust code that handles interactions with it (like a button press), and how that Rust code on the main UI thread sends requests to background workers to execute things asynchronously, and then send the result back via an Action (and mention that actions can be handled by multiple widgets, so it’s easily observable across any level of the app hierarchy)</a:t>
            </a:r>
          </a:p>
          <a:p>
            <a:pPr marL="0" indent="0">
              <a:lnSpc>
                <a:spcPct val="130000"/>
              </a:lnSpc>
              <a:buNone/>
            </a:pPr>
            <a:endParaRPr lang="en-US" sz="1400" dirty="0"/>
          </a:p>
          <a:p>
            <a:pPr marL="0" indent="0">
              <a:lnSpc>
                <a:spcPct val="130000"/>
              </a:lnSpc>
              <a:buNone/>
            </a:pPr>
            <a:r>
              <a:rPr lang="en-US" sz="1200" dirty="0"/>
              <a:t>(my notes)</a:t>
            </a:r>
            <a:br>
              <a:rPr lang="en-US" sz="1200" dirty="0"/>
            </a:br>
            <a:r>
              <a:rPr lang="en-US" sz="1200" dirty="0"/>
              <a:t>I'll cover select aspects of </a:t>
            </a:r>
            <a:r>
              <a:rPr lang="en-US" sz="1200" dirty="0" err="1"/>
              <a:t>Robrix's</a:t>
            </a:r>
            <a:r>
              <a:rPr lang="en-US" sz="1200" dirty="0"/>
              <a:t> design and implementation, primarily about how we utilize </a:t>
            </a:r>
            <a:r>
              <a:rPr lang="en-US" sz="1200" dirty="0" err="1"/>
              <a:t>Makepad's</a:t>
            </a:r>
            <a:r>
              <a:rPr lang="en-US" sz="1200" dirty="0"/>
              <a:t> live coding DSL to define the UI, and how we implement the Rust code to control the UX and behavior of the UI. I'll also give a brief overview of how we design a single app to run properly across both desktop/tablet/mobile platforms, both in terms of UI layout and platform feature access. I'll also describe the overall structure of </a:t>
            </a:r>
            <a:r>
              <a:rPr lang="en-US" sz="1200" dirty="0" err="1"/>
              <a:t>Robrix's</a:t>
            </a:r>
            <a:r>
              <a:rPr lang="en-US" sz="1200" dirty="0"/>
              <a:t> code, with a focus on how we integrate the requirement of async-first SDKs in a UI toolkit environment that doesn't natively support async task contexts.</a:t>
            </a:r>
            <a:endParaRPr lang="en-US" sz="1200" baseline="-15000" dirty="0">
              <a:solidFill>
                <a:sysClr val="windowText" lastClr="000000"/>
              </a:solidFill>
            </a:endParaRPr>
          </a:p>
          <a:p>
            <a:pPr marL="0" lvl="0" indent="0" algn="l" rtl="0">
              <a:spcBef>
                <a:spcPts val="0"/>
              </a:spcBef>
              <a:spcAft>
                <a:spcPts val="0"/>
              </a:spcAft>
              <a:buNone/>
            </a:pPr>
            <a:endParaRPr dirty="0"/>
          </a:p>
        </p:txBody>
      </p:sp>
      <p:sp>
        <p:nvSpPr>
          <p:cNvPr id="130" name="Google Shape;130;g3769dab596b_2_77:notes">
            <a:extLst>
              <a:ext uri="{FF2B5EF4-FFF2-40B4-BE49-F238E27FC236}">
                <a16:creationId xmlns:a16="http://schemas.microsoft.com/office/drawing/2014/main" id="{40D1F7F3-3F1B-20E5-96C2-1DE2CF1D909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Tree>
    <p:extLst>
      <p:ext uri="{BB962C8B-B14F-4D97-AF65-F5344CB8AC3E}">
        <p14:creationId xmlns:p14="http://schemas.microsoft.com/office/powerpoint/2010/main" val="17360981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a:extLst>
            <a:ext uri="{FF2B5EF4-FFF2-40B4-BE49-F238E27FC236}">
              <a16:creationId xmlns:a16="http://schemas.microsoft.com/office/drawing/2014/main" id="{CCBD12A1-E3EC-495E-4288-E9A21790FFDC}"/>
            </a:ext>
          </a:extLst>
        </p:cNvPr>
        <p:cNvGrpSpPr/>
        <p:nvPr/>
      </p:nvGrpSpPr>
      <p:grpSpPr>
        <a:xfrm>
          <a:off x="0" y="0"/>
          <a:ext cx="0" cy="0"/>
          <a:chOff x="0" y="0"/>
          <a:chExt cx="0" cy="0"/>
        </a:xfrm>
      </p:grpSpPr>
      <p:sp>
        <p:nvSpPr>
          <p:cNvPr id="129" name="Google Shape;129;g3769dab596b_2_77:notes">
            <a:extLst>
              <a:ext uri="{FF2B5EF4-FFF2-40B4-BE49-F238E27FC236}">
                <a16:creationId xmlns:a16="http://schemas.microsoft.com/office/drawing/2014/main" id="{E95F1654-3CBB-B19A-A796-5CC16649D7ED}"/>
              </a:ext>
            </a:extLst>
          </p:cNvPr>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0" name="Google Shape;130;g3769dab596b_2_77:notes">
            <a:extLst>
              <a:ext uri="{FF2B5EF4-FFF2-40B4-BE49-F238E27FC236}">
                <a16:creationId xmlns:a16="http://schemas.microsoft.com/office/drawing/2014/main" id="{BD5BAC53-1BC1-3313-1C4D-A1BFE797C23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Tree>
    <p:extLst>
      <p:ext uri="{BB962C8B-B14F-4D97-AF65-F5344CB8AC3E}">
        <p14:creationId xmlns:p14="http://schemas.microsoft.com/office/powerpoint/2010/main" val="4364195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a:extLst>
            <a:ext uri="{FF2B5EF4-FFF2-40B4-BE49-F238E27FC236}">
              <a16:creationId xmlns:a16="http://schemas.microsoft.com/office/drawing/2014/main" id="{F20F8B5E-88A0-6F9F-FB95-8E4C9A589D78}"/>
            </a:ext>
          </a:extLst>
        </p:cNvPr>
        <p:cNvGrpSpPr/>
        <p:nvPr/>
      </p:nvGrpSpPr>
      <p:grpSpPr>
        <a:xfrm>
          <a:off x="0" y="0"/>
          <a:ext cx="0" cy="0"/>
          <a:chOff x="0" y="0"/>
          <a:chExt cx="0" cy="0"/>
        </a:xfrm>
      </p:grpSpPr>
      <p:sp>
        <p:nvSpPr>
          <p:cNvPr id="129" name="Google Shape;129;g3769dab596b_2_77:notes">
            <a:extLst>
              <a:ext uri="{FF2B5EF4-FFF2-40B4-BE49-F238E27FC236}">
                <a16:creationId xmlns:a16="http://schemas.microsoft.com/office/drawing/2014/main" id="{BB47C6B5-F9AA-F5D4-A242-DE381B5C32B7}"/>
              </a:ext>
            </a:extLst>
          </p:cNvPr>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0" name="Google Shape;130;g3769dab596b_2_77:notes">
            <a:extLst>
              <a:ext uri="{FF2B5EF4-FFF2-40B4-BE49-F238E27FC236}">
                <a16:creationId xmlns:a16="http://schemas.microsoft.com/office/drawing/2014/main" id="{6F19C011-AB74-5507-62D8-274E702645A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Tree>
    <p:extLst>
      <p:ext uri="{BB962C8B-B14F-4D97-AF65-F5344CB8AC3E}">
        <p14:creationId xmlns:p14="http://schemas.microsoft.com/office/powerpoint/2010/main" val="24755932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a:extLst>
            <a:ext uri="{FF2B5EF4-FFF2-40B4-BE49-F238E27FC236}">
              <a16:creationId xmlns:a16="http://schemas.microsoft.com/office/drawing/2014/main" id="{9E9448D3-481A-F5EC-CA15-404EDD82300E}"/>
            </a:ext>
          </a:extLst>
        </p:cNvPr>
        <p:cNvGrpSpPr/>
        <p:nvPr/>
      </p:nvGrpSpPr>
      <p:grpSpPr>
        <a:xfrm>
          <a:off x="0" y="0"/>
          <a:ext cx="0" cy="0"/>
          <a:chOff x="0" y="0"/>
          <a:chExt cx="0" cy="0"/>
        </a:xfrm>
      </p:grpSpPr>
      <p:sp>
        <p:nvSpPr>
          <p:cNvPr id="129" name="Google Shape;129;g3769dab596b_2_77:notes">
            <a:extLst>
              <a:ext uri="{FF2B5EF4-FFF2-40B4-BE49-F238E27FC236}">
                <a16:creationId xmlns:a16="http://schemas.microsoft.com/office/drawing/2014/main" id="{46E3EA4D-7A74-189A-D6E6-6BECEEA80D5A}"/>
              </a:ext>
            </a:extLst>
          </p:cNvPr>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0" name="Google Shape;130;g3769dab596b_2_77:notes">
            <a:extLst>
              <a:ext uri="{FF2B5EF4-FFF2-40B4-BE49-F238E27FC236}">
                <a16:creationId xmlns:a16="http://schemas.microsoft.com/office/drawing/2014/main" id="{3DDA91E9-E304-0E91-4505-DCF7BF87E94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Tree>
    <p:extLst>
      <p:ext uri="{BB962C8B-B14F-4D97-AF65-F5344CB8AC3E}">
        <p14:creationId xmlns:p14="http://schemas.microsoft.com/office/powerpoint/2010/main" val="36641336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a:extLst>
            <a:ext uri="{FF2B5EF4-FFF2-40B4-BE49-F238E27FC236}">
              <a16:creationId xmlns:a16="http://schemas.microsoft.com/office/drawing/2014/main" id="{40455694-7998-3487-2592-0F327A2DAA3C}"/>
            </a:ext>
          </a:extLst>
        </p:cNvPr>
        <p:cNvGrpSpPr/>
        <p:nvPr/>
      </p:nvGrpSpPr>
      <p:grpSpPr>
        <a:xfrm>
          <a:off x="0" y="0"/>
          <a:ext cx="0" cy="0"/>
          <a:chOff x="0" y="0"/>
          <a:chExt cx="0" cy="0"/>
        </a:xfrm>
      </p:grpSpPr>
      <p:sp>
        <p:nvSpPr>
          <p:cNvPr id="129" name="Google Shape;129;g3769dab596b_2_77:notes">
            <a:extLst>
              <a:ext uri="{FF2B5EF4-FFF2-40B4-BE49-F238E27FC236}">
                <a16:creationId xmlns:a16="http://schemas.microsoft.com/office/drawing/2014/main" id="{5E63C48F-7919-9481-48F5-4875B61E7730}"/>
              </a:ext>
            </a:extLst>
          </p:cNvPr>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0" name="Google Shape;130;g3769dab596b_2_77:notes">
            <a:extLst>
              <a:ext uri="{FF2B5EF4-FFF2-40B4-BE49-F238E27FC236}">
                <a16:creationId xmlns:a16="http://schemas.microsoft.com/office/drawing/2014/main" id="{F671C96D-10FC-D476-7A3C-ED3C6A6DD7E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Tree>
    <p:extLst>
      <p:ext uri="{BB962C8B-B14F-4D97-AF65-F5344CB8AC3E}">
        <p14:creationId xmlns:p14="http://schemas.microsoft.com/office/powerpoint/2010/main" val="23983242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a:extLst>
            <a:ext uri="{FF2B5EF4-FFF2-40B4-BE49-F238E27FC236}">
              <a16:creationId xmlns:a16="http://schemas.microsoft.com/office/drawing/2014/main" id="{3711D7C3-CD32-2044-2E2C-4648819E17D7}"/>
            </a:ext>
          </a:extLst>
        </p:cNvPr>
        <p:cNvGrpSpPr/>
        <p:nvPr/>
      </p:nvGrpSpPr>
      <p:grpSpPr>
        <a:xfrm>
          <a:off x="0" y="0"/>
          <a:ext cx="0" cy="0"/>
          <a:chOff x="0" y="0"/>
          <a:chExt cx="0" cy="0"/>
        </a:xfrm>
      </p:grpSpPr>
      <p:sp>
        <p:nvSpPr>
          <p:cNvPr id="129" name="Google Shape;129;g3769dab596b_2_77:notes">
            <a:extLst>
              <a:ext uri="{FF2B5EF4-FFF2-40B4-BE49-F238E27FC236}">
                <a16:creationId xmlns:a16="http://schemas.microsoft.com/office/drawing/2014/main" id="{7090F6DC-79B5-0B5E-CE65-9188EFCA37A0}"/>
              </a:ext>
            </a:extLst>
          </p:cNvPr>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30" name="Google Shape;130;g3769dab596b_2_77:notes">
            <a:extLst>
              <a:ext uri="{FF2B5EF4-FFF2-40B4-BE49-F238E27FC236}">
                <a16:creationId xmlns:a16="http://schemas.microsoft.com/office/drawing/2014/main" id="{FD6C8AD1-157E-4013-88EF-F9F32AB8EE0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Tree>
    <p:extLst>
      <p:ext uri="{BB962C8B-B14F-4D97-AF65-F5344CB8AC3E}">
        <p14:creationId xmlns:p14="http://schemas.microsoft.com/office/powerpoint/2010/main" val="14620053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sz="280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B7B4AED-F6E6-984F-804C-9CFE1FD5EBE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683691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a:extLst>
            <a:ext uri="{FF2B5EF4-FFF2-40B4-BE49-F238E27FC236}">
              <a16:creationId xmlns:a16="http://schemas.microsoft.com/office/drawing/2014/main" id="{88D1BFB8-7F33-E018-A279-1849F13337F7}"/>
            </a:ext>
          </a:extLst>
        </p:cNvPr>
        <p:cNvGrpSpPr/>
        <p:nvPr/>
      </p:nvGrpSpPr>
      <p:grpSpPr>
        <a:xfrm>
          <a:off x="0" y="0"/>
          <a:ext cx="0" cy="0"/>
          <a:chOff x="0" y="0"/>
          <a:chExt cx="0" cy="0"/>
        </a:xfrm>
      </p:grpSpPr>
      <p:sp>
        <p:nvSpPr>
          <p:cNvPr id="129" name="Google Shape;129;g3769dab596b_2_77:notes">
            <a:extLst>
              <a:ext uri="{FF2B5EF4-FFF2-40B4-BE49-F238E27FC236}">
                <a16:creationId xmlns:a16="http://schemas.microsoft.com/office/drawing/2014/main" id="{5C1B0C63-A710-B1EF-1AF9-8EE4A48E1F3C}"/>
              </a:ext>
            </a:extLst>
          </p:cNvPr>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0" name="Google Shape;130;g3769dab596b_2_77:notes">
            <a:extLst>
              <a:ext uri="{FF2B5EF4-FFF2-40B4-BE49-F238E27FC236}">
                <a16:creationId xmlns:a16="http://schemas.microsoft.com/office/drawing/2014/main" id="{9C16D9B4-F518-E721-7D71-85385C27A9F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Tree>
    <p:extLst>
      <p:ext uri="{BB962C8B-B14F-4D97-AF65-F5344CB8AC3E}">
        <p14:creationId xmlns:p14="http://schemas.microsoft.com/office/powerpoint/2010/main" val="24394754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US" dirty="0"/>
              <a:t>App main thread is managed by and talks to the Makepad UI toolkit</a:t>
            </a:r>
          </a:p>
          <a:p>
            <a:pPr marL="628650" lvl="1" indent="-171450">
              <a:buFont typeface="Arial" panose="020B0604020202020204" pitchFamily="34" charset="0"/>
              <a:buChar char="•"/>
            </a:pPr>
            <a:r>
              <a:rPr lang="en-US" dirty="0"/>
              <a:t>Obviously want to avoid blocking this thread at all costs</a:t>
            </a:r>
          </a:p>
          <a:p>
            <a:pPr marL="628650" lvl="1" indent="-171450">
              <a:buFont typeface="Arial" panose="020B0604020202020204" pitchFamily="34" charset="0"/>
              <a:buChar char="•"/>
            </a:pPr>
            <a:r>
              <a:rPr lang="en-US" dirty="0"/>
              <a:t>Sends off requests that require synchronous operations to background threads</a:t>
            </a:r>
          </a:p>
          <a:p>
            <a:pPr marL="628650" lvl="1" indent="-171450">
              <a:buFont typeface="Arial" panose="020B0604020202020204" pitchFamily="34" charset="0"/>
              <a:buChar char="•"/>
            </a:pPr>
            <a:r>
              <a:rPr lang="en-US" dirty="0"/>
              <a:t>Sends of requests that require async operations to background threads that are managed by an async executor that can run async tasks </a:t>
            </a:r>
          </a:p>
          <a:p>
            <a:pPr marL="171450" lvl="0" indent="-171450">
              <a:buFont typeface="Arial" panose="020B0604020202020204" pitchFamily="34" charset="0"/>
              <a:buChar char="•"/>
            </a:pPr>
            <a:r>
              <a:rPr lang="en-US" dirty="0"/>
              <a:t>Certain platform-specific functions must only be invoked on main thread</a:t>
            </a:r>
          </a:p>
          <a:p>
            <a:pPr marL="171450" lvl="0" indent="-171450">
              <a:buFont typeface="Arial" panose="020B0604020202020204" pitchFamily="34" charset="0"/>
              <a:buChar char="•"/>
            </a:pPr>
            <a:r>
              <a:rPr lang="en-US" dirty="0"/>
              <a:t>But, many service SDKs are built atop async/await</a:t>
            </a:r>
          </a:p>
          <a:p>
            <a:pPr marL="628650" lvl="1" indent="-171450">
              <a:buFont typeface="Arial" panose="020B0604020202020204" pitchFamily="34" charset="0"/>
              <a:buChar char="•"/>
            </a:pPr>
            <a:r>
              <a:rPr lang="en-US" dirty="0"/>
              <a:t>e.g., the Matrix SDK requires async for many of its features (exposes only </a:t>
            </a:r>
            <a:r>
              <a:rPr lang="en-US" sz="1800" b="0" dirty="0">
                <a:solidFill>
                  <a:srgbClr val="0000FF"/>
                </a:solidFill>
                <a:effectLst/>
                <a:latin typeface="Menlo" panose="020B0609030804020204" pitchFamily="49" charset="0"/>
              </a:rPr>
              <a:t>async</a:t>
            </a:r>
            <a:r>
              <a:rPr lang="en-US" sz="1800" b="0" dirty="0">
                <a:solidFill>
                  <a:srgbClr val="000000"/>
                </a:solidFill>
                <a:effectLst/>
                <a:latin typeface="Menlo" panose="020B0609030804020204" pitchFamily="49" charset="0"/>
              </a:rPr>
              <a:t> </a:t>
            </a:r>
            <a:r>
              <a:rPr lang="en-US" sz="1800" b="0" dirty="0" err="1">
                <a:solidFill>
                  <a:srgbClr val="795E26"/>
                </a:solidFill>
                <a:effectLst/>
                <a:latin typeface="Menlo" panose="020B0609030804020204" pitchFamily="49" charset="0"/>
              </a:rPr>
              <a:t>fn</a:t>
            </a:r>
            <a:r>
              <a:rPr lang="en-US" sz="1800" b="0" dirty="0">
                <a:solidFill>
                  <a:srgbClr val="000000"/>
                </a:solidFill>
                <a:effectLst/>
                <a:latin typeface="Menlo" panose="020B0609030804020204" pitchFamily="49" charset="0"/>
              </a:rPr>
              <a:t>()</a:t>
            </a:r>
            <a:r>
              <a:rPr lang="en-US" dirty="0"/>
              <a:t>s)</a:t>
            </a:r>
          </a:p>
          <a:p>
            <a:pPr marL="628650" lvl="1" indent="-171450">
              <a:buFont typeface="Arial" panose="020B0604020202020204" pitchFamily="34" charset="0"/>
              <a:buChar char="•"/>
            </a:pPr>
            <a:r>
              <a:rPr lang="en-US" dirty="0"/>
              <a:t>Should not run async workloads on UI main thread</a:t>
            </a:r>
          </a:p>
          <a:p>
            <a:pPr marL="171450" lvl="0" indent="-171450">
              <a:buFont typeface="Arial" panose="020B0604020202020204" pitchFamily="34" charset="0"/>
              <a:buChar char="•"/>
            </a:pPr>
            <a:r>
              <a:rPr lang="en-US" dirty="0"/>
              <a:t>We have other non-</a:t>
            </a:r>
            <a:r>
              <a:rPr kumimoji="0" lang="en-US" sz="1800" b="0" i="0" u="none" strike="noStrike" kern="1200" cap="none" spc="0" normalizeH="0" baseline="0" noProof="0" dirty="0">
                <a:ln>
                  <a:noFill/>
                </a:ln>
                <a:solidFill>
                  <a:srgbClr val="0000FF"/>
                </a:solidFill>
                <a:effectLst/>
                <a:uLnTx/>
                <a:uFillTx/>
                <a:latin typeface="Menlo" panose="020B0609030804020204" pitchFamily="49" charset="0"/>
                <a:ea typeface="+mn-ea"/>
                <a:cs typeface="+mn-cs"/>
              </a:rPr>
              <a:t>async </a:t>
            </a:r>
            <a:r>
              <a:rPr lang="en-US" dirty="0"/>
              <a:t>work that we also want to in the background</a:t>
            </a:r>
          </a:p>
          <a:p>
            <a:pPr marL="171450" lvl="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In total, we must contend with 3 categories of workloads</a:t>
            </a:r>
          </a:p>
          <a:p>
            <a:pPr marL="628650" lvl="1" indent="-171450">
              <a:buFont typeface="Arial" panose="020B0604020202020204" pitchFamily="34" charset="0"/>
              <a:buChar char="•"/>
            </a:pPr>
            <a:r>
              <a:rPr lang="en-US" dirty="0"/>
              <a:t>Currently use multiple types of channels, queues, and </a:t>
            </a:r>
            <a:r>
              <a:rPr lang="en-US" dirty="0" err="1"/>
              <a:t>condvars</a:t>
            </a:r>
            <a:r>
              <a:rPr lang="en-US" dirty="0"/>
              <a:t> to facilitate inter-context communication</a:t>
            </a:r>
          </a:p>
          <a:p>
            <a:pPr marL="628650" lvl="1" indent="-171450">
              <a:buFont typeface="Arial" panose="020B0604020202020204" pitchFamily="34" charset="0"/>
              <a:buChar char="•"/>
            </a:pPr>
            <a:r>
              <a:rPr lang="en-US" dirty="0"/>
              <a:t>Aim to create a better design here that helps to abstract away the manual tedium of passing messages across many kinds of channels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B7B4AED-F6E6-984F-804C-9CFE1FD5EBE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377200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a:extLst>
            <a:ext uri="{FF2B5EF4-FFF2-40B4-BE49-F238E27FC236}">
              <a16:creationId xmlns:a16="http://schemas.microsoft.com/office/drawing/2014/main" id="{84C34F68-29E7-C4EB-60DB-1CD2A2034993}"/>
            </a:ext>
          </a:extLst>
        </p:cNvPr>
        <p:cNvGrpSpPr/>
        <p:nvPr/>
      </p:nvGrpSpPr>
      <p:grpSpPr>
        <a:xfrm>
          <a:off x="0" y="0"/>
          <a:ext cx="0" cy="0"/>
          <a:chOff x="0" y="0"/>
          <a:chExt cx="0" cy="0"/>
        </a:xfrm>
      </p:grpSpPr>
      <p:sp>
        <p:nvSpPr>
          <p:cNvPr id="129" name="Google Shape;129;g3769dab596b_2_77:notes">
            <a:extLst>
              <a:ext uri="{FF2B5EF4-FFF2-40B4-BE49-F238E27FC236}">
                <a16:creationId xmlns:a16="http://schemas.microsoft.com/office/drawing/2014/main" id="{8A305D8E-84AC-F039-971E-3F9DF202B41A}"/>
              </a:ext>
            </a:extLst>
          </p:cNvPr>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0" name="Google Shape;130;g3769dab596b_2_77:notes">
            <a:extLst>
              <a:ext uri="{FF2B5EF4-FFF2-40B4-BE49-F238E27FC236}">
                <a16:creationId xmlns:a16="http://schemas.microsoft.com/office/drawing/2014/main" id="{AB8288E7-56A7-A6DF-3344-A40A56FCC13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Tree>
    <p:extLst>
      <p:ext uri="{BB962C8B-B14F-4D97-AF65-F5344CB8AC3E}">
        <p14:creationId xmlns:p14="http://schemas.microsoft.com/office/powerpoint/2010/main" val="959477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a:extLst>
            <a:ext uri="{FF2B5EF4-FFF2-40B4-BE49-F238E27FC236}">
              <a16:creationId xmlns:a16="http://schemas.microsoft.com/office/drawing/2014/main" id="{8EF253C1-41FA-3F40-902E-DE80B15948F3}"/>
            </a:ext>
          </a:extLst>
        </p:cNvPr>
        <p:cNvGrpSpPr/>
        <p:nvPr/>
      </p:nvGrpSpPr>
      <p:grpSpPr>
        <a:xfrm>
          <a:off x="0" y="0"/>
          <a:ext cx="0" cy="0"/>
          <a:chOff x="0" y="0"/>
          <a:chExt cx="0" cy="0"/>
        </a:xfrm>
      </p:grpSpPr>
      <p:sp>
        <p:nvSpPr>
          <p:cNvPr id="121" name="Google Shape;121;g3769dab596b_2_70:notes">
            <a:extLst>
              <a:ext uri="{FF2B5EF4-FFF2-40B4-BE49-F238E27FC236}">
                <a16:creationId xmlns:a16="http://schemas.microsoft.com/office/drawing/2014/main" id="{39F78F0A-5A61-27FC-098C-B4C5BC4289A9}"/>
              </a:ext>
            </a:extLst>
          </p:cNvPr>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2" name="Google Shape;122;g3769dab596b_2_70:notes">
            <a:extLst>
              <a:ext uri="{FF2B5EF4-FFF2-40B4-BE49-F238E27FC236}">
                <a16:creationId xmlns:a16="http://schemas.microsoft.com/office/drawing/2014/main" id="{50DC266A-55ED-249C-B6F3-243B68205E7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Tree>
    <p:extLst>
      <p:ext uri="{BB962C8B-B14F-4D97-AF65-F5344CB8AC3E}">
        <p14:creationId xmlns:p14="http://schemas.microsoft.com/office/powerpoint/2010/main" val="171855195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a:extLst>
            <a:ext uri="{FF2B5EF4-FFF2-40B4-BE49-F238E27FC236}">
              <a16:creationId xmlns:a16="http://schemas.microsoft.com/office/drawing/2014/main" id="{70D4909B-4666-B1D7-6D97-63E250C4BC35}"/>
            </a:ext>
          </a:extLst>
        </p:cNvPr>
        <p:cNvGrpSpPr/>
        <p:nvPr/>
      </p:nvGrpSpPr>
      <p:grpSpPr>
        <a:xfrm>
          <a:off x="0" y="0"/>
          <a:ext cx="0" cy="0"/>
          <a:chOff x="0" y="0"/>
          <a:chExt cx="0" cy="0"/>
        </a:xfrm>
      </p:grpSpPr>
      <p:sp>
        <p:nvSpPr>
          <p:cNvPr id="129" name="Google Shape;129;g3769dab596b_2_77:notes">
            <a:extLst>
              <a:ext uri="{FF2B5EF4-FFF2-40B4-BE49-F238E27FC236}">
                <a16:creationId xmlns:a16="http://schemas.microsoft.com/office/drawing/2014/main" id="{2EC87B36-078D-A03A-FB84-767A0E6B36AA}"/>
              </a:ext>
            </a:extLst>
          </p:cNvPr>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algn="l">
              <a:buNone/>
            </a:pPr>
            <a:r>
              <a:rPr lang="en-US" b="1" i="0" u="none" strike="noStrike" dirty="0">
                <a:solidFill>
                  <a:srgbClr val="000000"/>
                </a:solidFill>
                <a:effectLst/>
                <a:latin typeface="Open Sans" panose="020B0606030504020204" pitchFamily="34" charset="0"/>
                <a:hlinkClick r:id="rId3"/>
              </a:rPr>
              <a:t>Modes of operation</a:t>
            </a:r>
            <a:endParaRPr lang="en-US" b="1" i="0" dirty="0">
              <a:solidFill>
                <a:srgbClr val="000000"/>
              </a:solidFill>
              <a:effectLst/>
              <a:latin typeface="Open Sans" panose="020B0606030504020204" pitchFamily="34" charset="0"/>
            </a:endParaRPr>
          </a:p>
          <a:p>
            <a:pPr marL="228600" indent="-228600" algn="l">
              <a:buFont typeface="+mj-lt"/>
              <a:buAutoNum type="arabicPeriod"/>
            </a:pPr>
            <a:r>
              <a:rPr lang="en-US" b="0" i="0" dirty="0">
                <a:solidFill>
                  <a:srgbClr val="000000"/>
                </a:solidFill>
                <a:effectLst/>
                <a:latin typeface="Open Sans" panose="020B0606030504020204" pitchFamily="34" charset="0"/>
              </a:rPr>
              <a:t>Direct mode: TSP messages can be exchanged directly between two parties via publicly known VID's ("Well-Known VID's"); that gives confidentiality and authenticity but not much privacy.</a:t>
            </a:r>
          </a:p>
          <a:p>
            <a:pPr marL="228600" indent="-228600" algn="l">
              <a:buFont typeface="+mj-lt"/>
              <a:buAutoNum type="arabicPeriod"/>
            </a:pPr>
            <a:r>
              <a:rPr lang="en-US" b="0" i="0" dirty="0">
                <a:solidFill>
                  <a:srgbClr val="000000"/>
                </a:solidFill>
                <a:effectLst/>
                <a:latin typeface="Open Sans" panose="020B0606030504020204" pitchFamily="34" charset="0"/>
              </a:rPr>
              <a:t>Nested mode: TSP messages can be exchanged as the 'payload' of another TSP message using not-publicly known VID's. Such a nested connection is established via TSP Control Messages. This gives a little bit more privacy.</a:t>
            </a:r>
          </a:p>
          <a:p>
            <a:pPr marL="228600" indent="-228600" algn="l">
              <a:buFont typeface="+mj-lt"/>
              <a:buAutoNum type="arabicPeriod"/>
            </a:pPr>
            <a:r>
              <a:rPr lang="en-US" b="0" i="0" dirty="0">
                <a:solidFill>
                  <a:srgbClr val="000000"/>
                </a:solidFill>
                <a:effectLst/>
                <a:latin typeface="Open Sans" panose="020B0606030504020204" pitchFamily="34" charset="0"/>
              </a:rPr>
              <a:t>Routed mode: TSP messages can be routed through intermediaries to further hide the fact that two parties are communicating. This is done by parties first establishing "nested" communication lines between every involved party and then sending a message that spans over those nested communications lines.</a:t>
            </a:r>
          </a:p>
          <a:p>
            <a:pPr marL="0" lvl="0" indent="0" algn="l" rtl="0">
              <a:spcBef>
                <a:spcPts val="0"/>
              </a:spcBef>
              <a:spcAft>
                <a:spcPts val="0"/>
              </a:spcAft>
              <a:buNone/>
            </a:pPr>
            <a:endParaRPr dirty="0"/>
          </a:p>
        </p:txBody>
      </p:sp>
      <p:sp>
        <p:nvSpPr>
          <p:cNvPr id="130" name="Google Shape;130;g3769dab596b_2_77:notes">
            <a:extLst>
              <a:ext uri="{FF2B5EF4-FFF2-40B4-BE49-F238E27FC236}">
                <a16:creationId xmlns:a16="http://schemas.microsoft.com/office/drawing/2014/main" id="{641F9795-ED8D-8159-BD42-3F5012402C1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Tree>
    <p:extLst>
      <p:ext uri="{BB962C8B-B14F-4D97-AF65-F5344CB8AC3E}">
        <p14:creationId xmlns:p14="http://schemas.microsoft.com/office/powerpoint/2010/main" val="204270357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a:extLst>
            <a:ext uri="{FF2B5EF4-FFF2-40B4-BE49-F238E27FC236}">
              <a16:creationId xmlns:a16="http://schemas.microsoft.com/office/drawing/2014/main" id="{33B310A6-F8F8-2F06-E1DD-040B5B1C315D}"/>
            </a:ext>
          </a:extLst>
        </p:cNvPr>
        <p:cNvGrpSpPr/>
        <p:nvPr/>
      </p:nvGrpSpPr>
      <p:grpSpPr>
        <a:xfrm>
          <a:off x="0" y="0"/>
          <a:ext cx="0" cy="0"/>
          <a:chOff x="0" y="0"/>
          <a:chExt cx="0" cy="0"/>
        </a:xfrm>
      </p:grpSpPr>
      <p:sp>
        <p:nvSpPr>
          <p:cNvPr id="129" name="Google Shape;129;g3769dab596b_2_77:notes">
            <a:extLst>
              <a:ext uri="{FF2B5EF4-FFF2-40B4-BE49-F238E27FC236}">
                <a16:creationId xmlns:a16="http://schemas.microsoft.com/office/drawing/2014/main" id="{C8948D8D-04F4-8ADD-7899-753A3FCB8E5E}"/>
              </a:ext>
            </a:extLst>
          </p:cNvPr>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algn="l">
              <a:buNone/>
            </a:pPr>
            <a:r>
              <a:rPr lang="en-US" b="1" i="0" u="none" strike="noStrike" dirty="0">
                <a:solidFill>
                  <a:srgbClr val="000000"/>
                </a:solidFill>
                <a:effectLst/>
                <a:latin typeface="Open Sans" panose="020B0606030504020204" pitchFamily="34" charset="0"/>
                <a:hlinkClick r:id="rId3"/>
              </a:rPr>
              <a:t>Modes of operation</a:t>
            </a:r>
            <a:endParaRPr lang="en-US" b="1" i="0" dirty="0">
              <a:solidFill>
                <a:srgbClr val="000000"/>
              </a:solidFill>
              <a:effectLst/>
              <a:latin typeface="Open Sans" panose="020B0606030504020204" pitchFamily="34" charset="0"/>
            </a:endParaRPr>
          </a:p>
          <a:p>
            <a:pPr marL="228600" indent="-228600" algn="l">
              <a:buFont typeface="+mj-lt"/>
              <a:buAutoNum type="arabicPeriod"/>
            </a:pPr>
            <a:r>
              <a:rPr lang="en-US" b="0" i="0" dirty="0">
                <a:solidFill>
                  <a:srgbClr val="000000"/>
                </a:solidFill>
                <a:effectLst/>
                <a:latin typeface="Open Sans" panose="020B0606030504020204" pitchFamily="34" charset="0"/>
              </a:rPr>
              <a:t>Direct mode: TSP messages can be exchanged directly between two parties via publicly known VID's ("Well-Known VID's"); that gives confidentiality and authenticity but not much privacy.</a:t>
            </a:r>
          </a:p>
          <a:p>
            <a:pPr marL="228600" indent="-228600" algn="l">
              <a:buFont typeface="+mj-lt"/>
              <a:buAutoNum type="arabicPeriod"/>
            </a:pPr>
            <a:r>
              <a:rPr lang="en-US" b="0" i="0" dirty="0">
                <a:solidFill>
                  <a:srgbClr val="000000"/>
                </a:solidFill>
                <a:effectLst/>
                <a:latin typeface="Open Sans" panose="020B0606030504020204" pitchFamily="34" charset="0"/>
              </a:rPr>
              <a:t>Nested mode: TSP messages can be exchanged as the 'payload' of another TSP message using not-publicly known VID's. Such a nested connection is established via TSP Control Messages. This gives a little bit more privacy.</a:t>
            </a:r>
          </a:p>
          <a:p>
            <a:pPr marL="228600" indent="-228600" algn="l">
              <a:buFont typeface="+mj-lt"/>
              <a:buAutoNum type="arabicPeriod"/>
            </a:pPr>
            <a:r>
              <a:rPr lang="en-US" b="0" i="0" dirty="0">
                <a:solidFill>
                  <a:srgbClr val="000000"/>
                </a:solidFill>
                <a:effectLst/>
                <a:latin typeface="Open Sans" panose="020B0606030504020204" pitchFamily="34" charset="0"/>
              </a:rPr>
              <a:t>Routed mode: TSP messages can be routed through intermediaries to further hide the fact that two parties are communicating. This is done by parties first establishing "nested" communication lines between every involved party and then sending a message that spans over those nested communications lines.</a:t>
            </a:r>
          </a:p>
          <a:p>
            <a:pPr marL="0" lvl="0" indent="0" algn="l" rtl="0">
              <a:spcBef>
                <a:spcPts val="0"/>
              </a:spcBef>
              <a:spcAft>
                <a:spcPts val="0"/>
              </a:spcAft>
              <a:buNone/>
            </a:pPr>
            <a:endParaRPr dirty="0"/>
          </a:p>
        </p:txBody>
      </p:sp>
      <p:sp>
        <p:nvSpPr>
          <p:cNvPr id="130" name="Google Shape;130;g3769dab596b_2_77:notes">
            <a:extLst>
              <a:ext uri="{FF2B5EF4-FFF2-40B4-BE49-F238E27FC236}">
                <a16:creationId xmlns:a16="http://schemas.microsoft.com/office/drawing/2014/main" id="{F9605F9F-75F2-46EC-3424-53A706DFB14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Tree>
    <p:extLst>
      <p:ext uri="{BB962C8B-B14F-4D97-AF65-F5344CB8AC3E}">
        <p14:creationId xmlns:p14="http://schemas.microsoft.com/office/powerpoint/2010/main" val="141303007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a:extLst>
            <a:ext uri="{FF2B5EF4-FFF2-40B4-BE49-F238E27FC236}">
              <a16:creationId xmlns:a16="http://schemas.microsoft.com/office/drawing/2014/main" id="{D88A6814-1730-01E0-1A7D-71A85063ACC2}"/>
            </a:ext>
          </a:extLst>
        </p:cNvPr>
        <p:cNvGrpSpPr/>
        <p:nvPr/>
      </p:nvGrpSpPr>
      <p:grpSpPr>
        <a:xfrm>
          <a:off x="0" y="0"/>
          <a:ext cx="0" cy="0"/>
          <a:chOff x="0" y="0"/>
          <a:chExt cx="0" cy="0"/>
        </a:xfrm>
      </p:grpSpPr>
      <p:sp>
        <p:nvSpPr>
          <p:cNvPr id="129" name="Google Shape;129;g3769dab596b_2_77:notes">
            <a:extLst>
              <a:ext uri="{FF2B5EF4-FFF2-40B4-BE49-F238E27FC236}">
                <a16:creationId xmlns:a16="http://schemas.microsoft.com/office/drawing/2014/main" id="{8942B929-9433-3592-E759-7E0EE2C27FD5}"/>
              </a:ext>
            </a:extLst>
          </p:cNvPr>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0" name="Google Shape;130;g3769dab596b_2_77:notes">
            <a:extLst>
              <a:ext uri="{FF2B5EF4-FFF2-40B4-BE49-F238E27FC236}">
                <a16:creationId xmlns:a16="http://schemas.microsoft.com/office/drawing/2014/main" id="{F7519081-A18B-0DA8-EB3D-E4CAFB1EA86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Tree>
    <p:extLst>
      <p:ext uri="{BB962C8B-B14F-4D97-AF65-F5344CB8AC3E}">
        <p14:creationId xmlns:p14="http://schemas.microsoft.com/office/powerpoint/2010/main" val="280703039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a:extLst>
            <a:ext uri="{FF2B5EF4-FFF2-40B4-BE49-F238E27FC236}">
              <a16:creationId xmlns:a16="http://schemas.microsoft.com/office/drawing/2014/main" id="{0AA7A131-D43A-6F28-1F30-F804FCB9EF4E}"/>
            </a:ext>
          </a:extLst>
        </p:cNvPr>
        <p:cNvGrpSpPr/>
        <p:nvPr/>
      </p:nvGrpSpPr>
      <p:grpSpPr>
        <a:xfrm>
          <a:off x="0" y="0"/>
          <a:ext cx="0" cy="0"/>
          <a:chOff x="0" y="0"/>
          <a:chExt cx="0" cy="0"/>
        </a:xfrm>
      </p:grpSpPr>
      <p:sp>
        <p:nvSpPr>
          <p:cNvPr id="129" name="Google Shape;129;g3769dab596b_2_77:notes">
            <a:extLst>
              <a:ext uri="{FF2B5EF4-FFF2-40B4-BE49-F238E27FC236}">
                <a16:creationId xmlns:a16="http://schemas.microsoft.com/office/drawing/2014/main" id="{676B7A05-3CF8-FDBE-EAD4-695936EBBF29}"/>
              </a:ext>
            </a:extLst>
          </p:cNvPr>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0" name="Google Shape;130;g3769dab596b_2_77:notes">
            <a:extLst>
              <a:ext uri="{FF2B5EF4-FFF2-40B4-BE49-F238E27FC236}">
                <a16:creationId xmlns:a16="http://schemas.microsoft.com/office/drawing/2014/main" id="{C4684856-769F-2667-B6AF-D141E1FD450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Tree>
    <p:extLst>
      <p:ext uri="{BB962C8B-B14F-4D97-AF65-F5344CB8AC3E}">
        <p14:creationId xmlns:p14="http://schemas.microsoft.com/office/powerpoint/2010/main" val="141796647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a:extLst>
            <a:ext uri="{FF2B5EF4-FFF2-40B4-BE49-F238E27FC236}">
              <a16:creationId xmlns:a16="http://schemas.microsoft.com/office/drawing/2014/main" id="{D5E9CBB5-57B9-A204-9EFF-56DB2951E920}"/>
            </a:ext>
          </a:extLst>
        </p:cNvPr>
        <p:cNvGrpSpPr/>
        <p:nvPr/>
      </p:nvGrpSpPr>
      <p:grpSpPr>
        <a:xfrm>
          <a:off x="0" y="0"/>
          <a:ext cx="0" cy="0"/>
          <a:chOff x="0" y="0"/>
          <a:chExt cx="0" cy="0"/>
        </a:xfrm>
      </p:grpSpPr>
      <p:sp>
        <p:nvSpPr>
          <p:cNvPr id="129" name="Google Shape;129;g3769dab596b_2_77:notes">
            <a:extLst>
              <a:ext uri="{FF2B5EF4-FFF2-40B4-BE49-F238E27FC236}">
                <a16:creationId xmlns:a16="http://schemas.microsoft.com/office/drawing/2014/main" id="{06AF0696-EF50-4FD4-5F8C-7EC9CCD403BC}"/>
              </a:ext>
            </a:extLst>
          </p:cNvPr>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0" name="Google Shape;130;g3769dab596b_2_77:notes">
            <a:extLst>
              <a:ext uri="{FF2B5EF4-FFF2-40B4-BE49-F238E27FC236}">
                <a16:creationId xmlns:a16="http://schemas.microsoft.com/office/drawing/2014/main" id="{485BA9A7-638C-5843-A262-B5ECE2DDCCC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Tree>
    <p:extLst>
      <p:ext uri="{BB962C8B-B14F-4D97-AF65-F5344CB8AC3E}">
        <p14:creationId xmlns:p14="http://schemas.microsoft.com/office/powerpoint/2010/main" val="281599461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a:extLst>
            <a:ext uri="{FF2B5EF4-FFF2-40B4-BE49-F238E27FC236}">
              <a16:creationId xmlns:a16="http://schemas.microsoft.com/office/drawing/2014/main" id="{2DEEA474-FB61-A1D4-559D-857EEBD53542}"/>
            </a:ext>
          </a:extLst>
        </p:cNvPr>
        <p:cNvGrpSpPr/>
        <p:nvPr/>
      </p:nvGrpSpPr>
      <p:grpSpPr>
        <a:xfrm>
          <a:off x="0" y="0"/>
          <a:ext cx="0" cy="0"/>
          <a:chOff x="0" y="0"/>
          <a:chExt cx="0" cy="0"/>
        </a:xfrm>
      </p:grpSpPr>
      <p:sp>
        <p:nvSpPr>
          <p:cNvPr id="129" name="Google Shape;129;g3769dab596b_2_77:notes">
            <a:extLst>
              <a:ext uri="{FF2B5EF4-FFF2-40B4-BE49-F238E27FC236}">
                <a16:creationId xmlns:a16="http://schemas.microsoft.com/office/drawing/2014/main" id="{C2FD063A-B16A-513A-37B4-5A3EA001006B}"/>
              </a:ext>
            </a:extLst>
          </p:cNvPr>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30" name="Google Shape;130;g3769dab596b_2_77:notes">
            <a:extLst>
              <a:ext uri="{FF2B5EF4-FFF2-40B4-BE49-F238E27FC236}">
                <a16:creationId xmlns:a16="http://schemas.microsoft.com/office/drawing/2014/main" id="{9E4F265B-24D4-A76F-BC24-66684B74C45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Tree>
    <p:extLst>
      <p:ext uri="{BB962C8B-B14F-4D97-AF65-F5344CB8AC3E}">
        <p14:creationId xmlns:p14="http://schemas.microsoft.com/office/powerpoint/2010/main" val="22188944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a:extLst>
            <a:ext uri="{FF2B5EF4-FFF2-40B4-BE49-F238E27FC236}">
              <a16:creationId xmlns:a16="http://schemas.microsoft.com/office/drawing/2014/main" id="{D430B567-43F0-7C6C-0D75-63A8EAFB1EC7}"/>
            </a:ext>
          </a:extLst>
        </p:cNvPr>
        <p:cNvGrpSpPr/>
        <p:nvPr/>
      </p:nvGrpSpPr>
      <p:grpSpPr>
        <a:xfrm>
          <a:off x="0" y="0"/>
          <a:ext cx="0" cy="0"/>
          <a:chOff x="0" y="0"/>
          <a:chExt cx="0" cy="0"/>
        </a:xfrm>
      </p:grpSpPr>
      <p:sp>
        <p:nvSpPr>
          <p:cNvPr id="129" name="Google Shape;129;g3769dab596b_2_77:notes">
            <a:extLst>
              <a:ext uri="{FF2B5EF4-FFF2-40B4-BE49-F238E27FC236}">
                <a16:creationId xmlns:a16="http://schemas.microsoft.com/office/drawing/2014/main" id="{A44A9959-01F7-AEBD-0910-157EB8690CFD}"/>
              </a:ext>
            </a:extLst>
          </p:cNvPr>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30" name="Google Shape;130;g3769dab596b_2_77:notes">
            <a:extLst>
              <a:ext uri="{FF2B5EF4-FFF2-40B4-BE49-F238E27FC236}">
                <a16:creationId xmlns:a16="http://schemas.microsoft.com/office/drawing/2014/main" id="{592F69D6-6024-8122-2879-D1EB2AE091C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Tree>
    <p:extLst>
      <p:ext uri="{BB962C8B-B14F-4D97-AF65-F5344CB8AC3E}">
        <p14:creationId xmlns:p14="http://schemas.microsoft.com/office/powerpoint/2010/main" val="384512438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a:extLst>
            <a:ext uri="{FF2B5EF4-FFF2-40B4-BE49-F238E27FC236}">
              <a16:creationId xmlns:a16="http://schemas.microsoft.com/office/drawing/2014/main" id="{86EB360D-7EE6-475B-7EFF-702CEB8912F3}"/>
            </a:ext>
          </a:extLst>
        </p:cNvPr>
        <p:cNvGrpSpPr/>
        <p:nvPr/>
      </p:nvGrpSpPr>
      <p:grpSpPr>
        <a:xfrm>
          <a:off x="0" y="0"/>
          <a:ext cx="0" cy="0"/>
          <a:chOff x="0" y="0"/>
          <a:chExt cx="0" cy="0"/>
        </a:xfrm>
      </p:grpSpPr>
      <p:sp>
        <p:nvSpPr>
          <p:cNvPr id="129" name="Google Shape;129;g3769dab596b_2_77:notes">
            <a:extLst>
              <a:ext uri="{FF2B5EF4-FFF2-40B4-BE49-F238E27FC236}">
                <a16:creationId xmlns:a16="http://schemas.microsoft.com/office/drawing/2014/main" id="{B1561C90-27C2-3ED7-BF6A-833404A6B9EC}"/>
              </a:ext>
            </a:extLst>
          </p:cNvPr>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0" name="Google Shape;130;g3769dab596b_2_77:notes">
            <a:extLst>
              <a:ext uri="{FF2B5EF4-FFF2-40B4-BE49-F238E27FC236}">
                <a16:creationId xmlns:a16="http://schemas.microsoft.com/office/drawing/2014/main" id="{F20C3B64-80F8-AF0B-0E04-E01E8C4EB69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Tree>
    <p:extLst>
      <p:ext uri="{BB962C8B-B14F-4D97-AF65-F5344CB8AC3E}">
        <p14:creationId xmlns:p14="http://schemas.microsoft.com/office/powerpoint/2010/main" val="190246453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a:extLst>
            <a:ext uri="{FF2B5EF4-FFF2-40B4-BE49-F238E27FC236}">
              <a16:creationId xmlns:a16="http://schemas.microsoft.com/office/drawing/2014/main" id="{29AE59DC-94C6-6ADF-193B-ADE96A15101C}"/>
            </a:ext>
          </a:extLst>
        </p:cNvPr>
        <p:cNvGrpSpPr/>
        <p:nvPr/>
      </p:nvGrpSpPr>
      <p:grpSpPr>
        <a:xfrm>
          <a:off x="0" y="0"/>
          <a:ext cx="0" cy="0"/>
          <a:chOff x="0" y="0"/>
          <a:chExt cx="0" cy="0"/>
        </a:xfrm>
      </p:grpSpPr>
      <p:sp>
        <p:nvSpPr>
          <p:cNvPr id="121" name="Google Shape;121;g3769dab596b_2_70:notes">
            <a:extLst>
              <a:ext uri="{FF2B5EF4-FFF2-40B4-BE49-F238E27FC236}">
                <a16:creationId xmlns:a16="http://schemas.microsoft.com/office/drawing/2014/main" id="{AFED0171-0FC8-5F57-375C-298F12A09137}"/>
              </a:ext>
            </a:extLst>
          </p:cNvPr>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2" name="Google Shape;122;g3769dab596b_2_70:notes">
            <a:extLst>
              <a:ext uri="{FF2B5EF4-FFF2-40B4-BE49-F238E27FC236}">
                <a16:creationId xmlns:a16="http://schemas.microsoft.com/office/drawing/2014/main" id="{88B7C3D4-6FE4-928C-634D-9F606447F12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Tree>
    <p:extLst>
      <p:ext uri="{BB962C8B-B14F-4D97-AF65-F5344CB8AC3E}">
        <p14:creationId xmlns:p14="http://schemas.microsoft.com/office/powerpoint/2010/main" val="239145181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a:extLst>
            <a:ext uri="{FF2B5EF4-FFF2-40B4-BE49-F238E27FC236}">
              <a16:creationId xmlns:a16="http://schemas.microsoft.com/office/drawing/2014/main" id="{B332862A-1745-BFFA-F48A-EAC2E0362FF9}"/>
            </a:ext>
          </a:extLst>
        </p:cNvPr>
        <p:cNvGrpSpPr/>
        <p:nvPr/>
      </p:nvGrpSpPr>
      <p:grpSpPr>
        <a:xfrm>
          <a:off x="0" y="0"/>
          <a:ext cx="0" cy="0"/>
          <a:chOff x="0" y="0"/>
          <a:chExt cx="0" cy="0"/>
        </a:xfrm>
      </p:grpSpPr>
      <p:sp>
        <p:nvSpPr>
          <p:cNvPr id="109" name="Google Shape;109;g3769dab596b_2_58:notes">
            <a:extLst>
              <a:ext uri="{FF2B5EF4-FFF2-40B4-BE49-F238E27FC236}">
                <a16:creationId xmlns:a16="http://schemas.microsoft.com/office/drawing/2014/main" id="{FAB601E6-B030-B48A-6842-2BF8D14E0F13}"/>
              </a:ext>
            </a:extLst>
          </p:cNvPr>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10" name="Google Shape;110;g3769dab596b_2_58:notes">
            <a:extLst>
              <a:ext uri="{FF2B5EF4-FFF2-40B4-BE49-F238E27FC236}">
                <a16:creationId xmlns:a16="http://schemas.microsoft.com/office/drawing/2014/main" id="{72F5F041-0615-955F-1006-E7F00B60F95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Tree>
    <p:extLst>
      <p:ext uri="{BB962C8B-B14F-4D97-AF65-F5344CB8AC3E}">
        <p14:creationId xmlns:p14="http://schemas.microsoft.com/office/powerpoint/2010/main" val="420802454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a:extLst>
            <a:ext uri="{FF2B5EF4-FFF2-40B4-BE49-F238E27FC236}">
              <a16:creationId xmlns:a16="http://schemas.microsoft.com/office/drawing/2014/main" id="{B37EF7A6-FD42-9826-8444-43455F480245}"/>
            </a:ext>
          </a:extLst>
        </p:cNvPr>
        <p:cNvGrpSpPr/>
        <p:nvPr/>
      </p:nvGrpSpPr>
      <p:grpSpPr>
        <a:xfrm>
          <a:off x="0" y="0"/>
          <a:ext cx="0" cy="0"/>
          <a:chOff x="0" y="0"/>
          <a:chExt cx="0" cy="0"/>
        </a:xfrm>
      </p:grpSpPr>
      <p:sp>
        <p:nvSpPr>
          <p:cNvPr id="129" name="Google Shape;129;g3769dab596b_2_77:notes">
            <a:extLst>
              <a:ext uri="{FF2B5EF4-FFF2-40B4-BE49-F238E27FC236}">
                <a16:creationId xmlns:a16="http://schemas.microsoft.com/office/drawing/2014/main" id="{A6CE5F3D-FD25-165C-E5A5-0632BB8009F8}"/>
              </a:ext>
            </a:extLst>
          </p:cNvPr>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30" name="Google Shape;130;g3769dab596b_2_77:notes">
            <a:extLst>
              <a:ext uri="{FF2B5EF4-FFF2-40B4-BE49-F238E27FC236}">
                <a16:creationId xmlns:a16="http://schemas.microsoft.com/office/drawing/2014/main" id="{12543979-A2FB-4579-64FD-DA1F3F76DC4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Tree>
    <p:extLst>
      <p:ext uri="{BB962C8B-B14F-4D97-AF65-F5344CB8AC3E}">
        <p14:creationId xmlns:p14="http://schemas.microsoft.com/office/powerpoint/2010/main" val="195970271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a:extLst>
            <a:ext uri="{FF2B5EF4-FFF2-40B4-BE49-F238E27FC236}">
              <a16:creationId xmlns:a16="http://schemas.microsoft.com/office/drawing/2014/main" id="{4DC5A85B-5D98-27B0-DDA8-F7D2FFCC4AB7}"/>
            </a:ext>
          </a:extLst>
        </p:cNvPr>
        <p:cNvGrpSpPr/>
        <p:nvPr/>
      </p:nvGrpSpPr>
      <p:grpSpPr>
        <a:xfrm>
          <a:off x="0" y="0"/>
          <a:ext cx="0" cy="0"/>
          <a:chOff x="0" y="0"/>
          <a:chExt cx="0" cy="0"/>
        </a:xfrm>
      </p:grpSpPr>
      <p:sp>
        <p:nvSpPr>
          <p:cNvPr id="109" name="Google Shape;109;g3769dab596b_2_58:notes">
            <a:extLst>
              <a:ext uri="{FF2B5EF4-FFF2-40B4-BE49-F238E27FC236}">
                <a16:creationId xmlns:a16="http://schemas.microsoft.com/office/drawing/2014/main" id="{8D90652C-975A-245D-D706-FA53F8A5D05D}"/>
              </a:ext>
            </a:extLst>
          </p:cNvPr>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10" name="Google Shape;110;g3769dab596b_2_58:notes">
            <a:extLst>
              <a:ext uri="{FF2B5EF4-FFF2-40B4-BE49-F238E27FC236}">
                <a16:creationId xmlns:a16="http://schemas.microsoft.com/office/drawing/2014/main" id="{5243F259-DE1D-4298-66C7-60E2338F85D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Tree>
    <p:extLst>
      <p:ext uri="{BB962C8B-B14F-4D97-AF65-F5344CB8AC3E}">
        <p14:creationId xmlns:p14="http://schemas.microsoft.com/office/powerpoint/2010/main" val="317486224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a:extLst>
            <a:ext uri="{FF2B5EF4-FFF2-40B4-BE49-F238E27FC236}">
              <a16:creationId xmlns:a16="http://schemas.microsoft.com/office/drawing/2014/main" id="{2ED0EE38-B336-6DFE-E807-861F9317DC1D}"/>
            </a:ext>
          </a:extLst>
        </p:cNvPr>
        <p:cNvGrpSpPr/>
        <p:nvPr/>
      </p:nvGrpSpPr>
      <p:grpSpPr>
        <a:xfrm>
          <a:off x="0" y="0"/>
          <a:ext cx="0" cy="0"/>
          <a:chOff x="0" y="0"/>
          <a:chExt cx="0" cy="0"/>
        </a:xfrm>
      </p:grpSpPr>
      <p:sp>
        <p:nvSpPr>
          <p:cNvPr id="109" name="Google Shape;109;g3769dab596b_2_58:notes">
            <a:extLst>
              <a:ext uri="{FF2B5EF4-FFF2-40B4-BE49-F238E27FC236}">
                <a16:creationId xmlns:a16="http://schemas.microsoft.com/office/drawing/2014/main" id="{B42CA4B9-2F35-3505-3A3F-2303222FAA6D}"/>
              </a:ext>
            </a:extLst>
          </p:cNvPr>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10" name="Google Shape;110;g3769dab596b_2_58:notes">
            <a:extLst>
              <a:ext uri="{FF2B5EF4-FFF2-40B4-BE49-F238E27FC236}">
                <a16:creationId xmlns:a16="http://schemas.microsoft.com/office/drawing/2014/main" id="{863872B7-2BBF-9686-0DD9-892DB47747D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Tree>
    <p:extLst>
      <p:ext uri="{BB962C8B-B14F-4D97-AF65-F5344CB8AC3E}">
        <p14:creationId xmlns:p14="http://schemas.microsoft.com/office/powerpoint/2010/main" val="2855815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3769dab596b_2_7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2" name="Google Shape;122;g3769dab596b_2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a:extLst>
            <a:ext uri="{FF2B5EF4-FFF2-40B4-BE49-F238E27FC236}">
              <a16:creationId xmlns:a16="http://schemas.microsoft.com/office/drawing/2014/main" id="{AC4F894F-CC59-A355-27FB-0C61CA4AA464}"/>
            </a:ext>
          </a:extLst>
        </p:cNvPr>
        <p:cNvGrpSpPr/>
        <p:nvPr/>
      </p:nvGrpSpPr>
      <p:grpSpPr>
        <a:xfrm>
          <a:off x="0" y="0"/>
          <a:ext cx="0" cy="0"/>
          <a:chOff x="0" y="0"/>
          <a:chExt cx="0" cy="0"/>
        </a:xfrm>
      </p:grpSpPr>
      <p:sp>
        <p:nvSpPr>
          <p:cNvPr id="129" name="Google Shape;129;g3769dab596b_2_77:notes">
            <a:extLst>
              <a:ext uri="{FF2B5EF4-FFF2-40B4-BE49-F238E27FC236}">
                <a16:creationId xmlns:a16="http://schemas.microsoft.com/office/drawing/2014/main" id="{D13135F0-8AFE-0D1C-3335-171AB417967B}"/>
              </a:ext>
            </a:extLst>
          </p:cNvPr>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0" name="Google Shape;130;g3769dab596b_2_77:notes">
            <a:extLst>
              <a:ext uri="{FF2B5EF4-FFF2-40B4-BE49-F238E27FC236}">
                <a16:creationId xmlns:a16="http://schemas.microsoft.com/office/drawing/2014/main" id="{CA0236E5-D0D1-9BD3-76DD-036F64F047D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Tree>
    <p:extLst>
      <p:ext uri="{BB962C8B-B14F-4D97-AF65-F5344CB8AC3E}">
        <p14:creationId xmlns:p14="http://schemas.microsoft.com/office/powerpoint/2010/main" val="39085791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a:extLst>
            <a:ext uri="{FF2B5EF4-FFF2-40B4-BE49-F238E27FC236}">
              <a16:creationId xmlns:a16="http://schemas.microsoft.com/office/drawing/2014/main" id="{CB58EF63-A591-0FD2-24C2-906ECC535FBA}"/>
            </a:ext>
          </a:extLst>
        </p:cNvPr>
        <p:cNvGrpSpPr/>
        <p:nvPr/>
      </p:nvGrpSpPr>
      <p:grpSpPr>
        <a:xfrm>
          <a:off x="0" y="0"/>
          <a:ext cx="0" cy="0"/>
          <a:chOff x="0" y="0"/>
          <a:chExt cx="0" cy="0"/>
        </a:xfrm>
      </p:grpSpPr>
      <p:sp>
        <p:nvSpPr>
          <p:cNvPr id="129" name="Google Shape;129;g3769dab596b_2_77:notes">
            <a:extLst>
              <a:ext uri="{FF2B5EF4-FFF2-40B4-BE49-F238E27FC236}">
                <a16:creationId xmlns:a16="http://schemas.microsoft.com/office/drawing/2014/main" id="{CF096155-D152-06FB-CC6D-D1D9A33C0039}"/>
              </a:ext>
            </a:extLst>
          </p:cNvPr>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0" name="Google Shape;130;g3769dab596b_2_77:notes">
            <a:extLst>
              <a:ext uri="{FF2B5EF4-FFF2-40B4-BE49-F238E27FC236}">
                <a16:creationId xmlns:a16="http://schemas.microsoft.com/office/drawing/2014/main" id="{D715EEE7-F9D9-D14D-E561-CD6D513C04E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Tree>
    <p:extLst>
      <p:ext uri="{BB962C8B-B14F-4D97-AF65-F5344CB8AC3E}">
        <p14:creationId xmlns:p14="http://schemas.microsoft.com/office/powerpoint/2010/main" val="6210738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a:extLst>
            <a:ext uri="{FF2B5EF4-FFF2-40B4-BE49-F238E27FC236}">
              <a16:creationId xmlns:a16="http://schemas.microsoft.com/office/drawing/2014/main" id="{1A55C3E0-8A4F-B9BD-3A43-90625D3DD601}"/>
            </a:ext>
          </a:extLst>
        </p:cNvPr>
        <p:cNvGrpSpPr/>
        <p:nvPr/>
      </p:nvGrpSpPr>
      <p:grpSpPr>
        <a:xfrm>
          <a:off x="0" y="0"/>
          <a:ext cx="0" cy="0"/>
          <a:chOff x="0" y="0"/>
          <a:chExt cx="0" cy="0"/>
        </a:xfrm>
      </p:grpSpPr>
      <p:sp>
        <p:nvSpPr>
          <p:cNvPr id="129" name="Google Shape;129;g3769dab596b_2_77:notes">
            <a:extLst>
              <a:ext uri="{FF2B5EF4-FFF2-40B4-BE49-F238E27FC236}">
                <a16:creationId xmlns:a16="http://schemas.microsoft.com/office/drawing/2014/main" id="{20FBC30D-53D9-C173-AAEA-D110F3958EFC}"/>
              </a:ext>
            </a:extLst>
          </p:cNvPr>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0" name="Google Shape;130;g3769dab596b_2_77:notes">
            <a:extLst>
              <a:ext uri="{FF2B5EF4-FFF2-40B4-BE49-F238E27FC236}">
                <a16:creationId xmlns:a16="http://schemas.microsoft.com/office/drawing/2014/main" id="{6C426235-C5BC-7696-C4D7-A7E43C06557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Tree>
    <p:extLst>
      <p:ext uri="{BB962C8B-B14F-4D97-AF65-F5344CB8AC3E}">
        <p14:creationId xmlns:p14="http://schemas.microsoft.com/office/powerpoint/2010/main" val="32276973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a:extLst>
            <a:ext uri="{FF2B5EF4-FFF2-40B4-BE49-F238E27FC236}">
              <a16:creationId xmlns:a16="http://schemas.microsoft.com/office/drawing/2014/main" id="{0FBC6C4D-779E-FD29-E173-6BE632706C66}"/>
            </a:ext>
          </a:extLst>
        </p:cNvPr>
        <p:cNvGrpSpPr/>
        <p:nvPr/>
      </p:nvGrpSpPr>
      <p:grpSpPr>
        <a:xfrm>
          <a:off x="0" y="0"/>
          <a:ext cx="0" cy="0"/>
          <a:chOff x="0" y="0"/>
          <a:chExt cx="0" cy="0"/>
        </a:xfrm>
      </p:grpSpPr>
      <p:sp>
        <p:nvSpPr>
          <p:cNvPr id="129" name="Google Shape;129;g3769dab596b_2_77:notes">
            <a:extLst>
              <a:ext uri="{FF2B5EF4-FFF2-40B4-BE49-F238E27FC236}">
                <a16:creationId xmlns:a16="http://schemas.microsoft.com/office/drawing/2014/main" id="{A2337CFB-4B72-0965-8CB3-35889847B98B}"/>
              </a:ext>
            </a:extLst>
          </p:cNvPr>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0" name="Google Shape;130;g3769dab596b_2_77:notes">
            <a:extLst>
              <a:ext uri="{FF2B5EF4-FFF2-40B4-BE49-F238E27FC236}">
                <a16:creationId xmlns:a16="http://schemas.microsoft.com/office/drawing/2014/main" id="{02C4ACDC-EB7C-5FCD-E17C-02776E05973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Tree>
    <p:extLst>
      <p:ext uri="{BB962C8B-B14F-4D97-AF65-F5344CB8AC3E}">
        <p14:creationId xmlns:p14="http://schemas.microsoft.com/office/powerpoint/2010/main" val="4874851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a:extLst>
            <a:ext uri="{FF2B5EF4-FFF2-40B4-BE49-F238E27FC236}">
              <a16:creationId xmlns:a16="http://schemas.microsoft.com/office/drawing/2014/main" id="{71D226B7-38DB-8A98-C9BD-63C15591E506}"/>
            </a:ext>
          </a:extLst>
        </p:cNvPr>
        <p:cNvGrpSpPr/>
        <p:nvPr/>
      </p:nvGrpSpPr>
      <p:grpSpPr>
        <a:xfrm>
          <a:off x="0" y="0"/>
          <a:ext cx="0" cy="0"/>
          <a:chOff x="0" y="0"/>
          <a:chExt cx="0" cy="0"/>
        </a:xfrm>
      </p:grpSpPr>
      <p:sp>
        <p:nvSpPr>
          <p:cNvPr id="121" name="Google Shape;121;g3769dab596b_2_70:notes">
            <a:extLst>
              <a:ext uri="{FF2B5EF4-FFF2-40B4-BE49-F238E27FC236}">
                <a16:creationId xmlns:a16="http://schemas.microsoft.com/office/drawing/2014/main" id="{A01F0061-4568-14A3-43BF-02CC222F8414}"/>
              </a:ext>
            </a:extLst>
          </p:cNvPr>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2" name="Google Shape;122;g3769dab596b_2_70:notes">
            <a:extLst>
              <a:ext uri="{FF2B5EF4-FFF2-40B4-BE49-F238E27FC236}">
                <a16:creationId xmlns:a16="http://schemas.microsoft.com/office/drawing/2014/main" id="{2CC79152-0BF6-039D-0576-63AE665022F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Tree>
    <p:extLst>
      <p:ext uri="{BB962C8B-B14F-4D97-AF65-F5344CB8AC3E}">
        <p14:creationId xmlns:p14="http://schemas.microsoft.com/office/powerpoint/2010/main" val="180314368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tags" Target="../tags/tag3.xml"/><Relationship Id="rId7" Type="http://schemas.openxmlformats.org/officeDocument/2006/relationships/image" Target="../media/image6.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5.png"/><Relationship Id="rId5" Type="http://schemas.openxmlformats.org/officeDocument/2006/relationships/image" Target="../media/image4.jpg"/><Relationship Id="rId4"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01891A-9DF9-E50D-8F24-A4FDDF84147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5D6B44B-00CA-F476-2A37-7970DC50D26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5" name="Footer Placeholder 4">
            <a:extLst>
              <a:ext uri="{FF2B5EF4-FFF2-40B4-BE49-F238E27FC236}">
                <a16:creationId xmlns:a16="http://schemas.microsoft.com/office/drawing/2014/main" id="{3365FDB9-6DD9-E92B-79CC-AED189A5F1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6A8A72-E911-F672-D4E6-24FDBB050950}"/>
              </a:ext>
            </a:extLst>
          </p:cNvPr>
          <p:cNvSpPr>
            <a:spLocks noGrp="1"/>
          </p:cNvSpPr>
          <p:nvPr>
            <p:ph type="sldNum" sz="quarter" idx="12"/>
          </p:nvPr>
        </p:nvSpPr>
        <p:spPr/>
        <p:txBody>
          <a:bodyPr/>
          <a:lstStyle/>
          <a:p>
            <a:fld id="{7D62C56D-5E74-2945-931D-C07ECBF0F859}" type="slidenum">
              <a:rPr lang="en-US" smtClean="0"/>
              <a:t>‹#›</a:t>
            </a:fld>
            <a:endParaRPr lang="en-US"/>
          </a:p>
        </p:txBody>
      </p:sp>
      <p:sp>
        <p:nvSpPr>
          <p:cNvPr id="7" name="Date Placeholder 3">
            <a:extLst>
              <a:ext uri="{FF2B5EF4-FFF2-40B4-BE49-F238E27FC236}">
                <a16:creationId xmlns:a16="http://schemas.microsoft.com/office/drawing/2014/main" id="{86EC6AD3-6CE9-3699-0E57-2EE9A83BEAFA}"/>
              </a:ext>
            </a:extLst>
          </p:cNvPr>
          <p:cNvSpPr>
            <a:spLocks noGrp="1"/>
          </p:cNvSpPr>
          <p:nvPr>
            <p:ph type="dt" sz="half" idx="10"/>
          </p:nvPr>
        </p:nvSpPr>
        <p:spPr>
          <a:xfrm>
            <a:off x="790721" y="6353561"/>
            <a:ext cx="2743200" cy="365125"/>
          </a:xfrm>
        </p:spPr>
        <p:txBody>
          <a:bodyPr/>
          <a:lstStyle/>
          <a:p>
            <a:r>
              <a:rPr lang="en-US"/>
              <a:t>Robius: App Dev in Rust</a:t>
            </a:r>
            <a:endParaRPr lang="en-US" dirty="0"/>
          </a:p>
        </p:txBody>
      </p:sp>
      <p:pic>
        <p:nvPicPr>
          <p:cNvPr id="1026" name="Picture 2">
            <a:extLst>
              <a:ext uri="{FF2B5EF4-FFF2-40B4-BE49-F238E27FC236}">
                <a16:creationId xmlns:a16="http://schemas.microsoft.com/office/drawing/2014/main" id="{95EE89FE-A201-E856-27F1-991FDAD94F36}"/>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23238" y="6398961"/>
            <a:ext cx="274325" cy="274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11925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8FC9BF-86B7-6DA6-BB14-8D94E53CFBB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7F99E84-9663-D660-882F-994114652AE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5D84946-6BB0-25A7-FFB3-DFF4EC3610D9}"/>
              </a:ext>
            </a:extLst>
          </p:cNvPr>
          <p:cNvSpPr>
            <a:spLocks noGrp="1"/>
          </p:cNvSpPr>
          <p:nvPr>
            <p:ph type="dt" sz="half" idx="10"/>
          </p:nvPr>
        </p:nvSpPr>
        <p:spPr/>
        <p:txBody>
          <a:bodyPr/>
          <a:lstStyle/>
          <a:p>
            <a:r>
              <a:rPr lang="en-US"/>
              <a:t>Robius: App Dev in Rust</a:t>
            </a:r>
          </a:p>
        </p:txBody>
      </p:sp>
      <p:sp>
        <p:nvSpPr>
          <p:cNvPr id="5" name="Footer Placeholder 4">
            <a:extLst>
              <a:ext uri="{FF2B5EF4-FFF2-40B4-BE49-F238E27FC236}">
                <a16:creationId xmlns:a16="http://schemas.microsoft.com/office/drawing/2014/main" id="{87AAA91D-808B-6B47-4E01-926DF183A8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0C5E69B-AA75-F025-5F17-6663AABF9466}"/>
              </a:ext>
            </a:extLst>
          </p:cNvPr>
          <p:cNvSpPr>
            <a:spLocks noGrp="1"/>
          </p:cNvSpPr>
          <p:nvPr>
            <p:ph type="sldNum" sz="quarter" idx="12"/>
          </p:nvPr>
        </p:nvSpPr>
        <p:spPr/>
        <p:txBody>
          <a:bodyPr/>
          <a:lstStyle/>
          <a:p>
            <a:fld id="{7D62C56D-5E74-2945-931D-C07ECBF0F859}" type="slidenum">
              <a:rPr lang="en-US" smtClean="0"/>
              <a:t>‹#›</a:t>
            </a:fld>
            <a:endParaRPr lang="en-US"/>
          </a:p>
        </p:txBody>
      </p:sp>
    </p:spTree>
    <p:extLst>
      <p:ext uri="{BB962C8B-B14F-4D97-AF65-F5344CB8AC3E}">
        <p14:creationId xmlns:p14="http://schemas.microsoft.com/office/powerpoint/2010/main" val="2946409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88E20FA-4F20-6989-246B-3880330EF96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A467D6D-C34B-03D2-8B30-4AF84733512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359614-7C18-357D-78A0-84F33E731E5C}"/>
              </a:ext>
            </a:extLst>
          </p:cNvPr>
          <p:cNvSpPr>
            <a:spLocks noGrp="1"/>
          </p:cNvSpPr>
          <p:nvPr>
            <p:ph type="dt" sz="half" idx="10"/>
          </p:nvPr>
        </p:nvSpPr>
        <p:spPr/>
        <p:txBody>
          <a:bodyPr/>
          <a:lstStyle/>
          <a:p>
            <a:r>
              <a:rPr lang="en-US"/>
              <a:t>Robius: App Dev in Rust</a:t>
            </a:r>
          </a:p>
        </p:txBody>
      </p:sp>
      <p:sp>
        <p:nvSpPr>
          <p:cNvPr id="5" name="Footer Placeholder 4">
            <a:extLst>
              <a:ext uri="{FF2B5EF4-FFF2-40B4-BE49-F238E27FC236}">
                <a16:creationId xmlns:a16="http://schemas.microsoft.com/office/drawing/2014/main" id="{E1427CB2-8CF9-6929-E082-BD64CED98C6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0A2242D-BFDF-21CB-B770-D2DCE22D8532}"/>
              </a:ext>
            </a:extLst>
          </p:cNvPr>
          <p:cNvSpPr>
            <a:spLocks noGrp="1"/>
          </p:cNvSpPr>
          <p:nvPr>
            <p:ph type="sldNum" sz="quarter" idx="12"/>
          </p:nvPr>
        </p:nvSpPr>
        <p:spPr/>
        <p:txBody>
          <a:bodyPr/>
          <a:lstStyle/>
          <a:p>
            <a:fld id="{7D62C56D-5E74-2945-931D-C07ECBF0F859}" type="slidenum">
              <a:rPr lang="en-US" smtClean="0"/>
              <a:t>‹#›</a:t>
            </a:fld>
            <a:endParaRPr lang="en-US"/>
          </a:p>
        </p:txBody>
      </p:sp>
    </p:spTree>
    <p:extLst>
      <p:ext uri="{BB962C8B-B14F-4D97-AF65-F5344CB8AC3E}">
        <p14:creationId xmlns:p14="http://schemas.microsoft.com/office/powerpoint/2010/main" val="18179333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末尾幻灯片">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839E0CB9-EF1D-6026-0573-A2761273D7DD}"/>
              </a:ext>
            </a:extLst>
          </p:cNvPr>
          <p:cNvPicPr>
            <a:picLocks noChangeAspect="1"/>
          </p:cNvPicPr>
          <p:nvPr userDrawn="1"/>
        </p:nvPicPr>
        <p:blipFill>
          <a:blip r:embed="rId5">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2025/9/14</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pic>
        <p:nvPicPr>
          <p:cNvPr id="2" name="图片 1" descr="图片包含 游戏机, 食物&#10;&#10;描述已自动生成">
            <a:extLst>
              <a:ext uri="{FF2B5EF4-FFF2-40B4-BE49-F238E27FC236}">
                <a16:creationId xmlns:a16="http://schemas.microsoft.com/office/drawing/2014/main" id="{A35F6AF9-6DFE-764A-2A81-A9DBEE68706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0" y="100885"/>
            <a:ext cx="12192000" cy="6324600"/>
          </a:xfrm>
          <a:prstGeom prst="rect">
            <a:avLst/>
          </a:prstGeom>
        </p:spPr>
      </p:pic>
      <p:pic>
        <p:nvPicPr>
          <p:cNvPr id="7" name="图片 6">
            <a:extLst>
              <a:ext uri="{FF2B5EF4-FFF2-40B4-BE49-F238E27FC236}">
                <a16:creationId xmlns:a16="http://schemas.microsoft.com/office/drawing/2014/main" id="{7868780C-1FC2-81F5-BF64-2E817AB5BED3}"/>
              </a:ext>
            </a:extLst>
          </p:cNvPr>
          <p:cNvPicPr>
            <a:picLocks noChangeAspect="1"/>
          </p:cNvPicPr>
          <p:nvPr userDrawn="1"/>
        </p:nvPicPr>
        <p:blipFill>
          <a:blip r:embed="rId7" cstate="print">
            <a:extLst>
              <a:ext uri="{28A0092B-C50C-407E-A947-70E740481C1C}">
                <a14:useLocalDpi xmlns:a14="http://schemas.microsoft.com/office/drawing/2010/main" val="0"/>
              </a:ext>
            </a:extLst>
          </a:blip>
          <a:srcRect/>
          <a:stretch/>
        </p:blipFill>
        <p:spPr>
          <a:xfrm>
            <a:off x="9357737" y="499930"/>
            <a:ext cx="2315468" cy="275024"/>
          </a:xfrm>
          <a:prstGeom prst="rect">
            <a:avLst/>
          </a:prstGeom>
        </p:spPr>
      </p:pic>
    </p:spTree>
    <p:extLst>
      <p:ext uri="{BB962C8B-B14F-4D97-AF65-F5344CB8AC3E}">
        <p14:creationId xmlns:p14="http://schemas.microsoft.com/office/powerpoint/2010/main" val="245763060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标题" type="title">
  <p:cSld name="标题">
    <p:spTree>
      <p:nvGrpSpPr>
        <p:cNvPr id="1" name="Shape 54"/>
        <p:cNvGrpSpPr/>
        <p:nvPr/>
      </p:nvGrpSpPr>
      <p:grpSpPr>
        <a:xfrm>
          <a:off x="0" y="0"/>
          <a:ext cx="0" cy="0"/>
          <a:chOff x="0" y="0"/>
          <a:chExt cx="0" cy="0"/>
        </a:xfrm>
      </p:grpSpPr>
      <p:sp>
        <p:nvSpPr>
          <p:cNvPr id="55" name="Google Shape;55;p14"/>
          <p:cNvSpPr txBox="1">
            <a:spLocks noGrp="1"/>
          </p:cNvSpPr>
          <p:nvPr>
            <p:ph type="title"/>
          </p:nvPr>
        </p:nvSpPr>
        <p:spPr>
          <a:xfrm>
            <a:off x="889000" y="1149351"/>
            <a:ext cx="10414000" cy="2324100"/>
          </a:xfrm>
          <a:prstGeom prst="rect">
            <a:avLst/>
          </a:prstGeom>
          <a:noFill/>
          <a:ln>
            <a:noFill/>
          </a:ln>
        </p:spPr>
        <p:txBody>
          <a:bodyPr spcFirstLastPara="1" wrap="square" lIns="19050" tIns="19050" rIns="19050" bIns="19050" anchor="b" anchorCtr="0">
            <a:normAutofit/>
          </a:bodyPr>
          <a:lstStyle>
            <a:lvl1pPr lvl="0" algn="ctr">
              <a:lnSpc>
                <a:spcPct val="100000"/>
              </a:lnSpc>
              <a:spcBef>
                <a:spcPts val="0"/>
              </a:spcBef>
              <a:spcAft>
                <a:spcPts val="0"/>
              </a:spcAft>
              <a:buClr>
                <a:srgbClr val="000000"/>
              </a:buClr>
              <a:buSzPts val="700"/>
              <a:buNone/>
              <a:defRPr/>
            </a:lvl1pPr>
            <a:lvl2pPr lvl="1" algn="ctr">
              <a:lnSpc>
                <a:spcPct val="100000"/>
              </a:lnSpc>
              <a:spcBef>
                <a:spcPts val="0"/>
              </a:spcBef>
              <a:spcAft>
                <a:spcPts val="0"/>
              </a:spcAft>
              <a:buClr>
                <a:srgbClr val="000000"/>
              </a:buClr>
              <a:buSzPts val="700"/>
              <a:buNone/>
              <a:defRPr/>
            </a:lvl2pPr>
            <a:lvl3pPr lvl="2" algn="ctr">
              <a:lnSpc>
                <a:spcPct val="100000"/>
              </a:lnSpc>
              <a:spcBef>
                <a:spcPts val="0"/>
              </a:spcBef>
              <a:spcAft>
                <a:spcPts val="0"/>
              </a:spcAft>
              <a:buClr>
                <a:srgbClr val="000000"/>
              </a:buClr>
              <a:buSzPts val="700"/>
              <a:buNone/>
              <a:defRPr/>
            </a:lvl3pPr>
            <a:lvl4pPr lvl="3" algn="ctr">
              <a:lnSpc>
                <a:spcPct val="100000"/>
              </a:lnSpc>
              <a:spcBef>
                <a:spcPts val="0"/>
              </a:spcBef>
              <a:spcAft>
                <a:spcPts val="0"/>
              </a:spcAft>
              <a:buClr>
                <a:srgbClr val="000000"/>
              </a:buClr>
              <a:buSzPts val="700"/>
              <a:buNone/>
              <a:defRPr/>
            </a:lvl4pPr>
            <a:lvl5pPr lvl="4" algn="ctr">
              <a:lnSpc>
                <a:spcPct val="100000"/>
              </a:lnSpc>
              <a:spcBef>
                <a:spcPts val="0"/>
              </a:spcBef>
              <a:spcAft>
                <a:spcPts val="0"/>
              </a:spcAft>
              <a:buClr>
                <a:srgbClr val="000000"/>
              </a:buClr>
              <a:buSzPts val="700"/>
              <a:buNone/>
              <a:defRPr/>
            </a:lvl5pPr>
            <a:lvl6pPr lvl="5" algn="ctr">
              <a:lnSpc>
                <a:spcPct val="100000"/>
              </a:lnSpc>
              <a:spcBef>
                <a:spcPts val="0"/>
              </a:spcBef>
              <a:spcAft>
                <a:spcPts val="0"/>
              </a:spcAft>
              <a:buClr>
                <a:srgbClr val="000000"/>
              </a:buClr>
              <a:buSzPts val="700"/>
              <a:buNone/>
              <a:defRPr/>
            </a:lvl6pPr>
            <a:lvl7pPr lvl="6" algn="ctr">
              <a:lnSpc>
                <a:spcPct val="100000"/>
              </a:lnSpc>
              <a:spcBef>
                <a:spcPts val="0"/>
              </a:spcBef>
              <a:spcAft>
                <a:spcPts val="0"/>
              </a:spcAft>
              <a:buClr>
                <a:srgbClr val="000000"/>
              </a:buClr>
              <a:buSzPts val="700"/>
              <a:buNone/>
              <a:defRPr/>
            </a:lvl7pPr>
            <a:lvl8pPr lvl="7" algn="ctr">
              <a:lnSpc>
                <a:spcPct val="100000"/>
              </a:lnSpc>
              <a:spcBef>
                <a:spcPts val="0"/>
              </a:spcBef>
              <a:spcAft>
                <a:spcPts val="0"/>
              </a:spcAft>
              <a:buClr>
                <a:srgbClr val="000000"/>
              </a:buClr>
              <a:buSzPts val="700"/>
              <a:buNone/>
              <a:defRPr/>
            </a:lvl8pPr>
            <a:lvl9pPr lvl="8" algn="ctr">
              <a:lnSpc>
                <a:spcPct val="100000"/>
              </a:lnSpc>
              <a:spcBef>
                <a:spcPts val="0"/>
              </a:spcBef>
              <a:spcAft>
                <a:spcPts val="0"/>
              </a:spcAft>
              <a:buClr>
                <a:srgbClr val="000000"/>
              </a:buClr>
              <a:buSzPts val="700"/>
              <a:buNone/>
              <a:defRPr/>
            </a:lvl9pPr>
          </a:lstStyle>
          <a:p>
            <a:endParaRPr/>
          </a:p>
        </p:txBody>
      </p:sp>
      <p:sp>
        <p:nvSpPr>
          <p:cNvPr id="56" name="Google Shape;56;p14"/>
          <p:cNvSpPr txBox="1">
            <a:spLocks noGrp="1"/>
          </p:cNvSpPr>
          <p:nvPr>
            <p:ph type="body" idx="1"/>
          </p:nvPr>
        </p:nvSpPr>
        <p:spPr>
          <a:xfrm>
            <a:off x="889000" y="3536951"/>
            <a:ext cx="10414000" cy="793751"/>
          </a:xfrm>
          <a:prstGeom prst="rect">
            <a:avLst/>
          </a:prstGeom>
          <a:noFill/>
          <a:ln>
            <a:noFill/>
          </a:ln>
        </p:spPr>
        <p:txBody>
          <a:bodyPr spcFirstLastPara="1" wrap="square" lIns="19050" tIns="19050" rIns="19050" bIns="19050" anchor="t" anchorCtr="0">
            <a:normAutofit/>
          </a:bodyPr>
          <a:lstStyle>
            <a:lvl1pPr marL="609585" lvl="0" indent="-304792" algn="ctr">
              <a:lnSpc>
                <a:spcPct val="100000"/>
              </a:lnSpc>
              <a:spcBef>
                <a:spcPts val="0"/>
              </a:spcBef>
              <a:spcAft>
                <a:spcPts val="0"/>
              </a:spcAft>
              <a:buClr>
                <a:srgbClr val="000000"/>
              </a:buClr>
              <a:buSzPts val="2000"/>
              <a:buFont typeface="Helvetica Neue"/>
              <a:buNone/>
              <a:defRPr sz="2667"/>
            </a:lvl1pPr>
            <a:lvl2pPr marL="1219170" lvl="1" indent="-304792" algn="ctr">
              <a:lnSpc>
                <a:spcPct val="100000"/>
              </a:lnSpc>
              <a:spcBef>
                <a:spcPts val="0"/>
              </a:spcBef>
              <a:spcAft>
                <a:spcPts val="0"/>
              </a:spcAft>
              <a:buClr>
                <a:srgbClr val="000000"/>
              </a:buClr>
              <a:buSzPts val="2000"/>
              <a:buFont typeface="Helvetica Neue"/>
              <a:buNone/>
              <a:defRPr sz="2667"/>
            </a:lvl2pPr>
            <a:lvl3pPr marL="1828754" lvl="2" indent="-304792" algn="ctr">
              <a:lnSpc>
                <a:spcPct val="100000"/>
              </a:lnSpc>
              <a:spcBef>
                <a:spcPts val="0"/>
              </a:spcBef>
              <a:spcAft>
                <a:spcPts val="0"/>
              </a:spcAft>
              <a:buClr>
                <a:srgbClr val="000000"/>
              </a:buClr>
              <a:buSzPts val="2000"/>
              <a:buFont typeface="Helvetica Neue"/>
              <a:buNone/>
              <a:defRPr sz="2667"/>
            </a:lvl3pPr>
            <a:lvl4pPr marL="2438339" lvl="3" indent="-304792" algn="ctr">
              <a:lnSpc>
                <a:spcPct val="100000"/>
              </a:lnSpc>
              <a:spcBef>
                <a:spcPts val="0"/>
              </a:spcBef>
              <a:spcAft>
                <a:spcPts val="0"/>
              </a:spcAft>
              <a:buClr>
                <a:srgbClr val="000000"/>
              </a:buClr>
              <a:buSzPts val="2000"/>
              <a:buFont typeface="Helvetica Neue"/>
              <a:buNone/>
              <a:defRPr sz="2667"/>
            </a:lvl4pPr>
            <a:lvl5pPr marL="3047924" lvl="4" indent="-304792" algn="ctr">
              <a:lnSpc>
                <a:spcPct val="100000"/>
              </a:lnSpc>
              <a:spcBef>
                <a:spcPts val="0"/>
              </a:spcBef>
              <a:spcAft>
                <a:spcPts val="0"/>
              </a:spcAft>
              <a:buClr>
                <a:srgbClr val="000000"/>
              </a:buClr>
              <a:buSzPts val="2000"/>
              <a:buFont typeface="Helvetica Neue"/>
              <a:buNone/>
              <a:defRPr sz="2667"/>
            </a:lvl5pPr>
            <a:lvl6pPr marL="3657509" lvl="5" indent="-372524" algn="l">
              <a:lnSpc>
                <a:spcPct val="100000"/>
              </a:lnSpc>
              <a:spcBef>
                <a:spcPts val="2933"/>
              </a:spcBef>
              <a:spcAft>
                <a:spcPts val="0"/>
              </a:spcAft>
              <a:buClr>
                <a:srgbClr val="000000"/>
              </a:buClr>
              <a:buSzPts val="800"/>
              <a:buChar char="•"/>
              <a:defRPr/>
            </a:lvl6pPr>
            <a:lvl7pPr marL="4267093" lvl="6" indent="-372524" algn="l">
              <a:lnSpc>
                <a:spcPct val="100000"/>
              </a:lnSpc>
              <a:spcBef>
                <a:spcPts val="2933"/>
              </a:spcBef>
              <a:spcAft>
                <a:spcPts val="0"/>
              </a:spcAft>
              <a:buClr>
                <a:srgbClr val="000000"/>
              </a:buClr>
              <a:buSzPts val="800"/>
              <a:buChar char="•"/>
              <a:defRPr/>
            </a:lvl7pPr>
            <a:lvl8pPr marL="4876678" lvl="7" indent="-372524" algn="l">
              <a:lnSpc>
                <a:spcPct val="100000"/>
              </a:lnSpc>
              <a:spcBef>
                <a:spcPts val="2933"/>
              </a:spcBef>
              <a:spcAft>
                <a:spcPts val="0"/>
              </a:spcAft>
              <a:buClr>
                <a:srgbClr val="000000"/>
              </a:buClr>
              <a:buSzPts val="800"/>
              <a:buChar char="•"/>
              <a:defRPr/>
            </a:lvl8pPr>
            <a:lvl9pPr marL="5486263" lvl="8" indent="-372524" algn="l">
              <a:lnSpc>
                <a:spcPct val="100000"/>
              </a:lnSpc>
              <a:spcBef>
                <a:spcPts val="2933"/>
              </a:spcBef>
              <a:spcAft>
                <a:spcPts val="0"/>
              </a:spcAft>
              <a:buClr>
                <a:srgbClr val="000000"/>
              </a:buClr>
              <a:buSzPts val="800"/>
              <a:buChar char="•"/>
              <a:defRPr/>
            </a:lvl9pPr>
          </a:lstStyle>
          <a:p>
            <a:endParaRPr/>
          </a:p>
        </p:txBody>
      </p:sp>
      <p:sp>
        <p:nvSpPr>
          <p:cNvPr id="57" name="Google Shape;57;p14"/>
          <p:cNvSpPr txBox="1">
            <a:spLocks noGrp="1"/>
          </p:cNvSpPr>
          <p:nvPr>
            <p:ph type="sldNum" idx="12"/>
          </p:nvPr>
        </p:nvSpPr>
        <p:spPr>
          <a:xfrm>
            <a:off x="5979516" y="6540500"/>
            <a:ext cx="226619" cy="223138"/>
          </a:xfrm>
          <a:prstGeom prst="rect">
            <a:avLst/>
          </a:prstGeom>
          <a:noFill/>
          <a:ln>
            <a:noFill/>
          </a:ln>
        </p:spPr>
        <p:txBody>
          <a:bodyPr spcFirstLastPara="1" wrap="square" lIns="19050" tIns="19050" rIns="19050" bIns="19050" anchor="t" anchorCtr="0">
            <a:spAutoFit/>
          </a:bodyPr>
          <a:lstStyle>
            <a:lvl1pPr marL="0" lvl="0" indent="0" algn="ctr">
              <a:lnSpc>
                <a:spcPct val="100000"/>
              </a:lnSpc>
              <a:spcBef>
                <a:spcPts val="0"/>
              </a:spcBef>
              <a:spcAft>
                <a:spcPts val="0"/>
              </a:spcAft>
              <a:buClr>
                <a:srgbClr val="000000"/>
              </a:buClr>
              <a:buSzPts val="900"/>
              <a:buFont typeface="Helvetica Neue Light"/>
              <a:buNone/>
              <a:defRPr sz="1200">
                <a:latin typeface="Helvetica Neue Light"/>
                <a:ea typeface="Helvetica Neue Light"/>
                <a:cs typeface="Helvetica Neue Light"/>
                <a:sym typeface="Helvetica Neue Light"/>
              </a:defRPr>
            </a:lvl1pPr>
            <a:lvl2pPr marL="0" lvl="1" indent="0" algn="ctr">
              <a:lnSpc>
                <a:spcPct val="100000"/>
              </a:lnSpc>
              <a:spcBef>
                <a:spcPts val="0"/>
              </a:spcBef>
              <a:spcAft>
                <a:spcPts val="0"/>
              </a:spcAft>
              <a:buClr>
                <a:srgbClr val="000000"/>
              </a:buClr>
              <a:buSzPts val="900"/>
              <a:buFont typeface="Helvetica Neue Light"/>
              <a:buNone/>
              <a:defRPr sz="1200">
                <a:latin typeface="Helvetica Neue Light"/>
                <a:ea typeface="Helvetica Neue Light"/>
                <a:cs typeface="Helvetica Neue Light"/>
                <a:sym typeface="Helvetica Neue Light"/>
              </a:defRPr>
            </a:lvl2pPr>
            <a:lvl3pPr marL="0" lvl="2" indent="0" algn="ctr">
              <a:lnSpc>
                <a:spcPct val="100000"/>
              </a:lnSpc>
              <a:spcBef>
                <a:spcPts val="0"/>
              </a:spcBef>
              <a:spcAft>
                <a:spcPts val="0"/>
              </a:spcAft>
              <a:buClr>
                <a:srgbClr val="000000"/>
              </a:buClr>
              <a:buSzPts val="900"/>
              <a:buFont typeface="Helvetica Neue Light"/>
              <a:buNone/>
              <a:defRPr sz="1200">
                <a:latin typeface="Helvetica Neue Light"/>
                <a:ea typeface="Helvetica Neue Light"/>
                <a:cs typeface="Helvetica Neue Light"/>
                <a:sym typeface="Helvetica Neue Light"/>
              </a:defRPr>
            </a:lvl3pPr>
            <a:lvl4pPr marL="0" lvl="3" indent="0" algn="ctr">
              <a:lnSpc>
                <a:spcPct val="100000"/>
              </a:lnSpc>
              <a:spcBef>
                <a:spcPts val="0"/>
              </a:spcBef>
              <a:spcAft>
                <a:spcPts val="0"/>
              </a:spcAft>
              <a:buClr>
                <a:srgbClr val="000000"/>
              </a:buClr>
              <a:buSzPts val="900"/>
              <a:buFont typeface="Helvetica Neue Light"/>
              <a:buNone/>
              <a:defRPr sz="1200">
                <a:latin typeface="Helvetica Neue Light"/>
                <a:ea typeface="Helvetica Neue Light"/>
                <a:cs typeface="Helvetica Neue Light"/>
                <a:sym typeface="Helvetica Neue Light"/>
              </a:defRPr>
            </a:lvl4pPr>
            <a:lvl5pPr marL="0" lvl="4" indent="0" algn="ctr">
              <a:lnSpc>
                <a:spcPct val="100000"/>
              </a:lnSpc>
              <a:spcBef>
                <a:spcPts val="0"/>
              </a:spcBef>
              <a:spcAft>
                <a:spcPts val="0"/>
              </a:spcAft>
              <a:buClr>
                <a:srgbClr val="000000"/>
              </a:buClr>
              <a:buSzPts val="900"/>
              <a:buFont typeface="Helvetica Neue Light"/>
              <a:buNone/>
              <a:defRPr sz="1200">
                <a:latin typeface="Helvetica Neue Light"/>
                <a:ea typeface="Helvetica Neue Light"/>
                <a:cs typeface="Helvetica Neue Light"/>
                <a:sym typeface="Helvetica Neue Light"/>
              </a:defRPr>
            </a:lvl5pPr>
            <a:lvl6pPr marL="0" lvl="5" indent="0" algn="ctr">
              <a:lnSpc>
                <a:spcPct val="100000"/>
              </a:lnSpc>
              <a:spcBef>
                <a:spcPts val="0"/>
              </a:spcBef>
              <a:spcAft>
                <a:spcPts val="0"/>
              </a:spcAft>
              <a:buClr>
                <a:srgbClr val="000000"/>
              </a:buClr>
              <a:buSzPts val="900"/>
              <a:buFont typeface="Helvetica Neue Light"/>
              <a:buNone/>
              <a:defRPr sz="1200">
                <a:latin typeface="Helvetica Neue Light"/>
                <a:ea typeface="Helvetica Neue Light"/>
                <a:cs typeface="Helvetica Neue Light"/>
                <a:sym typeface="Helvetica Neue Light"/>
              </a:defRPr>
            </a:lvl6pPr>
            <a:lvl7pPr marL="0" lvl="6" indent="0" algn="ctr">
              <a:lnSpc>
                <a:spcPct val="100000"/>
              </a:lnSpc>
              <a:spcBef>
                <a:spcPts val="0"/>
              </a:spcBef>
              <a:spcAft>
                <a:spcPts val="0"/>
              </a:spcAft>
              <a:buClr>
                <a:srgbClr val="000000"/>
              </a:buClr>
              <a:buSzPts val="900"/>
              <a:buFont typeface="Helvetica Neue Light"/>
              <a:buNone/>
              <a:defRPr sz="1200">
                <a:latin typeface="Helvetica Neue Light"/>
                <a:ea typeface="Helvetica Neue Light"/>
                <a:cs typeface="Helvetica Neue Light"/>
                <a:sym typeface="Helvetica Neue Light"/>
              </a:defRPr>
            </a:lvl7pPr>
            <a:lvl8pPr marL="0" lvl="7" indent="0" algn="ctr">
              <a:lnSpc>
                <a:spcPct val="100000"/>
              </a:lnSpc>
              <a:spcBef>
                <a:spcPts val="0"/>
              </a:spcBef>
              <a:spcAft>
                <a:spcPts val="0"/>
              </a:spcAft>
              <a:buClr>
                <a:srgbClr val="000000"/>
              </a:buClr>
              <a:buSzPts val="900"/>
              <a:buFont typeface="Helvetica Neue Light"/>
              <a:buNone/>
              <a:defRPr sz="1200">
                <a:latin typeface="Helvetica Neue Light"/>
                <a:ea typeface="Helvetica Neue Light"/>
                <a:cs typeface="Helvetica Neue Light"/>
                <a:sym typeface="Helvetica Neue Light"/>
              </a:defRPr>
            </a:lvl8pPr>
            <a:lvl9pPr marL="0" lvl="8" indent="0" algn="ctr">
              <a:lnSpc>
                <a:spcPct val="100000"/>
              </a:lnSpc>
              <a:spcBef>
                <a:spcPts val="0"/>
              </a:spcBef>
              <a:spcAft>
                <a:spcPts val="0"/>
              </a:spcAft>
              <a:buClr>
                <a:srgbClr val="000000"/>
              </a:buClr>
              <a:buSzPts val="900"/>
              <a:buFont typeface="Helvetica Neue Light"/>
              <a:buNone/>
              <a:defRPr sz="1200">
                <a:latin typeface="Helvetica Neue Light"/>
                <a:ea typeface="Helvetica Neue Light"/>
                <a:cs typeface="Helvetica Neue Light"/>
                <a:sym typeface="Helvetica Neue Light"/>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23393322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照片 - 垂直">
  <p:cSld name="照片 - 垂直">
    <p:spTree>
      <p:nvGrpSpPr>
        <p:cNvPr id="1" name="Shape 66"/>
        <p:cNvGrpSpPr/>
        <p:nvPr/>
      </p:nvGrpSpPr>
      <p:grpSpPr>
        <a:xfrm>
          <a:off x="0" y="0"/>
          <a:ext cx="0" cy="0"/>
          <a:chOff x="0" y="0"/>
          <a:chExt cx="0" cy="0"/>
        </a:xfrm>
      </p:grpSpPr>
      <p:sp>
        <p:nvSpPr>
          <p:cNvPr id="67" name="Google Shape;67;p17"/>
          <p:cNvSpPr>
            <a:spLocks noGrp="1"/>
          </p:cNvSpPr>
          <p:nvPr>
            <p:ph type="pic" idx="2"/>
          </p:nvPr>
        </p:nvSpPr>
        <p:spPr>
          <a:xfrm>
            <a:off x="6413500" y="476250"/>
            <a:ext cx="5734051" cy="5734051"/>
          </a:xfrm>
          <a:prstGeom prst="rect">
            <a:avLst/>
          </a:prstGeom>
          <a:noFill/>
          <a:ln>
            <a:noFill/>
          </a:ln>
        </p:spPr>
        <p:txBody>
          <a:bodyPr/>
          <a:lstStyle/>
          <a:p>
            <a:endParaRPr lang="en-US"/>
          </a:p>
        </p:txBody>
      </p:sp>
      <p:sp>
        <p:nvSpPr>
          <p:cNvPr id="68" name="Google Shape;68;p17"/>
          <p:cNvSpPr txBox="1">
            <a:spLocks noGrp="1"/>
          </p:cNvSpPr>
          <p:nvPr>
            <p:ph type="title"/>
          </p:nvPr>
        </p:nvSpPr>
        <p:spPr>
          <a:xfrm>
            <a:off x="825501" y="476251"/>
            <a:ext cx="5111751" cy="2774951"/>
          </a:xfrm>
          <a:prstGeom prst="rect">
            <a:avLst/>
          </a:prstGeom>
          <a:noFill/>
          <a:ln>
            <a:noFill/>
          </a:ln>
        </p:spPr>
        <p:txBody>
          <a:bodyPr spcFirstLastPara="1" wrap="square" lIns="19050" tIns="19050" rIns="19050" bIns="19050" anchor="b" anchorCtr="0">
            <a:normAutofit/>
          </a:bodyPr>
          <a:lstStyle>
            <a:lvl1pPr lvl="0" algn="ctr">
              <a:lnSpc>
                <a:spcPct val="100000"/>
              </a:lnSpc>
              <a:spcBef>
                <a:spcPts val="0"/>
              </a:spcBef>
              <a:spcAft>
                <a:spcPts val="0"/>
              </a:spcAft>
              <a:buClr>
                <a:srgbClr val="000000"/>
              </a:buClr>
              <a:buSzPts val="3200"/>
              <a:buFont typeface="Helvetica Neue"/>
              <a:buNone/>
              <a:defRPr sz="4267"/>
            </a:lvl1pPr>
            <a:lvl2pPr lvl="1" algn="ctr">
              <a:lnSpc>
                <a:spcPct val="100000"/>
              </a:lnSpc>
              <a:spcBef>
                <a:spcPts val="0"/>
              </a:spcBef>
              <a:spcAft>
                <a:spcPts val="0"/>
              </a:spcAft>
              <a:buClr>
                <a:srgbClr val="000000"/>
              </a:buClr>
              <a:buSzPts val="700"/>
              <a:buNone/>
              <a:defRPr/>
            </a:lvl2pPr>
            <a:lvl3pPr lvl="2" algn="ctr">
              <a:lnSpc>
                <a:spcPct val="100000"/>
              </a:lnSpc>
              <a:spcBef>
                <a:spcPts val="0"/>
              </a:spcBef>
              <a:spcAft>
                <a:spcPts val="0"/>
              </a:spcAft>
              <a:buClr>
                <a:srgbClr val="000000"/>
              </a:buClr>
              <a:buSzPts val="700"/>
              <a:buNone/>
              <a:defRPr/>
            </a:lvl3pPr>
            <a:lvl4pPr lvl="3" algn="ctr">
              <a:lnSpc>
                <a:spcPct val="100000"/>
              </a:lnSpc>
              <a:spcBef>
                <a:spcPts val="0"/>
              </a:spcBef>
              <a:spcAft>
                <a:spcPts val="0"/>
              </a:spcAft>
              <a:buClr>
                <a:srgbClr val="000000"/>
              </a:buClr>
              <a:buSzPts val="700"/>
              <a:buNone/>
              <a:defRPr/>
            </a:lvl4pPr>
            <a:lvl5pPr lvl="4" algn="ctr">
              <a:lnSpc>
                <a:spcPct val="100000"/>
              </a:lnSpc>
              <a:spcBef>
                <a:spcPts val="0"/>
              </a:spcBef>
              <a:spcAft>
                <a:spcPts val="0"/>
              </a:spcAft>
              <a:buClr>
                <a:srgbClr val="000000"/>
              </a:buClr>
              <a:buSzPts val="700"/>
              <a:buNone/>
              <a:defRPr/>
            </a:lvl5pPr>
            <a:lvl6pPr lvl="5" algn="ctr">
              <a:lnSpc>
                <a:spcPct val="100000"/>
              </a:lnSpc>
              <a:spcBef>
                <a:spcPts val="0"/>
              </a:spcBef>
              <a:spcAft>
                <a:spcPts val="0"/>
              </a:spcAft>
              <a:buClr>
                <a:srgbClr val="000000"/>
              </a:buClr>
              <a:buSzPts val="700"/>
              <a:buNone/>
              <a:defRPr/>
            </a:lvl6pPr>
            <a:lvl7pPr lvl="6" algn="ctr">
              <a:lnSpc>
                <a:spcPct val="100000"/>
              </a:lnSpc>
              <a:spcBef>
                <a:spcPts val="0"/>
              </a:spcBef>
              <a:spcAft>
                <a:spcPts val="0"/>
              </a:spcAft>
              <a:buClr>
                <a:srgbClr val="000000"/>
              </a:buClr>
              <a:buSzPts val="700"/>
              <a:buNone/>
              <a:defRPr/>
            </a:lvl7pPr>
            <a:lvl8pPr lvl="7" algn="ctr">
              <a:lnSpc>
                <a:spcPct val="100000"/>
              </a:lnSpc>
              <a:spcBef>
                <a:spcPts val="0"/>
              </a:spcBef>
              <a:spcAft>
                <a:spcPts val="0"/>
              </a:spcAft>
              <a:buClr>
                <a:srgbClr val="000000"/>
              </a:buClr>
              <a:buSzPts val="700"/>
              <a:buNone/>
              <a:defRPr/>
            </a:lvl8pPr>
            <a:lvl9pPr lvl="8" algn="ctr">
              <a:lnSpc>
                <a:spcPct val="100000"/>
              </a:lnSpc>
              <a:spcBef>
                <a:spcPts val="0"/>
              </a:spcBef>
              <a:spcAft>
                <a:spcPts val="0"/>
              </a:spcAft>
              <a:buClr>
                <a:srgbClr val="000000"/>
              </a:buClr>
              <a:buSzPts val="700"/>
              <a:buNone/>
              <a:defRPr/>
            </a:lvl9pPr>
          </a:lstStyle>
          <a:p>
            <a:endParaRPr/>
          </a:p>
        </p:txBody>
      </p:sp>
      <p:sp>
        <p:nvSpPr>
          <p:cNvPr id="69" name="Google Shape;69;p17"/>
          <p:cNvSpPr txBox="1">
            <a:spLocks noGrp="1"/>
          </p:cNvSpPr>
          <p:nvPr>
            <p:ph type="body" idx="1"/>
          </p:nvPr>
        </p:nvSpPr>
        <p:spPr>
          <a:xfrm>
            <a:off x="825501" y="3263900"/>
            <a:ext cx="5111751" cy="2863851"/>
          </a:xfrm>
          <a:prstGeom prst="rect">
            <a:avLst/>
          </a:prstGeom>
          <a:noFill/>
          <a:ln>
            <a:noFill/>
          </a:ln>
        </p:spPr>
        <p:txBody>
          <a:bodyPr spcFirstLastPara="1" wrap="square" lIns="19050" tIns="19050" rIns="19050" bIns="19050" anchor="t" anchorCtr="0">
            <a:normAutofit/>
          </a:bodyPr>
          <a:lstStyle>
            <a:lvl1pPr marL="609585" lvl="0" indent="-304792" algn="ctr">
              <a:lnSpc>
                <a:spcPct val="100000"/>
              </a:lnSpc>
              <a:spcBef>
                <a:spcPts val="0"/>
              </a:spcBef>
              <a:spcAft>
                <a:spcPts val="0"/>
              </a:spcAft>
              <a:buClr>
                <a:srgbClr val="000000"/>
              </a:buClr>
              <a:buSzPts val="2000"/>
              <a:buFont typeface="Helvetica Neue"/>
              <a:buNone/>
              <a:defRPr sz="2667"/>
            </a:lvl1pPr>
            <a:lvl2pPr marL="1219170" lvl="1" indent="-304792" algn="ctr">
              <a:lnSpc>
                <a:spcPct val="100000"/>
              </a:lnSpc>
              <a:spcBef>
                <a:spcPts val="0"/>
              </a:spcBef>
              <a:spcAft>
                <a:spcPts val="0"/>
              </a:spcAft>
              <a:buClr>
                <a:srgbClr val="000000"/>
              </a:buClr>
              <a:buSzPts val="2000"/>
              <a:buFont typeface="Helvetica Neue"/>
              <a:buNone/>
              <a:defRPr sz="2667"/>
            </a:lvl2pPr>
            <a:lvl3pPr marL="1828754" lvl="2" indent="-304792" algn="ctr">
              <a:lnSpc>
                <a:spcPct val="100000"/>
              </a:lnSpc>
              <a:spcBef>
                <a:spcPts val="0"/>
              </a:spcBef>
              <a:spcAft>
                <a:spcPts val="0"/>
              </a:spcAft>
              <a:buClr>
                <a:srgbClr val="000000"/>
              </a:buClr>
              <a:buSzPts val="2000"/>
              <a:buFont typeface="Helvetica Neue"/>
              <a:buNone/>
              <a:defRPr sz="2667"/>
            </a:lvl3pPr>
            <a:lvl4pPr marL="2438339" lvl="3" indent="-304792" algn="ctr">
              <a:lnSpc>
                <a:spcPct val="100000"/>
              </a:lnSpc>
              <a:spcBef>
                <a:spcPts val="0"/>
              </a:spcBef>
              <a:spcAft>
                <a:spcPts val="0"/>
              </a:spcAft>
              <a:buClr>
                <a:srgbClr val="000000"/>
              </a:buClr>
              <a:buSzPts val="2000"/>
              <a:buFont typeface="Helvetica Neue"/>
              <a:buNone/>
              <a:defRPr sz="2667"/>
            </a:lvl4pPr>
            <a:lvl5pPr marL="3047924" lvl="4" indent="-304792" algn="ctr">
              <a:lnSpc>
                <a:spcPct val="100000"/>
              </a:lnSpc>
              <a:spcBef>
                <a:spcPts val="0"/>
              </a:spcBef>
              <a:spcAft>
                <a:spcPts val="0"/>
              </a:spcAft>
              <a:buClr>
                <a:srgbClr val="000000"/>
              </a:buClr>
              <a:buSzPts val="2000"/>
              <a:buFont typeface="Helvetica Neue"/>
              <a:buNone/>
              <a:defRPr sz="2667"/>
            </a:lvl5pPr>
            <a:lvl6pPr marL="3657509" lvl="5" indent="-372524" algn="l">
              <a:lnSpc>
                <a:spcPct val="100000"/>
              </a:lnSpc>
              <a:spcBef>
                <a:spcPts val="2933"/>
              </a:spcBef>
              <a:spcAft>
                <a:spcPts val="0"/>
              </a:spcAft>
              <a:buClr>
                <a:srgbClr val="000000"/>
              </a:buClr>
              <a:buSzPts val="800"/>
              <a:buChar char="•"/>
              <a:defRPr/>
            </a:lvl6pPr>
            <a:lvl7pPr marL="4267093" lvl="6" indent="-372524" algn="l">
              <a:lnSpc>
                <a:spcPct val="100000"/>
              </a:lnSpc>
              <a:spcBef>
                <a:spcPts val="2933"/>
              </a:spcBef>
              <a:spcAft>
                <a:spcPts val="0"/>
              </a:spcAft>
              <a:buClr>
                <a:srgbClr val="000000"/>
              </a:buClr>
              <a:buSzPts val="800"/>
              <a:buChar char="•"/>
              <a:defRPr/>
            </a:lvl7pPr>
            <a:lvl8pPr marL="4876678" lvl="7" indent="-372524" algn="l">
              <a:lnSpc>
                <a:spcPct val="100000"/>
              </a:lnSpc>
              <a:spcBef>
                <a:spcPts val="2933"/>
              </a:spcBef>
              <a:spcAft>
                <a:spcPts val="0"/>
              </a:spcAft>
              <a:buClr>
                <a:srgbClr val="000000"/>
              </a:buClr>
              <a:buSzPts val="800"/>
              <a:buChar char="•"/>
              <a:defRPr/>
            </a:lvl8pPr>
            <a:lvl9pPr marL="5486263" lvl="8" indent="-372524" algn="l">
              <a:lnSpc>
                <a:spcPct val="100000"/>
              </a:lnSpc>
              <a:spcBef>
                <a:spcPts val="2933"/>
              </a:spcBef>
              <a:spcAft>
                <a:spcPts val="0"/>
              </a:spcAft>
              <a:buClr>
                <a:srgbClr val="000000"/>
              </a:buClr>
              <a:buSzPts val="800"/>
              <a:buChar char="•"/>
              <a:defRPr/>
            </a:lvl9pPr>
          </a:lstStyle>
          <a:p>
            <a:endParaRPr/>
          </a:p>
        </p:txBody>
      </p:sp>
      <p:sp>
        <p:nvSpPr>
          <p:cNvPr id="70" name="Google Shape;70;p17"/>
          <p:cNvSpPr txBox="1">
            <a:spLocks noGrp="1"/>
          </p:cNvSpPr>
          <p:nvPr>
            <p:ph type="sldNum" idx="12"/>
          </p:nvPr>
        </p:nvSpPr>
        <p:spPr>
          <a:xfrm>
            <a:off x="5979516" y="6540500"/>
            <a:ext cx="226619" cy="223138"/>
          </a:xfrm>
          <a:prstGeom prst="rect">
            <a:avLst/>
          </a:prstGeom>
          <a:noFill/>
          <a:ln>
            <a:noFill/>
          </a:ln>
        </p:spPr>
        <p:txBody>
          <a:bodyPr spcFirstLastPara="1" wrap="square" lIns="19050" tIns="19050" rIns="19050" bIns="19050" anchor="t" anchorCtr="0">
            <a:spAutoFit/>
          </a:bodyPr>
          <a:lstStyle>
            <a:lvl1pPr marL="0" lvl="0" indent="0" algn="ctr">
              <a:lnSpc>
                <a:spcPct val="100000"/>
              </a:lnSpc>
              <a:spcBef>
                <a:spcPts val="0"/>
              </a:spcBef>
              <a:spcAft>
                <a:spcPts val="0"/>
              </a:spcAft>
              <a:buClr>
                <a:srgbClr val="000000"/>
              </a:buClr>
              <a:buSzPts val="900"/>
              <a:buFont typeface="Helvetica Neue Light"/>
              <a:buNone/>
              <a:defRPr sz="1200">
                <a:latin typeface="Helvetica Neue Light"/>
                <a:ea typeface="Helvetica Neue Light"/>
                <a:cs typeface="Helvetica Neue Light"/>
                <a:sym typeface="Helvetica Neue Light"/>
              </a:defRPr>
            </a:lvl1pPr>
            <a:lvl2pPr marL="0" lvl="1" indent="0" algn="ctr">
              <a:lnSpc>
                <a:spcPct val="100000"/>
              </a:lnSpc>
              <a:spcBef>
                <a:spcPts val="0"/>
              </a:spcBef>
              <a:spcAft>
                <a:spcPts val="0"/>
              </a:spcAft>
              <a:buClr>
                <a:srgbClr val="000000"/>
              </a:buClr>
              <a:buSzPts val="900"/>
              <a:buFont typeface="Helvetica Neue Light"/>
              <a:buNone/>
              <a:defRPr sz="1200">
                <a:latin typeface="Helvetica Neue Light"/>
                <a:ea typeface="Helvetica Neue Light"/>
                <a:cs typeface="Helvetica Neue Light"/>
                <a:sym typeface="Helvetica Neue Light"/>
              </a:defRPr>
            </a:lvl2pPr>
            <a:lvl3pPr marL="0" lvl="2" indent="0" algn="ctr">
              <a:lnSpc>
                <a:spcPct val="100000"/>
              </a:lnSpc>
              <a:spcBef>
                <a:spcPts val="0"/>
              </a:spcBef>
              <a:spcAft>
                <a:spcPts val="0"/>
              </a:spcAft>
              <a:buClr>
                <a:srgbClr val="000000"/>
              </a:buClr>
              <a:buSzPts val="900"/>
              <a:buFont typeface="Helvetica Neue Light"/>
              <a:buNone/>
              <a:defRPr sz="1200">
                <a:latin typeface="Helvetica Neue Light"/>
                <a:ea typeface="Helvetica Neue Light"/>
                <a:cs typeface="Helvetica Neue Light"/>
                <a:sym typeface="Helvetica Neue Light"/>
              </a:defRPr>
            </a:lvl3pPr>
            <a:lvl4pPr marL="0" lvl="3" indent="0" algn="ctr">
              <a:lnSpc>
                <a:spcPct val="100000"/>
              </a:lnSpc>
              <a:spcBef>
                <a:spcPts val="0"/>
              </a:spcBef>
              <a:spcAft>
                <a:spcPts val="0"/>
              </a:spcAft>
              <a:buClr>
                <a:srgbClr val="000000"/>
              </a:buClr>
              <a:buSzPts val="900"/>
              <a:buFont typeface="Helvetica Neue Light"/>
              <a:buNone/>
              <a:defRPr sz="1200">
                <a:latin typeface="Helvetica Neue Light"/>
                <a:ea typeface="Helvetica Neue Light"/>
                <a:cs typeface="Helvetica Neue Light"/>
                <a:sym typeface="Helvetica Neue Light"/>
              </a:defRPr>
            </a:lvl4pPr>
            <a:lvl5pPr marL="0" lvl="4" indent="0" algn="ctr">
              <a:lnSpc>
                <a:spcPct val="100000"/>
              </a:lnSpc>
              <a:spcBef>
                <a:spcPts val="0"/>
              </a:spcBef>
              <a:spcAft>
                <a:spcPts val="0"/>
              </a:spcAft>
              <a:buClr>
                <a:srgbClr val="000000"/>
              </a:buClr>
              <a:buSzPts val="900"/>
              <a:buFont typeface="Helvetica Neue Light"/>
              <a:buNone/>
              <a:defRPr sz="1200">
                <a:latin typeface="Helvetica Neue Light"/>
                <a:ea typeface="Helvetica Neue Light"/>
                <a:cs typeface="Helvetica Neue Light"/>
                <a:sym typeface="Helvetica Neue Light"/>
              </a:defRPr>
            </a:lvl5pPr>
            <a:lvl6pPr marL="0" lvl="5" indent="0" algn="ctr">
              <a:lnSpc>
                <a:spcPct val="100000"/>
              </a:lnSpc>
              <a:spcBef>
                <a:spcPts val="0"/>
              </a:spcBef>
              <a:spcAft>
                <a:spcPts val="0"/>
              </a:spcAft>
              <a:buClr>
                <a:srgbClr val="000000"/>
              </a:buClr>
              <a:buSzPts val="900"/>
              <a:buFont typeface="Helvetica Neue Light"/>
              <a:buNone/>
              <a:defRPr sz="1200">
                <a:latin typeface="Helvetica Neue Light"/>
                <a:ea typeface="Helvetica Neue Light"/>
                <a:cs typeface="Helvetica Neue Light"/>
                <a:sym typeface="Helvetica Neue Light"/>
              </a:defRPr>
            </a:lvl6pPr>
            <a:lvl7pPr marL="0" lvl="6" indent="0" algn="ctr">
              <a:lnSpc>
                <a:spcPct val="100000"/>
              </a:lnSpc>
              <a:spcBef>
                <a:spcPts val="0"/>
              </a:spcBef>
              <a:spcAft>
                <a:spcPts val="0"/>
              </a:spcAft>
              <a:buClr>
                <a:srgbClr val="000000"/>
              </a:buClr>
              <a:buSzPts val="900"/>
              <a:buFont typeface="Helvetica Neue Light"/>
              <a:buNone/>
              <a:defRPr sz="1200">
                <a:latin typeface="Helvetica Neue Light"/>
                <a:ea typeface="Helvetica Neue Light"/>
                <a:cs typeface="Helvetica Neue Light"/>
                <a:sym typeface="Helvetica Neue Light"/>
              </a:defRPr>
            </a:lvl7pPr>
            <a:lvl8pPr marL="0" lvl="7" indent="0" algn="ctr">
              <a:lnSpc>
                <a:spcPct val="100000"/>
              </a:lnSpc>
              <a:spcBef>
                <a:spcPts val="0"/>
              </a:spcBef>
              <a:spcAft>
                <a:spcPts val="0"/>
              </a:spcAft>
              <a:buClr>
                <a:srgbClr val="000000"/>
              </a:buClr>
              <a:buSzPts val="900"/>
              <a:buFont typeface="Helvetica Neue Light"/>
              <a:buNone/>
              <a:defRPr sz="1200">
                <a:latin typeface="Helvetica Neue Light"/>
                <a:ea typeface="Helvetica Neue Light"/>
                <a:cs typeface="Helvetica Neue Light"/>
                <a:sym typeface="Helvetica Neue Light"/>
              </a:defRPr>
            </a:lvl8pPr>
            <a:lvl9pPr marL="0" lvl="8" indent="0" algn="ctr">
              <a:lnSpc>
                <a:spcPct val="100000"/>
              </a:lnSpc>
              <a:spcBef>
                <a:spcPts val="0"/>
              </a:spcBef>
              <a:spcAft>
                <a:spcPts val="0"/>
              </a:spcAft>
              <a:buClr>
                <a:srgbClr val="000000"/>
              </a:buClr>
              <a:buSzPts val="900"/>
              <a:buFont typeface="Helvetica Neue Light"/>
              <a:buNone/>
              <a:defRPr sz="1200">
                <a:latin typeface="Helvetica Neue Light"/>
                <a:ea typeface="Helvetica Neue Light"/>
                <a:cs typeface="Helvetica Neue Light"/>
                <a:sym typeface="Helvetica Neue Light"/>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30820131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标题 - 顶部对齐">
  <p:cSld name="标题 - 顶部对齐">
    <p:spTree>
      <p:nvGrpSpPr>
        <p:cNvPr id="1" name="Shape 71"/>
        <p:cNvGrpSpPr/>
        <p:nvPr/>
      </p:nvGrpSpPr>
      <p:grpSpPr>
        <a:xfrm>
          <a:off x="0" y="0"/>
          <a:ext cx="0" cy="0"/>
          <a:chOff x="0" y="0"/>
          <a:chExt cx="0" cy="0"/>
        </a:xfrm>
      </p:grpSpPr>
      <p:sp>
        <p:nvSpPr>
          <p:cNvPr id="72" name="Google Shape;72;p18"/>
          <p:cNvSpPr txBox="1">
            <a:spLocks noGrp="1"/>
          </p:cNvSpPr>
          <p:nvPr>
            <p:ph type="title"/>
          </p:nvPr>
        </p:nvSpPr>
        <p:spPr>
          <a:xfrm>
            <a:off x="844551" y="177800"/>
            <a:ext cx="10502900" cy="1143000"/>
          </a:xfrm>
          <a:prstGeom prst="rect">
            <a:avLst/>
          </a:prstGeom>
          <a:noFill/>
          <a:ln>
            <a:noFill/>
          </a:ln>
        </p:spPr>
        <p:txBody>
          <a:bodyPr spcFirstLastPara="1" wrap="square" lIns="19050" tIns="19050" rIns="19050" bIns="19050" anchor="ctr" anchorCtr="0">
            <a:normAutofit/>
          </a:bodyPr>
          <a:lstStyle>
            <a:lvl1pPr lvl="0" algn="ctr">
              <a:lnSpc>
                <a:spcPct val="100000"/>
              </a:lnSpc>
              <a:spcBef>
                <a:spcPts val="0"/>
              </a:spcBef>
              <a:spcAft>
                <a:spcPts val="0"/>
              </a:spcAft>
              <a:buClr>
                <a:srgbClr val="000000"/>
              </a:buClr>
              <a:buSzPts val="700"/>
              <a:buNone/>
              <a:defRPr/>
            </a:lvl1pPr>
            <a:lvl2pPr lvl="1" algn="ctr">
              <a:lnSpc>
                <a:spcPct val="100000"/>
              </a:lnSpc>
              <a:spcBef>
                <a:spcPts val="0"/>
              </a:spcBef>
              <a:spcAft>
                <a:spcPts val="0"/>
              </a:spcAft>
              <a:buClr>
                <a:srgbClr val="000000"/>
              </a:buClr>
              <a:buSzPts val="700"/>
              <a:buNone/>
              <a:defRPr/>
            </a:lvl2pPr>
            <a:lvl3pPr lvl="2" algn="ctr">
              <a:lnSpc>
                <a:spcPct val="100000"/>
              </a:lnSpc>
              <a:spcBef>
                <a:spcPts val="0"/>
              </a:spcBef>
              <a:spcAft>
                <a:spcPts val="0"/>
              </a:spcAft>
              <a:buClr>
                <a:srgbClr val="000000"/>
              </a:buClr>
              <a:buSzPts val="700"/>
              <a:buNone/>
              <a:defRPr/>
            </a:lvl3pPr>
            <a:lvl4pPr lvl="3" algn="ctr">
              <a:lnSpc>
                <a:spcPct val="100000"/>
              </a:lnSpc>
              <a:spcBef>
                <a:spcPts val="0"/>
              </a:spcBef>
              <a:spcAft>
                <a:spcPts val="0"/>
              </a:spcAft>
              <a:buClr>
                <a:srgbClr val="000000"/>
              </a:buClr>
              <a:buSzPts val="700"/>
              <a:buNone/>
              <a:defRPr/>
            </a:lvl4pPr>
            <a:lvl5pPr lvl="4" algn="ctr">
              <a:lnSpc>
                <a:spcPct val="100000"/>
              </a:lnSpc>
              <a:spcBef>
                <a:spcPts val="0"/>
              </a:spcBef>
              <a:spcAft>
                <a:spcPts val="0"/>
              </a:spcAft>
              <a:buClr>
                <a:srgbClr val="000000"/>
              </a:buClr>
              <a:buSzPts val="700"/>
              <a:buNone/>
              <a:defRPr/>
            </a:lvl5pPr>
            <a:lvl6pPr lvl="5" algn="ctr">
              <a:lnSpc>
                <a:spcPct val="100000"/>
              </a:lnSpc>
              <a:spcBef>
                <a:spcPts val="0"/>
              </a:spcBef>
              <a:spcAft>
                <a:spcPts val="0"/>
              </a:spcAft>
              <a:buClr>
                <a:srgbClr val="000000"/>
              </a:buClr>
              <a:buSzPts val="700"/>
              <a:buNone/>
              <a:defRPr/>
            </a:lvl6pPr>
            <a:lvl7pPr lvl="6" algn="ctr">
              <a:lnSpc>
                <a:spcPct val="100000"/>
              </a:lnSpc>
              <a:spcBef>
                <a:spcPts val="0"/>
              </a:spcBef>
              <a:spcAft>
                <a:spcPts val="0"/>
              </a:spcAft>
              <a:buClr>
                <a:srgbClr val="000000"/>
              </a:buClr>
              <a:buSzPts val="700"/>
              <a:buNone/>
              <a:defRPr/>
            </a:lvl7pPr>
            <a:lvl8pPr lvl="7" algn="ctr">
              <a:lnSpc>
                <a:spcPct val="100000"/>
              </a:lnSpc>
              <a:spcBef>
                <a:spcPts val="0"/>
              </a:spcBef>
              <a:spcAft>
                <a:spcPts val="0"/>
              </a:spcAft>
              <a:buClr>
                <a:srgbClr val="000000"/>
              </a:buClr>
              <a:buSzPts val="700"/>
              <a:buNone/>
              <a:defRPr/>
            </a:lvl8pPr>
            <a:lvl9pPr lvl="8" algn="ctr">
              <a:lnSpc>
                <a:spcPct val="100000"/>
              </a:lnSpc>
              <a:spcBef>
                <a:spcPts val="0"/>
              </a:spcBef>
              <a:spcAft>
                <a:spcPts val="0"/>
              </a:spcAft>
              <a:buClr>
                <a:srgbClr val="000000"/>
              </a:buClr>
              <a:buSzPts val="700"/>
              <a:buNone/>
              <a:defRPr/>
            </a:lvl9pPr>
          </a:lstStyle>
          <a:p>
            <a:endParaRPr/>
          </a:p>
        </p:txBody>
      </p:sp>
      <p:sp>
        <p:nvSpPr>
          <p:cNvPr id="73" name="Google Shape;73;p18"/>
          <p:cNvSpPr txBox="1">
            <a:spLocks noGrp="1"/>
          </p:cNvSpPr>
          <p:nvPr>
            <p:ph type="sldNum" idx="12"/>
          </p:nvPr>
        </p:nvSpPr>
        <p:spPr>
          <a:xfrm>
            <a:off x="5979516" y="6540500"/>
            <a:ext cx="226619" cy="223138"/>
          </a:xfrm>
          <a:prstGeom prst="rect">
            <a:avLst/>
          </a:prstGeom>
          <a:noFill/>
          <a:ln>
            <a:noFill/>
          </a:ln>
        </p:spPr>
        <p:txBody>
          <a:bodyPr spcFirstLastPara="1" wrap="square" lIns="19050" tIns="19050" rIns="19050" bIns="19050" anchor="t" anchorCtr="0">
            <a:spAutoFit/>
          </a:bodyPr>
          <a:lstStyle>
            <a:lvl1pPr marL="0" lvl="0" indent="0" algn="ctr">
              <a:lnSpc>
                <a:spcPct val="100000"/>
              </a:lnSpc>
              <a:spcBef>
                <a:spcPts val="0"/>
              </a:spcBef>
              <a:spcAft>
                <a:spcPts val="0"/>
              </a:spcAft>
              <a:buClr>
                <a:srgbClr val="000000"/>
              </a:buClr>
              <a:buSzPts val="900"/>
              <a:buFont typeface="Helvetica Neue Light"/>
              <a:buNone/>
              <a:defRPr sz="1200">
                <a:latin typeface="Helvetica Neue Light"/>
                <a:ea typeface="Helvetica Neue Light"/>
                <a:cs typeface="Helvetica Neue Light"/>
                <a:sym typeface="Helvetica Neue Light"/>
              </a:defRPr>
            </a:lvl1pPr>
            <a:lvl2pPr marL="0" lvl="1" indent="0" algn="ctr">
              <a:lnSpc>
                <a:spcPct val="100000"/>
              </a:lnSpc>
              <a:spcBef>
                <a:spcPts val="0"/>
              </a:spcBef>
              <a:spcAft>
                <a:spcPts val="0"/>
              </a:spcAft>
              <a:buClr>
                <a:srgbClr val="000000"/>
              </a:buClr>
              <a:buSzPts val="900"/>
              <a:buFont typeface="Helvetica Neue Light"/>
              <a:buNone/>
              <a:defRPr sz="1200">
                <a:latin typeface="Helvetica Neue Light"/>
                <a:ea typeface="Helvetica Neue Light"/>
                <a:cs typeface="Helvetica Neue Light"/>
                <a:sym typeface="Helvetica Neue Light"/>
              </a:defRPr>
            </a:lvl2pPr>
            <a:lvl3pPr marL="0" lvl="2" indent="0" algn="ctr">
              <a:lnSpc>
                <a:spcPct val="100000"/>
              </a:lnSpc>
              <a:spcBef>
                <a:spcPts val="0"/>
              </a:spcBef>
              <a:spcAft>
                <a:spcPts val="0"/>
              </a:spcAft>
              <a:buClr>
                <a:srgbClr val="000000"/>
              </a:buClr>
              <a:buSzPts val="900"/>
              <a:buFont typeface="Helvetica Neue Light"/>
              <a:buNone/>
              <a:defRPr sz="1200">
                <a:latin typeface="Helvetica Neue Light"/>
                <a:ea typeface="Helvetica Neue Light"/>
                <a:cs typeface="Helvetica Neue Light"/>
                <a:sym typeface="Helvetica Neue Light"/>
              </a:defRPr>
            </a:lvl3pPr>
            <a:lvl4pPr marL="0" lvl="3" indent="0" algn="ctr">
              <a:lnSpc>
                <a:spcPct val="100000"/>
              </a:lnSpc>
              <a:spcBef>
                <a:spcPts val="0"/>
              </a:spcBef>
              <a:spcAft>
                <a:spcPts val="0"/>
              </a:spcAft>
              <a:buClr>
                <a:srgbClr val="000000"/>
              </a:buClr>
              <a:buSzPts val="900"/>
              <a:buFont typeface="Helvetica Neue Light"/>
              <a:buNone/>
              <a:defRPr sz="1200">
                <a:latin typeface="Helvetica Neue Light"/>
                <a:ea typeface="Helvetica Neue Light"/>
                <a:cs typeface="Helvetica Neue Light"/>
                <a:sym typeface="Helvetica Neue Light"/>
              </a:defRPr>
            </a:lvl4pPr>
            <a:lvl5pPr marL="0" lvl="4" indent="0" algn="ctr">
              <a:lnSpc>
                <a:spcPct val="100000"/>
              </a:lnSpc>
              <a:spcBef>
                <a:spcPts val="0"/>
              </a:spcBef>
              <a:spcAft>
                <a:spcPts val="0"/>
              </a:spcAft>
              <a:buClr>
                <a:srgbClr val="000000"/>
              </a:buClr>
              <a:buSzPts val="900"/>
              <a:buFont typeface="Helvetica Neue Light"/>
              <a:buNone/>
              <a:defRPr sz="1200">
                <a:latin typeface="Helvetica Neue Light"/>
                <a:ea typeface="Helvetica Neue Light"/>
                <a:cs typeface="Helvetica Neue Light"/>
                <a:sym typeface="Helvetica Neue Light"/>
              </a:defRPr>
            </a:lvl5pPr>
            <a:lvl6pPr marL="0" lvl="5" indent="0" algn="ctr">
              <a:lnSpc>
                <a:spcPct val="100000"/>
              </a:lnSpc>
              <a:spcBef>
                <a:spcPts val="0"/>
              </a:spcBef>
              <a:spcAft>
                <a:spcPts val="0"/>
              </a:spcAft>
              <a:buClr>
                <a:srgbClr val="000000"/>
              </a:buClr>
              <a:buSzPts val="900"/>
              <a:buFont typeface="Helvetica Neue Light"/>
              <a:buNone/>
              <a:defRPr sz="1200">
                <a:latin typeface="Helvetica Neue Light"/>
                <a:ea typeface="Helvetica Neue Light"/>
                <a:cs typeface="Helvetica Neue Light"/>
                <a:sym typeface="Helvetica Neue Light"/>
              </a:defRPr>
            </a:lvl6pPr>
            <a:lvl7pPr marL="0" lvl="6" indent="0" algn="ctr">
              <a:lnSpc>
                <a:spcPct val="100000"/>
              </a:lnSpc>
              <a:spcBef>
                <a:spcPts val="0"/>
              </a:spcBef>
              <a:spcAft>
                <a:spcPts val="0"/>
              </a:spcAft>
              <a:buClr>
                <a:srgbClr val="000000"/>
              </a:buClr>
              <a:buSzPts val="900"/>
              <a:buFont typeface="Helvetica Neue Light"/>
              <a:buNone/>
              <a:defRPr sz="1200">
                <a:latin typeface="Helvetica Neue Light"/>
                <a:ea typeface="Helvetica Neue Light"/>
                <a:cs typeface="Helvetica Neue Light"/>
                <a:sym typeface="Helvetica Neue Light"/>
              </a:defRPr>
            </a:lvl7pPr>
            <a:lvl8pPr marL="0" lvl="7" indent="0" algn="ctr">
              <a:lnSpc>
                <a:spcPct val="100000"/>
              </a:lnSpc>
              <a:spcBef>
                <a:spcPts val="0"/>
              </a:spcBef>
              <a:spcAft>
                <a:spcPts val="0"/>
              </a:spcAft>
              <a:buClr>
                <a:srgbClr val="000000"/>
              </a:buClr>
              <a:buSzPts val="900"/>
              <a:buFont typeface="Helvetica Neue Light"/>
              <a:buNone/>
              <a:defRPr sz="1200">
                <a:latin typeface="Helvetica Neue Light"/>
                <a:ea typeface="Helvetica Neue Light"/>
                <a:cs typeface="Helvetica Neue Light"/>
                <a:sym typeface="Helvetica Neue Light"/>
              </a:defRPr>
            </a:lvl8pPr>
            <a:lvl9pPr marL="0" lvl="8" indent="0" algn="ctr">
              <a:lnSpc>
                <a:spcPct val="100000"/>
              </a:lnSpc>
              <a:spcBef>
                <a:spcPts val="0"/>
              </a:spcBef>
              <a:spcAft>
                <a:spcPts val="0"/>
              </a:spcAft>
              <a:buClr>
                <a:srgbClr val="000000"/>
              </a:buClr>
              <a:buSzPts val="900"/>
              <a:buFont typeface="Helvetica Neue Light"/>
              <a:buNone/>
              <a:defRPr sz="1200">
                <a:latin typeface="Helvetica Neue Light"/>
                <a:ea typeface="Helvetica Neue Light"/>
                <a:cs typeface="Helvetica Neue Light"/>
                <a:sym typeface="Helvetica Neue Light"/>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74479349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标题与项目符号">
  <p:cSld name="标题与项目符号">
    <p:spTree>
      <p:nvGrpSpPr>
        <p:cNvPr id="1" name="Shape 74"/>
        <p:cNvGrpSpPr/>
        <p:nvPr/>
      </p:nvGrpSpPr>
      <p:grpSpPr>
        <a:xfrm>
          <a:off x="0" y="0"/>
          <a:ext cx="0" cy="0"/>
          <a:chOff x="0" y="0"/>
          <a:chExt cx="0" cy="0"/>
        </a:xfrm>
      </p:grpSpPr>
      <p:sp>
        <p:nvSpPr>
          <p:cNvPr id="75" name="Google Shape;75;p19"/>
          <p:cNvSpPr txBox="1">
            <a:spLocks noGrp="1"/>
          </p:cNvSpPr>
          <p:nvPr>
            <p:ph type="title"/>
          </p:nvPr>
        </p:nvSpPr>
        <p:spPr>
          <a:xfrm>
            <a:off x="844551" y="177800"/>
            <a:ext cx="10502900" cy="1143000"/>
          </a:xfrm>
          <a:prstGeom prst="rect">
            <a:avLst/>
          </a:prstGeom>
          <a:noFill/>
          <a:ln>
            <a:noFill/>
          </a:ln>
        </p:spPr>
        <p:txBody>
          <a:bodyPr spcFirstLastPara="1" wrap="square" lIns="19050" tIns="19050" rIns="19050" bIns="19050" anchor="ctr" anchorCtr="0">
            <a:normAutofit/>
          </a:bodyPr>
          <a:lstStyle>
            <a:lvl1pPr lvl="0" algn="ctr">
              <a:lnSpc>
                <a:spcPct val="100000"/>
              </a:lnSpc>
              <a:spcBef>
                <a:spcPts val="0"/>
              </a:spcBef>
              <a:spcAft>
                <a:spcPts val="0"/>
              </a:spcAft>
              <a:buClr>
                <a:srgbClr val="000000"/>
              </a:buClr>
              <a:buSzPts val="700"/>
              <a:buNone/>
              <a:defRPr/>
            </a:lvl1pPr>
            <a:lvl2pPr lvl="1" algn="ctr">
              <a:lnSpc>
                <a:spcPct val="100000"/>
              </a:lnSpc>
              <a:spcBef>
                <a:spcPts val="0"/>
              </a:spcBef>
              <a:spcAft>
                <a:spcPts val="0"/>
              </a:spcAft>
              <a:buClr>
                <a:srgbClr val="000000"/>
              </a:buClr>
              <a:buSzPts val="700"/>
              <a:buNone/>
              <a:defRPr/>
            </a:lvl2pPr>
            <a:lvl3pPr lvl="2" algn="ctr">
              <a:lnSpc>
                <a:spcPct val="100000"/>
              </a:lnSpc>
              <a:spcBef>
                <a:spcPts val="0"/>
              </a:spcBef>
              <a:spcAft>
                <a:spcPts val="0"/>
              </a:spcAft>
              <a:buClr>
                <a:srgbClr val="000000"/>
              </a:buClr>
              <a:buSzPts val="700"/>
              <a:buNone/>
              <a:defRPr/>
            </a:lvl3pPr>
            <a:lvl4pPr lvl="3" algn="ctr">
              <a:lnSpc>
                <a:spcPct val="100000"/>
              </a:lnSpc>
              <a:spcBef>
                <a:spcPts val="0"/>
              </a:spcBef>
              <a:spcAft>
                <a:spcPts val="0"/>
              </a:spcAft>
              <a:buClr>
                <a:srgbClr val="000000"/>
              </a:buClr>
              <a:buSzPts val="700"/>
              <a:buNone/>
              <a:defRPr/>
            </a:lvl4pPr>
            <a:lvl5pPr lvl="4" algn="ctr">
              <a:lnSpc>
                <a:spcPct val="100000"/>
              </a:lnSpc>
              <a:spcBef>
                <a:spcPts val="0"/>
              </a:spcBef>
              <a:spcAft>
                <a:spcPts val="0"/>
              </a:spcAft>
              <a:buClr>
                <a:srgbClr val="000000"/>
              </a:buClr>
              <a:buSzPts val="700"/>
              <a:buNone/>
              <a:defRPr/>
            </a:lvl5pPr>
            <a:lvl6pPr lvl="5" algn="ctr">
              <a:lnSpc>
                <a:spcPct val="100000"/>
              </a:lnSpc>
              <a:spcBef>
                <a:spcPts val="0"/>
              </a:spcBef>
              <a:spcAft>
                <a:spcPts val="0"/>
              </a:spcAft>
              <a:buClr>
                <a:srgbClr val="000000"/>
              </a:buClr>
              <a:buSzPts val="700"/>
              <a:buNone/>
              <a:defRPr/>
            </a:lvl6pPr>
            <a:lvl7pPr lvl="6" algn="ctr">
              <a:lnSpc>
                <a:spcPct val="100000"/>
              </a:lnSpc>
              <a:spcBef>
                <a:spcPts val="0"/>
              </a:spcBef>
              <a:spcAft>
                <a:spcPts val="0"/>
              </a:spcAft>
              <a:buClr>
                <a:srgbClr val="000000"/>
              </a:buClr>
              <a:buSzPts val="700"/>
              <a:buNone/>
              <a:defRPr/>
            </a:lvl7pPr>
            <a:lvl8pPr lvl="7" algn="ctr">
              <a:lnSpc>
                <a:spcPct val="100000"/>
              </a:lnSpc>
              <a:spcBef>
                <a:spcPts val="0"/>
              </a:spcBef>
              <a:spcAft>
                <a:spcPts val="0"/>
              </a:spcAft>
              <a:buClr>
                <a:srgbClr val="000000"/>
              </a:buClr>
              <a:buSzPts val="700"/>
              <a:buNone/>
              <a:defRPr/>
            </a:lvl8pPr>
            <a:lvl9pPr lvl="8" algn="ctr">
              <a:lnSpc>
                <a:spcPct val="100000"/>
              </a:lnSpc>
              <a:spcBef>
                <a:spcPts val="0"/>
              </a:spcBef>
              <a:spcAft>
                <a:spcPts val="0"/>
              </a:spcAft>
              <a:buClr>
                <a:srgbClr val="000000"/>
              </a:buClr>
              <a:buSzPts val="700"/>
              <a:buNone/>
              <a:defRPr/>
            </a:lvl9pPr>
          </a:lstStyle>
          <a:p>
            <a:endParaRPr/>
          </a:p>
        </p:txBody>
      </p:sp>
      <p:sp>
        <p:nvSpPr>
          <p:cNvPr id="76" name="Google Shape;76;p19"/>
          <p:cNvSpPr txBox="1">
            <a:spLocks noGrp="1"/>
          </p:cNvSpPr>
          <p:nvPr>
            <p:ph type="body" idx="1"/>
          </p:nvPr>
        </p:nvSpPr>
        <p:spPr>
          <a:xfrm>
            <a:off x="844551" y="1574800"/>
            <a:ext cx="10502900" cy="4648200"/>
          </a:xfrm>
          <a:prstGeom prst="rect">
            <a:avLst/>
          </a:prstGeom>
          <a:noFill/>
          <a:ln>
            <a:noFill/>
          </a:ln>
        </p:spPr>
        <p:txBody>
          <a:bodyPr spcFirstLastPara="1" wrap="square" lIns="19050" tIns="19050" rIns="19050" bIns="19050" anchor="ctr" anchorCtr="0">
            <a:normAutofit/>
          </a:bodyPr>
          <a:lstStyle>
            <a:lvl1pPr marL="609585" lvl="0" indent="-499521" algn="l">
              <a:lnSpc>
                <a:spcPct val="100000"/>
              </a:lnSpc>
              <a:spcBef>
                <a:spcPts val="2933"/>
              </a:spcBef>
              <a:spcAft>
                <a:spcPts val="0"/>
              </a:spcAft>
              <a:buClr>
                <a:srgbClr val="000000"/>
              </a:buClr>
              <a:buSzPts val="2300"/>
              <a:buFont typeface="Helvetica Neue"/>
              <a:buChar char="•"/>
              <a:defRPr sz="2400"/>
            </a:lvl1pPr>
            <a:lvl2pPr marL="1219170" lvl="1" indent="-499521" algn="l">
              <a:lnSpc>
                <a:spcPct val="100000"/>
              </a:lnSpc>
              <a:spcBef>
                <a:spcPts val="2933"/>
              </a:spcBef>
              <a:spcAft>
                <a:spcPts val="0"/>
              </a:spcAft>
              <a:buClr>
                <a:srgbClr val="000000"/>
              </a:buClr>
              <a:buSzPts val="2300"/>
              <a:buFont typeface="Helvetica Neue"/>
              <a:buChar char="•"/>
              <a:defRPr sz="2400"/>
            </a:lvl2pPr>
            <a:lvl3pPr marL="1828754" lvl="2" indent="-499521" algn="l">
              <a:lnSpc>
                <a:spcPct val="100000"/>
              </a:lnSpc>
              <a:spcBef>
                <a:spcPts val="2933"/>
              </a:spcBef>
              <a:spcAft>
                <a:spcPts val="0"/>
              </a:spcAft>
              <a:buClr>
                <a:srgbClr val="000000"/>
              </a:buClr>
              <a:buSzPts val="2300"/>
              <a:buFont typeface="Helvetica Neue"/>
              <a:buChar char="•"/>
              <a:defRPr sz="2400"/>
            </a:lvl3pPr>
            <a:lvl4pPr marL="2438339" lvl="3" indent="-499521" algn="l">
              <a:lnSpc>
                <a:spcPct val="100000"/>
              </a:lnSpc>
              <a:spcBef>
                <a:spcPts val="2933"/>
              </a:spcBef>
              <a:spcAft>
                <a:spcPts val="0"/>
              </a:spcAft>
              <a:buClr>
                <a:srgbClr val="000000"/>
              </a:buClr>
              <a:buSzPts val="2300"/>
              <a:buFont typeface="Helvetica Neue"/>
              <a:buChar char="•"/>
              <a:defRPr sz="2400"/>
            </a:lvl4pPr>
            <a:lvl5pPr marL="3047924" lvl="4" indent="-499521" algn="l">
              <a:lnSpc>
                <a:spcPct val="100000"/>
              </a:lnSpc>
              <a:spcBef>
                <a:spcPts val="2933"/>
              </a:spcBef>
              <a:spcAft>
                <a:spcPts val="0"/>
              </a:spcAft>
              <a:buClr>
                <a:srgbClr val="000000"/>
              </a:buClr>
              <a:buSzPts val="2300"/>
              <a:buFont typeface="Helvetica Neue"/>
              <a:buChar char="•"/>
              <a:defRPr sz="2400"/>
            </a:lvl5pPr>
            <a:lvl6pPr marL="3657509" lvl="5" indent="-372524" algn="l">
              <a:lnSpc>
                <a:spcPct val="100000"/>
              </a:lnSpc>
              <a:spcBef>
                <a:spcPts val="2933"/>
              </a:spcBef>
              <a:spcAft>
                <a:spcPts val="0"/>
              </a:spcAft>
              <a:buClr>
                <a:srgbClr val="000000"/>
              </a:buClr>
              <a:buSzPts val="800"/>
              <a:buChar char="•"/>
              <a:defRPr/>
            </a:lvl6pPr>
            <a:lvl7pPr marL="4267093" lvl="6" indent="-372524" algn="l">
              <a:lnSpc>
                <a:spcPct val="100000"/>
              </a:lnSpc>
              <a:spcBef>
                <a:spcPts val="2933"/>
              </a:spcBef>
              <a:spcAft>
                <a:spcPts val="0"/>
              </a:spcAft>
              <a:buClr>
                <a:srgbClr val="000000"/>
              </a:buClr>
              <a:buSzPts val="800"/>
              <a:buChar char="•"/>
              <a:defRPr/>
            </a:lvl7pPr>
            <a:lvl8pPr marL="4876678" lvl="7" indent="-372524" algn="l">
              <a:lnSpc>
                <a:spcPct val="100000"/>
              </a:lnSpc>
              <a:spcBef>
                <a:spcPts val="2933"/>
              </a:spcBef>
              <a:spcAft>
                <a:spcPts val="0"/>
              </a:spcAft>
              <a:buClr>
                <a:srgbClr val="000000"/>
              </a:buClr>
              <a:buSzPts val="800"/>
              <a:buChar char="•"/>
              <a:defRPr/>
            </a:lvl8pPr>
            <a:lvl9pPr marL="5486263" lvl="8" indent="-372524" algn="l">
              <a:lnSpc>
                <a:spcPct val="100000"/>
              </a:lnSpc>
              <a:spcBef>
                <a:spcPts val="2933"/>
              </a:spcBef>
              <a:spcAft>
                <a:spcPts val="0"/>
              </a:spcAft>
              <a:buClr>
                <a:srgbClr val="000000"/>
              </a:buClr>
              <a:buSzPts val="800"/>
              <a:buChar char="•"/>
              <a:defRPr/>
            </a:lvl9pPr>
          </a:lstStyle>
          <a:p>
            <a:endParaRPr/>
          </a:p>
        </p:txBody>
      </p:sp>
      <p:sp>
        <p:nvSpPr>
          <p:cNvPr id="77" name="Google Shape;77;p19"/>
          <p:cNvSpPr txBox="1">
            <a:spLocks noGrp="1"/>
          </p:cNvSpPr>
          <p:nvPr>
            <p:ph type="sldNum" idx="12"/>
          </p:nvPr>
        </p:nvSpPr>
        <p:spPr>
          <a:xfrm>
            <a:off x="5979516" y="6540500"/>
            <a:ext cx="226619" cy="223138"/>
          </a:xfrm>
          <a:prstGeom prst="rect">
            <a:avLst/>
          </a:prstGeom>
          <a:noFill/>
          <a:ln>
            <a:noFill/>
          </a:ln>
        </p:spPr>
        <p:txBody>
          <a:bodyPr spcFirstLastPara="1" wrap="square" lIns="19050" tIns="19050" rIns="19050" bIns="19050" anchor="t" anchorCtr="0">
            <a:spAutoFit/>
          </a:bodyPr>
          <a:lstStyle>
            <a:lvl1pPr marL="0" lvl="0" indent="0" algn="ctr">
              <a:lnSpc>
                <a:spcPct val="100000"/>
              </a:lnSpc>
              <a:spcBef>
                <a:spcPts val="0"/>
              </a:spcBef>
              <a:spcAft>
                <a:spcPts val="0"/>
              </a:spcAft>
              <a:buClr>
                <a:srgbClr val="000000"/>
              </a:buClr>
              <a:buSzPts val="900"/>
              <a:buFont typeface="Helvetica Neue Light"/>
              <a:buNone/>
              <a:defRPr sz="1200">
                <a:latin typeface="Helvetica Neue Light"/>
                <a:ea typeface="Helvetica Neue Light"/>
                <a:cs typeface="Helvetica Neue Light"/>
                <a:sym typeface="Helvetica Neue Light"/>
              </a:defRPr>
            </a:lvl1pPr>
            <a:lvl2pPr marL="0" lvl="1" indent="0" algn="ctr">
              <a:lnSpc>
                <a:spcPct val="100000"/>
              </a:lnSpc>
              <a:spcBef>
                <a:spcPts val="0"/>
              </a:spcBef>
              <a:spcAft>
                <a:spcPts val="0"/>
              </a:spcAft>
              <a:buClr>
                <a:srgbClr val="000000"/>
              </a:buClr>
              <a:buSzPts val="900"/>
              <a:buFont typeface="Helvetica Neue Light"/>
              <a:buNone/>
              <a:defRPr sz="1200">
                <a:latin typeface="Helvetica Neue Light"/>
                <a:ea typeface="Helvetica Neue Light"/>
                <a:cs typeface="Helvetica Neue Light"/>
                <a:sym typeface="Helvetica Neue Light"/>
              </a:defRPr>
            </a:lvl2pPr>
            <a:lvl3pPr marL="0" lvl="2" indent="0" algn="ctr">
              <a:lnSpc>
                <a:spcPct val="100000"/>
              </a:lnSpc>
              <a:spcBef>
                <a:spcPts val="0"/>
              </a:spcBef>
              <a:spcAft>
                <a:spcPts val="0"/>
              </a:spcAft>
              <a:buClr>
                <a:srgbClr val="000000"/>
              </a:buClr>
              <a:buSzPts val="900"/>
              <a:buFont typeface="Helvetica Neue Light"/>
              <a:buNone/>
              <a:defRPr sz="1200">
                <a:latin typeface="Helvetica Neue Light"/>
                <a:ea typeface="Helvetica Neue Light"/>
                <a:cs typeface="Helvetica Neue Light"/>
                <a:sym typeface="Helvetica Neue Light"/>
              </a:defRPr>
            </a:lvl3pPr>
            <a:lvl4pPr marL="0" lvl="3" indent="0" algn="ctr">
              <a:lnSpc>
                <a:spcPct val="100000"/>
              </a:lnSpc>
              <a:spcBef>
                <a:spcPts val="0"/>
              </a:spcBef>
              <a:spcAft>
                <a:spcPts val="0"/>
              </a:spcAft>
              <a:buClr>
                <a:srgbClr val="000000"/>
              </a:buClr>
              <a:buSzPts val="900"/>
              <a:buFont typeface="Helvetica Neue Light"/>
              <a:buNone/>
              <a:defRPr sz="1200">
                <a:latin typeface="Helvetica Neue Light"/>
                <a:ea typeface="Helvetica Neue Light"/>
                <a:cs typeface="Helvetica Neue Light"/>
                <a:sym typeface="Helvetica Neue Light"/>
              </a:defRPr>
            </a:lvl4pPr>
            <a:lvl5pPr marL="0" lvl="4" indent="0" algn="ctr">
              <a:lnSpc>
                <a:spcPct val="100000"/>
              </a:lnSpc>
              <a:spcBef>
                <a:spcPts val="0"/>
              </a:spcBef>
              <a:spcAft>
                <a:spcPts val="0"/>
              </a:spcAft>
              <a:buClr>
                <a:srgbClr val="000000"/>
              </a:buClr>
              <a:buSzPts val="900"/>
              <a:buFont typeface="Helvetica Neue Light"/>
              <a:buNone/>
              <a:defRPr sz="1200">
                <a:latin typeface="Helvetica Neue Light"/>
                <a:ea typeface="Helvetica Neue Light"/>
                <a:cs typeface="Helvetica Neue Light"/>
                <a:sym typeface="Helvetica Neue Light"/>
              </a:defRPr>
            </a:lvl5pPr>
            <a:lvl6pPr marL="0" lvl="5" indent="0" algn="ctr">
              <a:lnSpc>
                <a:spcPct val="100000"/>
              </a:lnSpc>
              <a:spcBef>
                <a:spcPts val="0"/>
              </a:spcBef>
              <a:spcAft>
                <a:spcPts val="0"/>
              </a:spcAft>
              <a:buClr>
                <a:srgbClr val="000000"/>
              </a:buClr>
              <a:buSzPts val="900"/>
              <a:buFont typeface="Helvetica Neue Light"/>
              <a:buNone/>
              <a:defRPr sz="1200">
                <a:latin typeface="Helvetica Neue Light"/>
                <a:ea typeface="Helvetica Neue Light"/>
                <a:cs typeface="Helvetica Neue Light"/>
                <a:sym typeface="Helvetica Neue Light"/>
              </a:defRPr>
            </a:lvl6pPr>
            <a:lvl7pPr marL="0" lvl="6" indent="0" algn="ctr">
              <a:lnSpc>
                <a:spcPct val="100000"/>
              </a:lnSpc>
              <a:spcBef>
                <a:spcPts val="0"/>
              </a:spcBef>
              <a:spcAft>
                <a:spcPts val="0"/>
              </a:spcAft>
              <a:buClr>
                <a:srgbClr val="000000"/>
              </a:buClr>
              <a:buSzPts val="900"/>
              <a:buFont typeface="Helvetica Neue Light"/>
              <a:buNone/>
              <a:defRPr sz="1200">
                <a:latin typeface="Helvetica Neue Light"/>
                <a:ea typeface="Helvetica Neue Light"/>
                <a:cs typeface="Helvetica Neue Light"/>
                <a:sym typeface="Helvetica Neue Light"/>
              </a:defRPr>
            </a:lvl7pPr>
            <a:lvl8pPr marL="0" lvl="7" indent="0" algn="ctr">
              <a:lnSpc>
                <a:spcPct val="100000"/>
              </a:lnSpc>
              <a:spcBef>
                <a:spcPts val="0"/>
              </a:spcBef>
              <a:spcAft>
                <a:spcPts val="0"/>
              </a:spcAft>
              <a:buClr>
                <a:srgbClr val="000000"/>
              </a:buClr>
              <a:buSzPts val="900"/>
              <a:buFont typeface="Helvetica Neue Light"/>
              <a:buNone/>
              <a:defRPr sz="1200">
                <a:latin typeface="Helvetica Neue Light"/>
                <a:ea typeface="Helvetica Neue Light"/>
                <a:cs typeface="Helvetica Neue Light"/>
                <a:sym typeface="Helvetica Neue Light"/>
              </a:defRPr>
            </a:lvl8pPr>
            <a:lvl9pPr marL="0" lvl="8" indent="0" algn="ctr">
              <a:lnSpc>
                <a:spcPct val="100000"/>
              </a:lnSpc>
              <a:spcBef>
                <a:spcPts val="0"/>
              </a:spcBef>
              <a:spcAft>
                <a:spcPts val="0"/>
              </a:spcAft>
              <a:buClr>
                <a:srgbClr val="000000"/>
              </a:buClr>
              <a:buSzPts val="900"/>
              <a:buFont typeface="Helvetica Neue Light"/>
              <a:buNone/>
              <a:defRPr sz="1200">
                <a:latin typeface="Helvetica Neue Light"/>
                <a:ea typeface="Helvetica Neue Light"/>
                <a:cs typeface="Helvetica Neue Light"/>
                <a:sym typeface="Helvetica Neue Light"/>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63125561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标题、项目符号与照片">
  <p:cSld name="标题、项目符号与照片">
    <p:spTree>
      <p:nvGrpSpPr>
        <p:cNvPr id="1" name="Shape 78"/>
        <p:cNvGrpSpPr/>
        <p:nvPr/>
      </p:nvGrpSpPr>
      <p:grpSpPr>
        <a:xfrm>
          <a:off x="0" y="0"/>
          <a:ext cx="0" cy="0"/>
          <a:chOff x="0" y="0"/>
          <a:chExt cx="0" cy="0"/>
        </a:xfrm>
      </p:grpSpPr>
      <p:sp>
        <p:nvSpPr>
          <p:cNvPr id="79" name="Google Shape;79;p20"/>
          <p:cNvSpPr>
            <a:spLocks noGrp="1"/>
          </p:cNvSpPr>
          <p:nvPr>
            <p:ph type="pic" idx="2"/>
          </p:nvPr>
        </p:nvSpPr>
        <p:spPr>
          <a:xfrm>
            <a:off x="5480051" y="1574800"/>
            <a:ext cx="6972300" cy="4648200"/>
          </a:xfrm>
          <a:prstGeom prst="rect">
            <a:avLst/>
          </a:prstGeom>
          <a:noFill/>
          <a:ln>
            <a:noFill/>
          </a:ln>
        </p:spPr>
        <p:txBody>
          <a:bodyPr/>
          <a:lstStyle/>
          <a:p>
            <a:endParaRPr lang="en-US"/>
          </a:p>
        </p:txBody>
      </p:sp>
      <p:sp>
        <p:nvSpPr>
          <p:cNvPr id="80" name="Google Shape;80;p20"/>
          <p:cNvSpPr txBox="1">
            <a:spLocks noGrp="1"/>
          </p:cNvSpPr>
          <p:nvPr>
            <p:ph type="title"/>
          </p:nvPr>
        </p:nvSpPr>
        <p:spPr>
          <a:xfrm>
            <a:off x="844551" y="177800"/>
            <a:ext cx="10502900" cy="1143000"/>
          </a:xfrm>
          <a:prstGeom prst="rect">
            <a:avLst/>
          </a:prstGeom>
          <a:noFill/>
          <a:ln>
            <a:noFill/>
          </a:ln>
        </p:spPr>
        <p:txBody>
          <a:bodyPr spcFirstLastPara="1" wrap="square" lIns="19050" tIns="19050" rIns="19050" bIns="19050" anchor="ctr" anchorCtr="0">
            <a:normAutofit/>
          </a:bodyPr>
          <a:lstStyle>
            <a:lvl1pPr lvl="0" algn="ctr">
              <a:lnSpc>
                <a:spcPct val="100000"/>
              </a:lnSpc>
              <a:spcBef>
                <a:spcPts val="0"/>
              </a:spcBef>
              <a:spcAft>
                <a:spcPts val="0"/>
              </a:spcAft>
              <a:buClr>
                <a:srgbClr val="000000"/>
              </a:buClr>
              <a:buSzPts val="700"/>
              <a:buNone/>
              <a:defRPr/>
            </a:lvl1pPr>
            <a:lvl2pPr lvl="1" algn="ctr">
              <a:lnSpc>
                <a:spcPct val="100000"/>
              </a:lnSpc>
              <a:spcBef>
                <a:spcPts val="0"/>
              </a:spcBef>
              <a:spcAft>
                <a:spcPts val="0"/>
              </a:spcAft>
              <a:buClr>
                <a:srgbClr val="000000"/>
              </a:buClr>
              <a:buSzPts val="700"/>
              <a:buNone/>
              <a:defRPr/>
            </a:lvl2pPr>
            <a:lvl3pPr lvl="2" algn="ctr">
              <a:lnSpc>
                <a:spcPct val="100000"/>
              </a:lnSpc>
              <a:spcBef>
                <a:spcPts val="0"/>
              </a:spcBef>
              <a:spcAft>
                <a:spcPts val="0"/>
              </a:spcAft>
              <a:buClr>
                <a:srgbClr val="000000"/>
              </a:buClr>
              <a:buSzPts val="700"/>
              <a:buNone/>
              <a:defRPr/>
            </a:lvl3pPr>
            <a:lvl4pPr lvl="3" algn="ctr">
              <a:lnSpc>
                <a:spcPct val="100000"/>
              </a:lnSpc>
              <a:spcBef>
                <a:spcPts val="0"/>
              </a:spcBef>
              <a:spcAft>
                <a:spcPts val="0"/>
              </a:spcAft>
              <a:buClr>
                <a:srgbClr val="000000"/>
              </a:buClr>
              <a:buSzPts val="700"/>
              <a:buNone/>
              <a:defRPr/>
            </a:lvl4pPr>
            <a:lvl5pPr lvl="4" algn="ctr">
              <a:lnSpc>
                <a:spcPct val="100000"/>
              </a:lnSpc>
              <a:spcBef>
                <a:spcPts val="0"/>
              </a:spcBef>
              <a:spcAft>
                <a:spcPts val="0"/>
              </a:spcAft>
              <a:buClr>
                <a:srgbClr val="000000"/>
              </a:buClr>
              <a:buSzPts val="700"/>
              <a:buNone/>
              <a:defRPr/>
            </a:lvl5pPr>
            <a:lvl6pPr lvl="5" algn="ctr">
              <a:lnSpc>
                <a:spcPct val="100000"/>
              </a:lnSpc>
              <a:spcBef>
                <a:spcPts val="0"/>
              </a:spcBef>
              <a:spcAft>
                <a:spcPts val="0"/>
              </a:spcAft>
              <a:buClr>
                <a:srgbClr val="000000"/>
              </a:buClr>
              <a:buSzPts val="700"/>
              <a:buNone/>
              <a:defRPr/>
            </a:lvl6pPr>
            <a:lvl7pPr lvl="6" algn="ctr">
              <a:lnSpc>
                <a:spcPct val="100000"/>
              </a:lnSpc>
              <a:spcBef>
                <a:spcPts val="0"/>
              </a:spcBef>
              <a:spcAft>
                <a:spcPts val="0"/>
              </a:spcAft>
              <a:buClr>
                <a:srgbClr val="000000"/>
              </a:buClr>
              <a:buSzPts val="700"/>
              <a:buNone/>
              <a:defRPr/>
            </a:lvl7pPr>
            <a:lvl8pPr lvl="7" algn="ctr">
              <a:lnSpc>
                <a:spcPct val="100000"/>
              </a:lnSpc>
              <a:spcBef>
                <a:spcPts val="0"/>
              </a:spcBef>
              <a:spcAft>
                <a:spcPts val="0"/>
              </a:spcAft>
              <a:buClr>
                <a:srgbClr val="000000"/>
              </a:buClr>
              <a:buSzPts val="700"/>
              <a:buNone/>
              <a:defRPr/>
            </a:lvl8pPr>
            <a:lvl9pPr lvl="8" algn="ctr">
              <a:lnSpc>
                <a:spcPct val="100000"/>
              </a:lnSpc>
              <a:spcBef>
                <a:spcPts val="0"/>
              </a:spcBef>
              <a:spcAft>
                <a:spcPts val="0"/>
              </a:spcAft>
              <a:buClr>
                <a:srgbClr val="000000"/>
              </a:buClr>
              <a:buSzPts val="700"/>
              <a:buNone/>
              <a:defRPr/>
            </a:lvl9pPr>
          </a:lstStyle>
          <a:p>
            <a:endParaRPr/>
          </a:p>
        </p:txBody>
      </p:sp>
      <p:sp>
        <p:nvSpPr>
          <p:cNvPr id="81" name="Google Shape;81;p20"/>
          <p:cNvSpPr txBox="1">
            <a:spLocks noGrp="1"/>
          </p:cNvSpPr>
          <p:nvPr>
            <p:ph type="body" idx="1"/>
          </p:nvPr>
        </p:nvSpPr>
        <p:spPr>
          <a:xfrm>
            <a:off x="844551" y="1574800"/>
            <a:ext cx="5111751" cy="4648200"/>
          </a:xfrm>
          <a:prstGeom prst="rect">
            <a:avLst/>
          </a:prstGeom>
          <a:noFill/>
          <a:ln>
            <a:noFill/>
          </a:ln>
        </p:spPr>
        <p:txBody>
          <a:bodyPr spcFirstLastPara="1" wrap="square" lIns="19050" tIns="19050" rIns="19050" bIns="19050" anchor="ctr" anchorCtr="0">
            <a:normAutofit/>
          </a:bodyPr>
          <a:lstStyle>
            <a:lvl1pPr marL="609585" lvl="0" indent="-457189" algn="l">
              <a:lnSpc>
                <a:spcPct val="100000"/>
              </a:lnSpc>
              <a:spcBef>
                <a:spcPts val="2267"/>
              </a:spcBef>
              <a:spcAft>
                <a:spcPts val="0"/>
              </a:spcAft>
              <a:buClr>
                <a:srgbClr val="000000"/>
              </a:buClr>
              <a:buSzPts val="1800"/>
              <a:buFont typeface="Helvetica Neue"/>
              <a:buChar char="•"/>
              <a:defRPr sz="1867"/>
            </a:lvl1pPr>
            <a:lvl2pPr marL="1219170" lvl="1" indent="-457189" algn="l">
              <a:lnSpc>
                <a:spcPct val="100000"/>
              </a:lnSpc>
              <a:spcBef>
                <a:spcPts val="2267"/>
              </a:spcBef>
              <a:spcAft>
                <a:spcPts val="0"/>
              </a:spcAft>
              <a:buClr>
                <a:srgbClr val="000000"/>
              </a:buClr>
              <a:buSzPts val="1800"/>
              <a:buFont typeface="Helvetica Neue"/>
              <a:buChar char="•"/>
              <a:defRPr sz="1867"/>
            </a:lvl2pPr>
            <a:lvl3pPr marL="1828754" lvl="2" indent="-457189" algn="l">
              <a:lnSpc>
                <a:spcPct val="100000"/>
              </a:lnSpc>
              <a:spcBef>
                <a:spcPts val="2267"/>
              </a:spcBef>
              <a:spcAft>
                <a:spcPts val="0"/>
              </a:spcAft>
              <a:buClr>
                <a:srgbClr val="000000"/>
              </a:buClr>
              <a:buSzPts val="1800"/>
              <a:buFont typeface="Helvetica Neue"/>
              <a:buChar char="•"/>
              <a:defRPr sz="1867"/>
            </a:lvl3pPr>
            <a:lvl4pPr marL="2438339" lvl="3" indent="-457189" algn="l">
              <a:lnSpc>
                <a:spcPct val="100000"/>
              </a:lnSpc>
              <a:spcBef>
                <a:spcPts val="2267"/>
              </a:spcBef>
              <a:spcAft>
                <a:spcPts val="0"/>
              </a:spcAft>
              <a:buClr>
                <a:srgbClr val="000000"/>
              </a:buClr>
              <a:buSzPts val="1800"/>
              <a:buFont typeface="Helvetica Neue"/>
              <a:buChar char="•"/>
              <a:defRPr sz="1867"/>
            </a:lvl4pPr>
            <a:lvl5pPr marL="3047924" lvl="4" indent="-457189" algn="l">
              <a:lnSpc>
                <a:spcPct val="100000"/>
              </a:lnSpc>
              <a:spcBef>
                <a:spcPts val="2267"/>
              </a:spcBef>
              <a:spcAft>
                <a:spcPts val="0"/>
              </a:spcAft>
              <a:buClr>
                <a:srgbClr val="000000"/>
              </a:buClr>
              <a:buSzPts val="1800"/>
              <a:buFont typeface="Helvetica Neue"/>
              <a:buChar char="•"/>
              <a:defRPr sz="1867"/>
            </a:lvl5pPr>
            <a:lvl6pPr marL="3657509" lvl="5" indent="-372524" algn="l">
              <a:lnSpc>
                <a:spcPct val="100000"/>
              </a:lnSpc>
              <a:spcBef>
                <a:spcPts val="2933"/>
              </a:spcBef>
              <a:spcAft>
                <a:spcPts val="0"/>
              </a:spcAft>
              <a:buClr>
                <a:srgbClr val="000000"/>
              </a:buClr>
              <a:buSzPts val="800"/>
              <a:buChar char="•"/>
              <a:defRPr/>
            </a:lvl6pPr>
            <a:lvl7pPr marL="4267093" lvl="6" indent="-372524" algn="l">
              <a:lnSpc>
                <a:spcPct val="100000"/>
              </a:lnSpc>
              <a:spcBef>
                <a:spcPts val="2933"/>
              </a:spcBef>
              <a:spcAft>
                <a:spcPts val="0"/>
              </a:spcAft>
              <a:buClr>
                <a:srgbClr val="000000"/>
              </a:buClr>
              <a:buSzPts val="800"/>
              <a:buChar char="•"/>
              <a:defRPr/>
            </a:lvl7pPr>
            <a:lvl8pPr marL="4876678" lvl="7" indent="-372524" algn="l">
              <a:lnSpc>
                <a:spcPct val="100000"/>
              </a:lnSpc>
              <a:spcBef>
                <a:spcPts val="2933"/>
              </a:spcBef>
              <a:spcAft>
                <a:spcPts val="0"/>
              </a:spcAft>
              <a:buClr>
                <a:srgbClr val="000000"/>
              </a:buClr>
              <a:buSzPts val="800"/>
              <a:buChar char="•"/>
              <a:defRPr/>
            </a:lvl8pPr>
            <a:lvl9pPr marL="5486263" lvl="8" indent="-372524" algn="l">
              <a:lnSpc>
                <a:spcPct val="100000"/>
              </a:lnSpc>
              <a:spcBef>
                <a:spcPts val="2933"/>
              </a:spcBef>
              <a:spcAft>
                <a:spcPts val="0"/>
              </a:spcAft>
              <a:buClr>
                <a:srgbClr val="000000"/>
              </a:buClr>
              <a:buSzPts val="800"/>
              <a:buChar char="•"/>
              <a:defRPr/>
            </a:lvl9pPr>
          </a:lstStyle>
          <a:p>
            <a:endParaRPr/>
          </a:p>
        </p:txBody>
      </p:sp>
      <p:sp>
        <p:nvSpPr>
          <p:cNvPr id="82" name="Google Shape;82;p20"/>
          <p:cNvSpPr txBox="1">
            <a:spLocks noGrp="1"/>
          </p:cNvSpPr>
          <p:nvPr>
            <p:ph type="sldNum" idx="12"/>
          </p:nvPr>
        </p:nvSpPr>
        <p:spPr>
          <a:xfrm>
            <a:off x="5979516" y="6540500"/>
            <a:ext cx="226619" cy="223138"/>
          </a:xfrm>
          <a:prstGeom prst="rect">
            <a:avLst/>
          </a:prstGeom>
          <a:noFill/>
          <a:ln>
            <a:noFill/>
          </a:ln>
        </p:spPr>
        <p:txBody>
          <a:bodyPr spcFirstLastPara="1" wrap="square" lIns="19050" tIns="19050" rIns="19050" bIns="19050" anchor="t" anchorCtr="0">
            <a:spAutoFit/>
          </a:bodyPr>
          <a:lstStyle>
            <a:lvl1pPr marL="0" lvl="0" indent="0" algn="ctr">
              <a:lnSpc>
                <a:spcPct val="100000"/>
              </a:lnSpc>
              <a:spcBef>
                <a:spcPts val="0"/>
              </a:spcBef>
              <a:spcAft>
                <a:spcPts val="0"/>
              </a:spcAft>
              <a:buClr>
                <a:srgbClr val="000000"/>
              </a:buClr>
              <a:buSzPts val="900"/>
              <a:buFont typeface="Helvetica Neue Light"/>
              <a:buNone/>
              <a:defRPr sz="1200">
                <a:latin typeface="Helvetica Neue Light"/>
                <a:ea typeface="Helvetica Neue Light"/>
                <a:cs typeface="Helvetica Neue Light"/>
                <a:sym typeface="Helvetica Neue Light"/>
              </a:defRPr>
            </a:lvl1pPr>
            <a:lvl2pPr marL="0" lvl="1" indent="0" algn="ctr">
              <a:lnSpc>
                <a:spcPct val="100000"/>
              </a:lnSpc>
              <a:spcBef>
                <a:spcPts val="0"/>
              </a:spcBef>
              <a:spcAft>
                <a:spcPts val="0"/>
              </a:spcAft>
              <a:buClr>
                <a:srgbClr val="000000"/>
              </a:buClr>
              <a:buSzPts val="900"/>
              <a:buFont typeface="Helvetica Neue Light"/>
              <a:buNone/>
              <a:defRPr sz="1200">
                <a:latin typeface="Helvetica Neue Light"/>
                <a:ea typeface="Helvetica Neue Light"/>
                <a:cs typeface="Helvetica Neue Light"/>
                <a:sym typeface="Helvetica Neue Light"/>
              </a:defRPr>
            </a:lvl2pPr>
            <a:lvl3pPr marL="0" lvl="2" indent="0" algn="ctr">
              <a:lnSpc>
                <a:spcPct val="100000"/>
              </a:lnSpc>
              <a:spcBef>
                <a:spcPts val="0"/>
              </a:spcBef>
              <a:spcAft>
                <a:spcPts val="0"/>
              </a:spcAft>
              <a:buClr>
                <a:srgbClr val="000000"/>
              </a:buClr>
              <a:buSzPts val="900"/>
              <a:buFont typeface="Helvetica Neue Light"/>
              <a:buNone/>
              <a:defRPr sz="1200">
                <a:latin typeface="Helvetica Neue Light"/>
                <a:ea typeface="Helvetica Neue Light"/>
                <a:cs typeface="Helvetica Neue Light"/>
                <a:sym typeface="Helvetica Neue Light"/>
              </a:defRPr>
            </a:lvl3pPr>
            <a:lvl4pPr marL="0" lvl="3" indent="0" algn="ctr">
              <a:lnSpc>
                <a:spcPct val="100000"/>
              </a:lnSpc>
              <a:spcBef>
                <a:spcPts val="0"/>
              </a:spcBef>
              <a:spcAft>
                <a:spcPts val="0"/>
              </a:spcAft>
              <a:buClr>
                <a:srgbClr val="000000"/>
              </a:buClr>
              <a:buSzPts val="900"/>
              <a:buFont typeface="Helvetica Neue Light"/>
              <a:buNone/>
              <a:defRPr sz="1200">
                <a:latin typeface="Helvetica Neue Light"/>
                <a:ea typeface="Helvetica Neue Light"/>
                <a:cs typeface="Helvetica Neue Light"/>
                <a:sym typeface="Helvetica Neue Light"/>
              </a:defRPr>
            </a:lvl4pPr>
            <a:lvl5pPr marL="0" lvl="4" indent="0" algn="ctr">
              <a:lnSpc>
                <a:spcPct val="100000"/>
              </a:lnSpc>
              <a:spcBef>
                <a:spcPts val="0"/>
              </a:spcBef>
              <a:spcAft>
                <a:spcPts val="0"/>
              </a:spcAft>
              <a:buClr>
                <a:srgbClr val="000000"/>
              </a:buClr>
              <a:buSzPts val="900"/>
              <a:buFont typeface="Helvetica Neue Light"/>
              <a:buNone/>
              <a:defRPr sz="1200">
                <a:latin typeface="Helvetica Neue Light"/>
                <a:ea typeface="Helvetica Neue Light"/>
                <a:cs typeface="Helvetica Neue Light"/>
                <a:sym typeface="Helvetica Neue Light"/>
              </a:defRPr>
            </a:lvl5pPr>
            <a:lvl6pPr marL="0" lvl="5" indent="0" algn="ctr">
              <a:lnSpc>
                <a:spcPct val="100000"/>
              </a:lnSpc>
              <a:spcBef>
                <a:spcPts val="0"/>
              </a:spcBef>
              <a:spcAft>
                <a:spcPts val="0"/>
              </a:spcAft>
              <a:buClr>
                <a:srgbClr val="000000"/>
              </a:buClr>
              <a:buSzPts val="900"/>
              <a:buFont typeface="Helvetica Neue Light"/>
              <a:buNone/>
              <a:defRPr sz="1200">
                <a:latin typeface="Helvetica Neue Light"/>
                <a:ea typeface="Helvetica Neue Light"/>
                <a:cs typeface="Helvetica Neue Light"/>
                <a:sym typeface="Helvetica Neue Light"/>
              </a:defRPr>
            </a:lvl6pPr>
            <a:lvl7pPr marL="0" lvl="6" indent="0" algn="ctr">
              <a:lnSpc>
                <a:spcPct val="100000"/>
              </a:lnSpc>
              <a:spcBef>
                <a:spcPts val="0"/>
              </a:spcBef>
              <a:spcAft>
                <a:spcPts val="0"/>
              </a:spcAft>
              <a:buClr>
                <a:srgbClr val="000000"/>
              </a:buClr>
              <a:buSzPts val="900"/>
              <a:buFont typeface="Helvetica Neue Light"/>
              <a:buNone/>
              <a:defRPr sz="1200">
                <a:latin typeface="Helvetica Neue Light"/>
                <a:ea typeface="Helvetica Neue Light"/>
                <a:cs typeface="Helvetica Neue Light"/>
                <a:sym typeface="Helvetica Neue Light"/>
              </a:defRPr>
            </a:lvl7pPr>
            <a:lvl8pPr marL="0" lvl="7" indent="0" algn="ctr">
              <a:lnSpc>
                <a:spcPct val="100000"/>
              </a:lnSpc>
              <a:spcBef>
                <a:spcPts val="0"/>
              </a:spcBef>
              <a:spcAft>
                <a:spcPts val="0"/>
              </a:spcAft>
              <a:buClr>
                <a:srgbClr val="000000"/>
              </a:buClr>
              <a:buSzPts val="900"/>
              <a:buFont typeface="Helvetica Neue Light"/>
              <a:buNone/>
              <a:defRPr sz="1200">
                <a:latin typeface="Helvetica Neue Light"/>
                <a:ea typeface="Helvetica Neue Light"/>
                <a:cs typeface="Helvetica Neue Light"/>
                <a:sym typeface="Helvetica Neue Light"/>
              </a:defRPr>
            </a:lvl8pPr>
            <a:lvl9pPr marL="0" lvl="8" indent="0" algn="ctr">
              <a:lnSpc>
                <a:spcPct val="100000"/>
              </a:lnSpc>
              <a:spcBef>
                <a:spcPts val="0"/>
              </a:spcBef>
              <a:spcAft>
                <a:spcPts val="0"/>
              </a:spcAft>
              <a:buClr>
                <a:srgbClr val="000000"/>
              </a:buClr>
              <a:buSzPts val="900"/>
              <a:buFont typeface="Helvetica Neue Light"/>
              <a:buNone/>
              <a:defRPr sz="1200">
                <a:latin typeface="Helvetica Neue Light"/>
                <a:ea typeface="Helvetica Neue Light"/>
                <a:cs typeface="Helvetica Neue Light"/>
                <a:sym typeface="Helvetica Neue Light"/>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04245228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标题、项目符号与实时视频（小）">
  <p:cSld name="标题、项目符号与实时视频（小）">
    <p:spTree>
      <p:nvGrpSpPr>
        <p:cNvPr id="1" name="Shape 83"/>
        <p:cNvGrpSpPr/>
        <p:nvPr/>
      </p:nvGrpSpPr>
      <p:grpSpPr>
        <a:xfrm>
          <a:off x="0" y="0"/>
          <a:ext cx="0" cy="0"/>
          <a:chOff x="0" y="0"/>
          <a:chExt cx="0" cy="0"/>
        </a:xfrm>
      </p:grpSpPr>
      <p:sp>
        <p:nvSpPr>
          <p:cNvPr id="84" name="Google Shape;84;p21"/>
          <p:cNvSpPr txBox="1">
            <a:spLocks noGrp="1"/>
          </p:cNvSpPr>
          <p:nvPr>
            <p:ph type="title"/>
          </p:nvPr>
        </p:nvSpPr>
        <p:spPr>
          <a:xfrm>
            <a:off x="844551" y="177800"/>
            <a:ext cx="10502900" cy="1143000"/>
          </a:xfrm>
          <a:prstGeom prst="rect">
            <a:avLst/>
          </a:prstGeom>
          <a:noFill/>
          <a:ln>
            <a:noFill/>
          </a:ln>
        </p:spPr>
        <p:txBody>
          <a:bodyPr spcFirstLastPara="1" wrap="square" lIns="19050" tIns="19050" rIns="19050" bIns="19050" anchor="ctr" anchorCtr="0">
            <a:normAutofit/>
          </a:bodyPr>
          <a:lstStyle>
            <a:lvl1pPr lvl="0" algn="ctr">
              <a:lnSpc>
                <a:spcPct val="100000"/>
              </a:lnSpc>
              <a:spcBef>
                <a:spcPts val="0"/>
              </a:spcBef>
              <a:spcAft>
                <a:spcPts val="0"/>
              </a:spcAft>
              <a:buClr>
                <a:srgbClr val="000000"/>
              </a:buClr>
              <a:buSzPts val="700"/>
              <a:buNone/>
              <a:defRPr/>
            </a:lvl1pPr>
            <a:lvl2pPr lvl="1" algn="ctr">
              <a:lnSpc>
                <a:spcPct val="100000"/>
              </a:lnSpc>
              <a:spcBef>
                <a:spcPts val="0"/>
              </a:spcBef>
              <a:spcAft>
                <a:spcPts val="0"/>
              </a:spcAft>
              <a:buClr>
                <a:srgbClr val="000000"/>
              </a:buClr>
              <a:buSzPts val="700"/>
              <a:buNone/>
              <a:defRPr/>
            </a:lvl2pPr>
            <a:lvl3pPr lvl="2" algn="ctr">
              <a:lnSpc>
                <a:spcPct val="100000"/>
              </a:lnSpc>
              <a:spcBef>
                <a:spcPts val="0"/>
              </a:spcBef>
              <a:spcAft>
                <a:spcPts val="0"/>
              </a:spcAft>
              <a:buClr>
                <a:srgbClr val="000000"/>
              </a:buClr>
              <a:buSzPts val="700"/>
              <a:buNone/>
              <a:defRPr/>
            </a:lvl3pPr>
            <a:lvl4pPr lvl="3" algn="ctr">
              <a:lnSpc>
                <a:spcPct val="100000"/>
              </a:lnSpc>
              <a:spcBef>
                <a:spcPts val="0"/>
              </a:spcBef>
              <a:spcAft>
                <a:spcPts val="0"/>
              </a:spcAft>
              <a:buClr>
                <a:srgbClr val="000000"/>
              </a:buClr>
              <a:buSzPts val="700"/>
              <a:buNone/>
              <a:defRPr/>
            </a:lvl4pPr>
            <a:lvl5pPr lvl="4" algn="ctr">
              <a:lnSpc>
                <a:spcPct val="100000"/>
              </a:lnSpc>
              <a:spcBef>
                <a:spcPts val="0"/>
              </a:spcBef>
              <a:spcAft>
                <a:spcPts val="0"/>
              </a:spcAft>
              <a:buClr>
                <a:srgbClr val="000000"/>
              </a:buClr>
              <a:buSzPts val="700"/>
              <a:buNone/>
              <a:defRPr/>
            </a:lvl5pPr>
            <a:lvl6pPr lvl="5" algn="ctr">
              <a:lnSpc>
                <a:spcPct val="100000"/>
              </a:lnSpc>
              <a:spcBef>
                <a:spcPts val="0"/>
              </a:spcBef>
              <a:spcAft>
                <a:spcPts val="0"/>
              </a:spcAft>
              <a:buClr>
                <a:srgbClr val="000000"/>
              </a:buClr>
              <a:buSzPts val="700"/>
              <a:buNone/>
              <a:defRPr/>
            </a:lvl6pPr>
            <a:lvl7pPr lvl="6" algn="ctr">
              <a:lnSpc>
                <a:spcPct val="100000"/>
              </a:lnSpc>
              <a:spcBef>
                <a:spcPts val="0"/>
              </a:spcBef>
              <a:spcAft>
                <a:spcPts val="0"/>
              </a:spcAft>
              <a:buClr>
                <a:srgbClr val="000000"/>
              </a:buClr>
              <a:buSzPts val="700"/>
              <a:buNone/>
              <a:defRPr/>
            </a:lvl7pPr>
            <a:lvl8pPr lvl="7" algn="ctr">
              <a:lnSpc>
                <a:spcPct val="100000"/>
              </a:lnSpc>
              <a:spcBef>
                <a:spcPts val="0"/>
              </a:spcBef>
              <a:spcAft>
                <a:spcPts val="0"/>
              </a:spcAft>
              <a:buClr>
                <a:srgbClr val="000000"/>
              </a:buClr>
              <a:buSzPts val="700"/>
              <a:buNone/>
              <a:defRPr/>
            </a:lvl8pPr>
            <a:lvl9pPr lvl="8" algn="ctr">
              <a:lnSpc>
                <a:spcPct val="100000"/>
              </a:lnSpc>
              <a:spcBef>
                <a:spcPts val="0"/>
              </a:spcBef>
              <a:spcAft>
                <a:spcPts val="0"/>
              </a:spcAft>
              <a:buClr>
                <a:srgbClr val="000000"/>
              </a:buClr>
              <a:buSzPts val="700"/>
              <a:buNone/>
              <a:defRPr/>
            </a:lvl9pPr>
          </a:lstStyle>
          <a:p>
            <a:endParaRPr/>
          </a:p>
        </p:txBody>
      </p:sp>
      <p:sp>
        <p:nvSpPr>
          <p:cNvPr id="85" name="Google Shape;85;p21"/>
          <p:cNvSpPr txBox="1">
            <a:spLocks noGrp="1"/>
          </p:cNvSpPr>
          <p:nvPr>
            <p:ph type="body" idx="1"/>
          </p:nvPr>
        </p:nvSpPr>
        <p:spPr>
          <a:xfrm>
            <a:off x="844551" y="1574800"/>
            <a:ext cx="5111751" cy="4648200"/>
          </a:xfrm>
          <a:prstGeom prst="rect">
            <a:avLst/>
          </a:prstGeom>
          <a:noFill/>
          <a:ln>
            <a:noFill/>
          </a:ln>
        </p:spPr>
        <p:txBody>
          <a:bodyPr spcFirstLastPara="1" wrap="square" lIns="19050" tIns="19050" rIns="19050" bIns="19050" anchor="ctr" anchorCtr="0">
            <a:normAutofit/>
          </a:bodyPr>
          <a:lstStyle>
            <a:lvl1pPr marL="609585" lvl="0" indent="-457189" algn="l">
              <a:lnSpc>
                <a:spcPct val="100000"/>
              </a:lnSpc>
              <a:spcBef>
                <a:spcPts val="2267"/>
              </a:spcBef>
              <a:spcAft>
                <a:spcPts val="0"/>
              </a:spcAft>
              <a:buClr>
                <a:srgbClr val="000000"/>
              </a:buClr>
              <a:buSzPts val="1800"/>
              <a:buFont typeface="Helvetica Neue"/>
              <a:buChar char="•"/>
              <a:defRPr sz="1867"/>
            </a:lvl1pPr>
            <a:lvl2pPr marL="1219170" lvl="1" indent="-457189" algn="l">
              <a:lnSpc>
                <a:spcPct val="100000"/>
              </a:lnSpc>
              <a:spcBef>
                <a:spcPts val="2267"/>
              </a:spcBef>
              <a:spcAft>
                <a:spcPts val="0"/>
              </a:spcAft>
              <a:buClr>
                <a:srgbClr val="000000"/>
              </a:buClr>
              <a:buSzPts val="1800"/>
              <a:buFont typeface="Helvetica Neue"/>
              <a:buChar char="•"/>
              <a:defRPr sz="1867"/>
            </a:lvl2pPr>
            <a:lvl3pPr marL="1828754" lvl="2" indent="-457189" algn="l">
              <a:lnSpc>
                <a:spcPct val="100000"/>
              </a:lnSpc>
              <a:spcBef>
                <a:spcPts val="2267"/>
              </a:spcBef>
              <a:spcAft>
                <a:spcPts val="0"/>
              </a:spcAft>
              <a:buClr>
                <a:srgbClr val="000000"/>
              </a:buClr>
              <a:buSzPts val="1800"/>
              <a:buFont typeface="Helvetica Neue"/>
              <a:buChar char="•"/>
              <a:defRPr sz="1867"/>
            </a:lvl3pPr>
            <a:lvl4pPr marL="2438339" lvl="3" indent="-457189" algn="l">
              <a:lnSpc>
                <a:spcPct val="100000"/>
              </a:lnSpc>
              <a:spcBef>
                <a:spcPts val="2267"/>
              </a:spcBef>
              <a:spcAft>
                <a:spcPts val="0"/>
              </a:spcAft>
              <a:buClr>
                <a:srgbClr val="000000"/>
              </a:buClr>
              <a:buSzPts val="1800"/>
              <a:buFont typeface="Helvetica Neue"/>
              <a:buChar char="•"/>
              <a:defRPr sz="1867"/>
            </a:lvl4pPr>
            <a:lvl5pPr marL="3047924" lvl="4" indent="-457189" algn="l">
              <a:lnSpc>
                <a:spcPct val="100000"/>
              </a:lnSpc>
              <a:spcBef>
                <a:spcPts val="2267"/>
              </a:spcBef>
              <a:spcAft>
                <a:spcPts val="0"/>
              </a:spcAft>
              <a:buClr>
                <a:srgbClr val="000000"/>
              </a:buClr>
              <a:buSzPts val="1800"/>
              <a:buFont typeface="Helvetica Neue"/>
              <a:buChar char="•"/>
              <a:defRPr sz="1867"/>
            </a:lvl5pPr>
            <a:lvl6pPr marL="3657509" lvl="5" indent="-372524" algn="l">
              <a:lnSpc>
                <a:spcPct val="100000"/>
              </a:lnSpc>
              <a:spcBef>
                <a:spcPts val="2933"/>
              </a:spcBef>
              <a:spcAft>
                <a:spcPts val="0"/>
              </a:spcAft>
              <a:buClr>
                <a:srgbClr val="000000"/>
              </a:buClr>
              <a:buSzPts val="800"/>
              <a:buChar char="•"/>
              <a:defRPr/>
            </a:lvl6pPr>
            <a:lvl7pPr marL="4267093" lvl="6" indent="-372524" algn="l">
              <a:lnSpc>
                <a:spcPct val="100000"/>
              </a:lnSpc>
              <a:spcBef>
                <a:spcPts val="2933"/>
              </a:spcBef>
              <a:spcAft>
                <a:spcPts val="0"/>
              </a:spcAft>
              <a:buClr>
                <a:srgbClr val="000000"/>
              </a:buClr>
              <a:buSzPts val="800"/>
              <a:buChar char="•"/>
              <a:defRPr/>
            </a:lvl7pPr>
            <a:lvl8pPr marL="4876678" lvl="7" indent="-372524" algn="l">
              <a:lnSpc>
                <a:spcPct val="100000"/>
              </a:lnSpc>
              <a:spcBef>
                <a:spcPts val="2933"/>
              </a:spcBef>
              <a:spcAft>
                <a:spcPts val="0"/>
              </a:spcAft>
              <a:buClr>
                <a:srgbClr val="000000"/>
              </a:buClr>
              <a:buSzPts val="800"/>
              <a:buChar char="•"/>
              <a:defRPr/>
            </a:lvl8pPr>
            <a:lvl9pPr marL="5486263" lvl="8" indent="-372524" algn="l">
              <a:lnSpc>
                <a:spcPct val="100000"/>
              </a:lnSpc>
              <a:spcBef>
                <a:spcPts val="2933"/>
              </a:spcBef>
              <a:spcAft>
                <a:spcPts val="0"/>
              </a:spcAft>
              <a:buClr>
                <a:srgbClr val="000000"/>
              </a:buClr>
              <a:buSzPts val="800"/>
              <a:buChar char="•"/>
              <a:defRPr/>
            </a:lvl9pPr>
          </a:lstStyle>
          <a:p>
            <a:endParaRPr/>
          </a:p>
        </p:txBody>
      </p:sp>
      <p:sp>
        <p:nvSpPr>
          <p:cNvPr id="86" name="Google Shape;86;p21"/>
          <p:cNvSpPr txBox="1">
            <a:spLocks noGrp="1"/>
          </p:cNvSpPr>
          <p:nvPr>
            <p:ph type="sldNum" idx="12"/>
          </p:nvPr>
        </p:nvSpPr>
        <p:spPr>
          <a:xfrm>
            <a:off x="5979516" y="6540500"/>
            <a:ext cx="226619" cy="223138"/>
          </a:xfrm>
          <a:prstGeom prst="rect">
            <a:avLst/>
          </a:prstGeom>
          <a:noFill/>
          <a:ln>
            <a:noFill/>
          </a:ln>
        </p:spPr>
        <p:txBody>
          <a:bodyPr spcFirstLastPara="1" wrap="square" lIns="19050" tIns="19050" rIns="19050" bIns="19050" anchor="t" anchorCtr="0">
            <a:spAutoFit/>
          </a:bodyPr>
          <a:lstStyle>
            <a:lvl1pPr marL="0" lvl="0" indent="0" algn="ctr">
              <a:lnSpc>
                <a:spcPct val="100000"/>
              </a:lnSpc>
              <a:spcBef>
                <a:spcPts val="0"/>
              </a:spcBef>
              <a:spcAft>
                <a:spcPts val="0"/>
              </a:spcAft>
              <a:buClr>
                <a:srgbClr val="000000"/>
              </a:buClr>
              <a:buSzPts val="900"/>
              <a:buFont typeface="Helvetica Neue Light"/>
              <a:buNone/>
              <a:defRPr sz="1200">
                <a:latin typeface="Helvetica Neue Light"/>
                <a:ea typeface="Helvetica Neue Light"/>
                <a:cs typeface="Helvetica Neue Light"/>
                <a:sym typeface="Helvetica Neue Light"/>
              </a:defRPr>
            </a:lvl1pPr>
            <a:lvl2pPr marL="0" lvl="1" indent="0" algn="ctr">
              <a:lnSpc>
                <a:spcPct val="100000"/>
              </a:lnSpc>
              <a:spcBef>
                <a:spcPts val="0"/>
              </a:spcBef>
              <a:spcAft>
                <a:spcPts val="0"/>
              </a:spcAft>
              <a:buClr>
                <a:srgbClr val="000000"/>
              </a:buClr>
              <a:buSzPts val="900"/>
              <a:buFont typeface="Helvetica Neue Light"/>
              <a:buNone/>
              <a:defRPr sz="1200">
                <a:latin typeface="Helvetica Neue Light"/>
                <a:ea typeface="Helvetica Neue Light"/>
                <a:cs typeface="Helvetica Neue Light"/>
                <a:sym typeface="Helvetica Neue Light"/>
              </a:defRPr>
            </a:lvl2pPr>
            <a:lvl3pPr marL="0" lvl="2" indent="0" algn="ctr">
              <a:lnSpc>
                <a:spcPct val="100000"/>
              </a:lnSpc>
              <a:spcBef>
                <a:spcPts val="0"/>
              </a:spcBef>
              <a:spcAft>
                <a:spcPts val="0"/>
              </a:spcAft>
              <a:buClr>
                <a:srgbClr val="000000"/>
              </a:buClr>
              <a:buSzPts val="900"/>
              <a:buFont typeface="Helvetica Neue Light"/>
              <a:buNone/>
              <a:defRPr sz="1200">
                <a:latin typeface="Helvetica Neue Light"/>
                <a:ea typeface="Helvetica Neue Light"/>
                <a:cs typeface="Helvetica Neue Light"/>
                <a:sym typeface="Helvetica Neue Light"/>
              </a:defRPr>
            </a:lvl3pPr>
            <a:lvl4pPr marL="0" lvl="3" indent="0" algn="ctr">
              <a:lnSpc>
                <a:spcPct val="100000"/>
              </a:lnSpc>
              <a:spcBef>
                <a:spcPts val="0"/>
              </a:spcBef>
              <a:spcAft>
                <a:spcPts val="0"/>
              </a:spcAft>
              <a:buClr>
                <a:srgbClr val="000000"/>
              </a:buClr>
              <a:buSzPts val="900"/>
              <a:buFont typeface="Helvetica Neue Light"/>
              <a:buNone/>
              <a:defRPr sz="1200">
                <a:latin typeface="Helvetica Neue Light"/>
                <a:ea typeface="Helvetica Neue Light"/>
                <a:cs typeface="Helvetica Neue Light"/>
                <a:sym typeface="Helvetica Neue Light"/>
              </a:defRPr>
            </a:lvl4pPr>
            <a:lvl5pPr marL="0" lvl="4" indent="0" algn="ctr">
              <a:lnSpc>
                <a:spcPct val="100000"/>
              </a:lnSpc>
              <a:spcBef>
                <a:spcPts val="0"/>
              </a:spcBef>
              <a:spcAft>
                <a:spcPts val="0"/>
              </a:spcAft>
              <a:buClr>
                <a:srgbClr val="000000"/>
              </a:buClr>
              <a:buSzPts val="900"/>
              <a:buFont typeface="Helvetica Neue Light"/>
              <a:buNone/>
              <a:defRPr sz="1200">
                <a:latin typeface="Helvetica Neue Light"/>
                <a:ea typeface="Helvetica Neue Light"/>
                <a:cs typeface="Helvetica Neue Light"/>
                <a:sym typeface="Helvetica Neue Light"/>
              </a:defRPr>
            </a:lvl5pPr>
            <a:lvl6pPr marL="0" lvl="5" indent="0" algn="ctr">
              <a:lnSpc>
                <a:spcPct val="100000"/>
              </a:lnSpc>
              <a:spcBef>
                <a:spcPts val="0"/>
              </a:spcBef>
              <a:spcAft>
                <a:spcPts val="0"/>
              </a:spcAft>
              <a:buClr>
                <a:srgbClr val="000000"/>
              </a:buClr>
              <a:buSzPts val="900"/>
              <a:buFont typeface="Helvetica Neue Light"/>
              <a:buNone/>
              <a:defRPr sz="1200">
                <a:latin typeface="Helvetica Neue Light"/>
                <a:ea typeface="Helvetica Neue Light"/>
                <a:cs typeface="Helvetica Neue Light"/>
                <a:sym typeface="Helvetica Neue Light"/>
              </a:defRPr>
            </a:lvl6pPr>
            <a:lvl7pPr marL="0" lvl="6" indent="0" algn="ctr">
              <a:lnSpc>
                <a:spcPct val="100000"/>
              </a:lnSpc>
              <a:spcBef>
                <a:spcPts val="0"/>
              </a:spcBef>
              <a:spcAft>
                <a:spcPts val="0"/>
              </a:spcAft>
              <a:buClr>
                <a:srgbClr val="000000"/>
              </a:buClr>
              <a:buSzPts val="900"/>
              <a:buFont typeface="Helvetica Neue Light"/>
              <a:buNone/>
              <a:defRPr sz="1200">
                <a:latin typeface="Helvetica Neue Light"/>
                <a:ea typeface="Helvetica Neue Light"/>
                <a:cs typeface="Helvetica Neue Light"/>
                <a:sym typeface="Helvetica Neue Light"/>
              </a:defRPr>
            </a:lvl7pPr>
            <a:lvl8pPr marL="0" lvl="7" indent="0" algn="ctr">
              <a:lnSpc>
                <a:spcPct val="100000"/>
              </a:lnSpc>
              <a:spcBef>
                <a:spcPts val="0"/>
              </a:spcBef>
              <a:spcAft>
                <a:spcPts val="0"/>
              </a:spcAft>
              <a:buClr>
                <a:srgbClr val="000000"/>
              </a:buClr>
              <a:buSzPts val="900"/>
              <a:buFont typeface="Helvetica Neue Light"/>
              <a:buNone/>
              <a:defRPr sz="1200">
                <a:latin typeface="Helvetica Neue Light"/>
                <a:ea typeface="Helvetica Neue Light"/>
                <a:cs typeface="Helvetica Neue Light"/>
                <a:sym typeface="Helvetica Neue Light"/>
              </a:defRPr>
            </a:lvl8pPr>
            <a:lvl9pPr marL="0" lvl="8" indent="0" algn="ctr">
              <a:lnSpc>
                <a:spcPct val="100000"/>
              </a:lnSpc>
              <a:spcBef>
                <a:spcPts val="0"/>
              </a:spcBef>
              <a:spcAft>
                <a:spcPts val="0"/>
              </a:spcAft>
              <a:buClr>
                <a:srgbClr val="000000"/>
              </a:buClr>
              <a:buSzPts val="900"/>
              <a:buFont typeface="Helvetica Neue Light"/>
              <a:buNone/>
              <a:defRPr sz="1200">
                <a:latin typeface="Helvetica Neue Light"/>
                <a:ea typeface="Helvetica Neue Light"/>
                <a:cs typeface="Helvetica Neue Light"/>
                <a:sym typeface="Helvetica Neue Light"/>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85693924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标题、项目符号与实时视频（大）">
  <p:cSld name="标题、项目符号与实时视频（大）">
    <p:spTree>
      <p:nvGrpSpPr>
        <p:cNvPr id="1" name="Shape 87"/>
        <p:cNvGrpSpPr/>
        <p:nvPr/>
      </p:nvGrpSpPr>
      <p:grpSpPr>
        <a:xfrm>
          <a:off x="0" y="0"/>
          <a:ext cx="0" cy="0"/>
          <a:chOff x="0" y="0"/>
          <a:chExt cx="0" cy="0"/>
        </a:xfrm>
      </p:grpSpPr>
      <p:sp>
        <p:nvSpPr>
          <p:cNvPr id="88" name="Google Shape;88;p22"/>
          <p:cNvSpPr txBox="1">
            <a:spLocks noGrp="1"/>
          </p:cNvSpPr>
          <p:nvPr>
            <p:ph type="title"/>
          </p:nvPr>
        </p:nvSpPr>
        <p:spPr>
          <a:xfrm>
            <a:off x="844551" y="177800"/>
            <a:ext cx="10502900" cy="1143000"/>
          </a:xfrm>
          <a:prstGeom prst="rect">
            <a:avLst/>
          </a:prstGeom>
          <a:noFill/>
          <a:ln>
            <a:noFill/>
          </a:ln>
        </p:spPr>
        <p:txBody>
          <a:bodyPr spcFirstLastPara="1" wrap="square" lIns="19050" tIns="19050" rIns="19050" bIns="19050" anchor="ctr" anchorCtr="0">
            <a:normAutofit/>
          </a:bodyPr>
          <a:lstStyle>
            <a:lvl1pPr lvl="0" algn="ctr">
              <a:lnSpc>
                <a:spcPct val="100000"/>
              </a:lnSpc>
              <a:spcBef>
                <a:spcPts val="0"/>
              </a:spcBef>
              <a:spcAft>
                <a:spcPts val="0"/>
              </a:spcAft>
              <a:buClr>
                <a:srgbClr val="000000"/>
              </a:buClr>
              <a:buSzPts val="700"/>
              <a:buNone/>
              <a:defRPr/>
            </a:lvl1pPr>
            <a:lvl2pPr lvl="1" algn="ctr">
              <a:lnSpc>
                <a:spcPct val="100000"/>
              </a:lnSpc>
              <a:spcBef>
                <a:spcPts val="0"/>
              </a:spcBef>
              <a:spcAft>
                <a:spcPts val="0"/>
              </a:spcAft>
              <a:buClr>
                <a:srgbClr val="000000"/>
              </a:buClr>
              <a:buSzPts val="700"/>
              <a:buNone/>
              <a:defRPr/>
            </a:lvl2pPr>
            <a:lvl3pPr lvl="2" algn="ctr">
              <a:lnSpc>
                <a:spcPct val="100000"/>
              </a:lnSpc>
              <a:spcBef>
                <a:spcPts val="0"/>
              </a:spcBef>
              <a:spcAft>
                <a:spcPts val="0"/>
              </a:spcAft>
              <a:buClr>
                <a:srgbClr val="000000"/>
              </a:buClr>
              <a:buSzPts val="700"/>
              <a:buNone/>
              <a:defRPr/>
            </a:lvl3pPr>
            <a:lvl4pPr lvl="3" algn="ctr">
              <a:lnSpc>
                <a:spcPct val="100000"/>
              </a:lnSpc>
              <a:spcBef>
                <a:spcPts val="0"/>
              </a:spcBef>
              <a:spcAft>
                <a:spcPts val="0"/>
              </a:spcAft>
              <a:buClr>
                <a:srgbClr val="000000"/>
              </a:buClr>
              <a:buSzPts val="700"/>
              <a:buNone/>
              <a:defRPr/>
            </a:lvl4pPr>
            <a:lvl5pPr lvl="4" algn="ctr">
              <a:lnSpc>
                <a:spcPct val="100000"/>
              </a:lnSpc>
              <a:spcBef>
                <a:spcPts val="0"/>
              </a:spcBef>
              <a:spcAft>
                <a:spcPts val="0"/>
              </a:spcAft>
              <a:buClr>
                <a:srgbClr val="000000"/>
              </a:buClr>
              <a:buSzPts val="700"/>
              <a:buNone/>
              <a:defRPr/>
            </a:lvl5pPr>
            <a:lvl6pPr lvl="5" algn="ctr">
              <a:lnSpc>
                <a:spcPct val="100000"/>
              </a:lnSpc>
              <a:spcBef>
                <a:spcPts val="0"/>
              </a:spcBef>
              <a:spcAft>
                <a:spcPts val="0"/>
              </a:spcAft>
              <a:buClr>
                <a:srgbClr val="000000"/>
              </a:buClr>
              <a:buSzPts val="700"/>
              <a:buNone/>
              <a:defRPr/>
            </a:lvl6pPr>
            <a:lvl7pPr lvl="6" algn="ctr">
              <a:lnSpc>
                <a:spcPct val="100000"/>
              </a:lnSpc>
              <a:spcBef>
                <a:spcPts val="0"/>
              </a:spcBef>
              <a:spcAft>
                <a:spcPts val="0"/>
              </a:spcAft>
              <a:buClr>
                <a:srgbClr val="000000"/>
              </a:buClr>
              <a:buSzPts val="700"/>
              <a:buNone/>
              <a:defRPr/>
            </a:lvl7pPr>
            <a:lvl8pPr lvl="7" algn="ctr">
              <a:lnSpc>
                <a:spcPct val="100000"/>
              </a:lnSpc>
              <a:spcBef>
                <a:spcPts val="0"/>
              </a:spcBef>
              <a:spcAft>
                <a:spcPts val="0"/>
              </a:spcAft>
              <a:buClr>
                <a:srgbClr val="000000"/>
              </a:buClr>
              <a:buSzPts val="700"/>
              <a:buNone/>
              <a:defRPr/>
            </a:lvl8pPr>
            <a:lvl9pPr lvl="8" algn="ctr">
              <a:lnSpc>
                <a:spcPct val="100000"/>
              </a:lnSpc>
              <a:spcBef>
                <a:spcPts val="0"/>
              </a:spcBef>
              <a:spcAft>
                <a:spcPts val="0"/>
              </a:spcAft>
              <a:buClr>
                <a:srgbClr val="000000"/>
              </a:buClr>
              <a:buSzPts val="700"/>
              <a:buNone/>
              <a:defRPr/>
            </a:lvl9pPr>
          </a:lstStyle>
          <a:p>
            <a:endParaRPr/>
          </a:p>
        </p:txBody>
      </p:sp>
      <p:sp>
        <p:nvSpPr>
          <p:cNvPr id="89" name="Google Shape;89;p22"/>
          <p:cNvSpPr txBox="1">
            <a:spLocks noGrp="1"/>
          </p:cNvSpPr>
          <p:nvPr>
            <p:ph type="body" idx="1"/>
          </p:nvPr>
        </p:nvSpPr>
        <p:spPr>
          <a:xfrm>
            <a:off x="844551" y="1574800"/>
            <a:ext cx="5111751" cy="4648200"/>
          </a:xfrm>
          <a:prstGeom prst="rect">
            <a:avLst/>
          </a:prstGeom>
          <a:noFill/>
          <a:ln>
            <a:noFill/>
          </a:ln>
        </p:spPr>
        <p:txBody>
          <a:bodyPr spcFirstLastPara="1" wrap="square" lIns="19050" tIns="19050" rIns="19050" bIns="19050" anchor="ctr" anchorCtr="0">
            <a:normAutofit/>
          </a:bodyPr>
          <a:lstStyle>
            <a:lvl1pPr marL="609585" lvl="0" indent="-457189" algn="l">
              <a:lnSpc>
                <a:spcPct val="100000"/>
              </a:lnSpc>
              <a:spcBef>
                <a:spcPts val="2267"/>
              </a:spcBef>
              <a:spcAft>
                <a:spcPts val="0"/>
              </a:spcAft>
              <a:buClr>
                <a:srgbClr val="000000"/>
              </a:buClr>
              <a:buSzPts val="1800"/>
              <a:buFont typeface="Helvetica Neue"/>
              <a:buChar char="•"/>
              <a:defRPr sz="1867"/>
            </a:lvl1pPr>
            <a:lvl2pPr marL="1219170" lvl="1" indent="-457189" algn="l">
              <a:lnSpc>
                <a:spcPct val="100000"/>
              </a:lnSpc>
              <a:spcBef>
                <a:spcPts val="2267"/>
              </a:spcBef>
              <a:spcAft>
                <a:spcPts val="0"/>
              </a:spcAft>
              <a:buClr>
                <a:srgbClr val="000000"/>
              </a:buClr>
              <a:buSzPts val="1800"/>
              <a:buFont typeface="Helvetica Neue"/>
              <a:buChar char="•"/>
              <a:defRPr sz="1867"/>
            </a:lvl2pPr>
            <a:lvl3pPr marL="1828754" lvl="2" indent="-457189" algn="l">
              <a:lnSpc>
                <a:spcPct val="100000"/>
              </a:lnSpc>
              <a:spcBef>
                <a:spcPts val="2267"/>
              </a:spcBef>
              <a:spcAft>
                <a:spcPts val="0"/>
              </a:spcAft>
              <a:buClr>
                <a:srgbClr val="000000"/>
              </a:buClr>
              <a:buSzPts val="1800"/>
              <a:buFont typeface="Helvetica Neue"/>
              <a:buChar char="•"/>
              <a:defRPr sz="1867"/>
            </a:lvl3pPr>
            <a:lvl4pPr marL="2438339" lvl="3" indent="-457189" algn="l">
              <a:lnSpc>
                <a:spcPct val="100000"/>
              </a:lnSpc>
              <a:spcBef>
                <a:spcPts val="2267"/>
              </a:spcBef>
              <a:spcAft>
                <a:spcPts val="0"/>
              </a:spcAft>
              <a:buClr>
                <a:srgbClr val="000000"/>
              </a:buClr>
              <a:buSzPts val="1800"/>
              <a:buFont typeface="Helvetica Neue"/>
              <a:buChar char="•"/>
              <a:defRPr sz="1867"/>
            </a:lvl4pPr>
            <a:lvl5pPr marL="3047924" lvl="4" indent="-457189" algn="l">
              <a:lnSpc>
                <a:spcPct val="100000"/>
              </a:lnSpc>
              <a:spcBef>
                <a:spcPts val="2267"/>
              </a:spcBef>
              <a:spcAft>
                <a:spcPts val="0"/>
              </a:spcAft>
              <a:buClr>
                <a:srgbClr val="000000"/>
              </a:buClr>
              <a:buSzPts val="1800"/>
              <a:buFont typeface="Helvetica Neue"/>
              <a:buChar char="•"/>
              <a:defRPr sz="1867"/>
            </a:lvl5pPr>
            <a:lvl6pPr marL="3657509" lvl="5" indent="-372524" algn="l">
              <a:lnSpc>
                <a:spcPct val="100000"/>
              </a:lnSpc>
              <a:spcBef>
                <a:spcPts val="2933"/>
              </a:spcBef>
              <a:spcAft>
                <a:spcPts val="0"/>
              </a:spcAft>
              <a:buClr>
                <a:srgbClr val="000000"/>
              </a:buClr>
              <a:buSzPts val="800"/>
              <a:buChar char="•"/>
              <a:defRPr/>
            </a:lvl6pPr>
            <a:lvl7pPr marL="4267093" lvl="6" indent="-372524" algn="l">
              <a:lnSpc>
                <a:spcPct val="100000"/>
              </a:lnSpc>
              <a:spcBef>
                <a:spcPts val="2933"/>
              </a:spcBef>
              <a:spcAft>
                <a:spcPts val="0"/>
              </a:spcAft>
              <a:buClr>
                <a:srgbClr val="000000"/>
              </a:buClr>
              <a:buSzPts val="800"/>
              <a:buChar char="•"/>
              <a:defRPr/>
            </a:lvl7pPr>
            <a:lvl8pPr marL="4876678" lvl="7" indent="-372524" algn="l">
              <a:lnSpc>
                <a:spcPct val="100000"/>
              </a:lnSpc>
              <a:spcBef>
                <a:spcPts val="2933"/>
              </a:spcBef>
              <a:spcAft>
                <a:spcPts val="0"/>
              </a:spcAft>
              <a:buClr>
                <a:srgbClr val="000000"/>
              </a:buClr>
              <a:buSzPts val="800"/>
              <a:buChar char="•"/>
              <a:defRPr/>
            </a:lvl8pPr>
            <a:lvl9pPr marL="5486263" lvl="8" indent="-372524" algn="l">
              <a:lnSpc>
                <a:spcPct val="100000"/>
              </a:lnSpc>
              <a:spcBef>
                <a:spcPts val="2933"/>
              </a:spcBef>
              <a:spcAft>
                <a:spcPts val="0"/>
              </a:spcAft>
              <a:buClr>
                <a:srgbClr val="000000"/>
              </a:buClr>
              <a:buSzPts val="800"/>
              <a:buChar char="•"/>
              <a:defRPr/>
            </a:lvl9pPr>
          </a:lstStyle>
          <a:p>
            <a:endParaRPr/>
          </a:p>
        </p:txBody>
      </p:sp>
      <p:sp>
        <p:nvSpPr>
          <p:cNvPr id="90" name="Google Shape;90;p22"/>
          <p:cNvSpPr txBox="1">
            <a:spLocks noGrp="1"/>
          </p:cNvSpPr>
          <p:nvPr>
            <p:ph type="sldNum" idx="12"/>
          </p:nvPr>
        </p:nvSpPr>
        <p:spPr>
          <a:xfrm>
            <a:off x="5979516" y="6540500"/>
            <a:ext cx="226619" cy="223138"/>
          </a:xfrm>
          <a:prstGeom prst="rect">
            <a:avLst/>
          </a:prstGeom>
          <a:noFill/>
          <a:ln>
            <a:noFill/>
          </a:ln>
        </p:spPr>
        <p:txBody>
          <a:bodyPr spcFirstLastPara="1" wrap="square" lIns="19050" tIns="19050" rIns="19050" bIns="19050" anchor="t" anchorCtr="0">
            <a:spAutoFit/>
          </a:bodyPr>
          <a:lstStyle>
            <a:lvl1pPr marL="0" lvl="0" indent="0" algn="ctr">
              <a:lnSpc>
                <a:spcPct val="100000"/>
              </a:lnSpc>
              <a:spcBef>
                <a:spcPts val="0"/>
              </a:spcBef>
              <a:spcAft>
                <a:spcPts val="0"/>
              </a:spcAft>
              <a:buClr>
                <a:srgbClr val="000000"/>
              </a:buClr>
              <a:buSzPts val="900"/>
              <a:buFont typeface="Helvetica Neue Light"/>
              <a:buNone/>
              <a:defRPr sz="1200">
                <a:latin typeface="Helvetica Neue Light"/>
                <a:ea typeface="Helvetica Neue Light"/>
                <a:cs typeface="Helvetica Neue Light"/>
                <a:sym typeface="Helvetica Neue Light"/>
              </a:defRPr>
            </a:lvl1pPr>
            <a:lvl2pPr marL="0" lvl="1" indent="0" algn="ctr">
              <a:lnSpc>
                <a:spcPct val="100000"/>
              </a:lnSpc>
              <a:spcBef>
                <a:spcPts val="0"/>
              </a:spcBef>
              <a:spcAft>
                <a:spcPts val="0"/>
              </a:spcAft>
              <a:buClr>
                <a:srgbClr val="000000"/>
              </a:buClr>
              <a:buSzPts val="900"/>
              <a:buFont typeface="Helvetica Neue Light"/>
              <a:buNone/>
              <a:defRPr sz="1200">
                <a:latin typeface="Helvetica Neue Light"/>
                <a:ea typeface="Helvetica Neue Light"/>
                <a:cs typeface="Helvetica Neue Light"/>
                <a:sym typeface="Helvetica Neue Light"/>
              </a:defRPr>
            </a:lvl2pPr>
            <a:lvl3pPr marL="0" lvl="2" indent="0" algn="ctr">
              <a:lnSpc>
                <a:spcPct val="100000"/>
              </a:lnSpc>
              <a:spcBef>
                <a:spcPts val="0"/>
              </a:spcBef>
              <a:spcAft>
                <a:spcPts val="0"/>
              </a:spcAft>
              <a:buClr>
                <a:srgbClr val="000000"/>
              </a:buClr>
              <a:buSzPts val="900"/>
              <a:buFont typeface="Helvetica Neue Light"/>
              <a:buNone/>
              <a:defRPr sz="1200">
                <a:latin typeface="Helvetica Neue Light"/>
                <a:ea typeface="Helvetica Neue Light"/>
                <a:cs typeface="Helvetica Neue Light"/>
                <a:sym typeface="Helvetica Neue Light"/>
              </a:defRPr>
            </a:lvl3pPr>
            <a:lvl4pPr marL="0" lvl="3" indent="0" algn="ctr">
              <a:lnSpc>
                <a:spcPct val="100000"/>
              </a:lnSpc>
              <a:spcBef>
                <a:spcPts val="0"/>
              </a:spcBef>
              <a:spcAft>
                <a:spcPts val="0"/>
              </a:spcAft>
              <a:buClr>
                <a:srgbClr val="000000"/>
              </a:buClr>
              <a:buSzPts val="900"/>
              <a:buFont typeface="Helvetica Neue Light"/>
              <a:buNone/>
              <a:defRPr sz="1200">
                <a:latin typeface="Helvetica Neue Light"/>
                <a:ea typeface="Helvetica Neue Light"/>
                <a:cs typeface="Helvetica Neue Light"/>
                <a:sym typeface="Helvetica Neue Light"/>
              </a:defRPr>
            </a:lvl4pPr>
            <a:lvl5pPr marL="0" lvl="4" indent="0" algn="ctr">
              <a:lnSpc>
                <a:spcPct val="100000"/>
              </a:lnSpc>
              <a:spcBef>
                <a:spcPts val="0"/>
              </a:spcBef>
              <a:spcAft>
                <a:spcPts val="0"/>
              </a:spcAft>
              <a:buClr>
                <a:srgbClr val="000000"/>
              </a:buClr>
              <a:buSzPts val="900"/>
              <a:buFont typeface="Helvetica Neue Light"/>
              <a:buNone/>
              <a:defRPr sz="1200">
                <a:latin typeface="Helvetica Neue Light"/>
                <a:ea typeface="Helvetica Neue Light"/>
                <a:cs typeface="Helvetica Neue Light"/>
                <a:sym typeface="Helvetica Neue Light"/>
              </a:defRPr>
            </a:lvl5pPr>
            <a:lvl6pPr marL="0" lvl="5" indent="0" algn="ctr">
              <a:lnSpc>
                <a:spcPct val="100000"/>
              </a:lnSpc>
              <a:spcBef>
                <a:spcPts val="0"/>
              </a:spcBef>
              <a:spcAft>
                <a:spcPts val="0"/>
              </a:spcAft>
              <a:buClr>
                <a:srgbClr val="000000"/>
              </a:buClr>
              <a:buSzPts val="900"/>
              <a:buFont typeface="Helvetica Neue Light"/>
              <a:buNone/>
              <a:defRPr sz="1200">
                <a:latin typeface="Helvetica Neue Light"/>
                <a:ea typeface="Helvetica Neue Light"/>
                <a:cs typeface="Helvetica Neue Light"/>
                <a:sym typeface="Helvetica Neue Light"/>
              </a:defRPr>
            </a:lvl6pPr>
            <a:lvl7pPr marL="0" lvl="6" indent="0" algn="ctr">
              <a:lnSpc>
                <a:spcPct val="100000"/>
              </a:lnSpc>
              <a:spcBef>
                <a:spcPts val="0"/>
              </a:spcBef>
              <a:spcAft>
                <a:spcPts val="0"/>
              </a:spcAft>
              <a:buClr>
                <a:srgbClr val="000000"/>
              </a:buClr>
              <a:buSzPts val="900"/>
              <a:buFont typeface="Helvetica Neue Light"/>
              <a:buNone/>
              <a:defRPr sz="1200">
                <a:latin typeface="Helvetica Neue Light"/>
                <a:ea typeface="Helvetica Neue Light"/>
                <a:cs typeface="Helvetica Neue Light"/>
                <a:sym typeface="Helvetica Neue Light"/>
              </a:defRPr>
            </a:lvl7pPr>
            <a:lvl8pPr marL="0" lvl="7" indent="0" algn="ctr">
              <a:lnSpc>
                <a:spcPct val="100000"/>
              </a:lnSpc>
              <a:spcBef>
                <a:spcPts val="0"/>
              </a:spcBef>
              <a:spcAft>
                <a:spcPts val="0"/>
              </a:spcAft>
              <a:buClr>
                <a:srgbClr val="000000"/>
              </a:buClr>
              <a:buSzPts val="900"/>
              <a:buFont typeface="Helvetica Neue Light"/>
              <a:buNone/>
              <a:defRPr sz="1200">
                <a:latin typeface="Helvetica Neue Light"/>
                <a:ea typeface="Helvetica Neue Light"/>
                <a:cs typeface="Helvetica Neue Light"/>
                <a:sym typeface="Helvetica Neue Light"/>
              </a:defRPr>
            </a:lvl8pPr>
            <a:lvl9pPr marL="0" lvl="8" indent="0" algn="ctr">
              <a:lnSpc>
                <a:spcPct val="100000"/>
              </a:lnSpc>
              <a:spcBef>
                <a:spcPts val="0"/>
              </a:spcBef>
              <a:spcAft>
                <a:spcPts val="0"/>
              </a:spcAft>
              <a:buClr>
                <a:srgbClr val="000000"/>
              </a:buClr>
              <a:buSzPts val="900"/>
              <a:buFont typeface="Helvetica Neue Light"/>
              <a:buNone/>
              <a:defRPr sz="1200">
                <a:latin typeface="Helvetica Neue Light"/>
                <a:ea typeface="Helvetica Neue Light"/>
                <a:cs typeface="Helvetica Neue Light"/>
                <a:sym typeface="Helvetica Neue Light"/>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7436734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rgbClr val="FFFFF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0E72A6-6FDB-3FDE-4737-0336CF5979F0}"/>
              </a:ext>
            </a:extLst>
          </p:cNvPr>
          <p:cNvSpPr>
            <a:spLocks noGrp="1"/>
          </p:cNvSpPr>
          <p:nvPr>
            <p:ph type="title"/>
          </p:nvPr>
        </p:nvSpPr>
        <p:spPr>
          <a:xfrm>
            <a:off x="518160" y="151765"/>
            <a:ext cx="11013440" cy="1325563"/>
          </a:xfr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051B34AA-1850-CE85-6421-4127FDCCE6A8}"/>
              </a:ext>
            </a:extLst>
          </p:cNvPr>
          <p:cNvSpPr>
            <a:spLocks noGrp="1"/>
          </p:cNvSpPr>
          <p:nvPr>
            <p:ph idx="1"/>
          </p:nvPr>
        </p:nvSpPr>
        <p:spPr>
          <a:xfrm>
            <a:off x="518160" y="1477328"/>
            <a:ext cx="11013440" cy="481806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2E778C91-95C7-3AC2-A8D3-B496AAD6D36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E64ED06-1CD6-8060-DF98-A0D8846FB039}"/>
              </a:ext>
            </a:extLst>
          </p:cNvPr>
          <p:cNvSpPr>
            <a:spLocks noGrp="1"/>
          </p:cNvSpPr>
          <p:nvPr>
            <p:ph type="sldNum" sz="quarter" idx="12"/>
          </p:nvPr>
        </p:nvSpPr>
        <p:spPr>
          <a:xfrm>
            <a:off x="9349077" y="6423262"/>
            <a:ext cx="2743200" cy="365125"/>
          </a:xfrm>
        </p:spPr>
        <p:txBody>
          <a:bodyPr/>
          <a:lstStyle>
            <a:lvl1pPr>
              <a:defRPr sz="1400"/>
            </a:lvl1pPr>
          </a:lstStyle>
          <a:p>
            <a:fld id="{7D62C56D-5E74-2945-931D-C07ECBF0F859}" type="slidenum">
              <a:rPr lang="en-US" smtClean="0"/>
              <a:pPr/>
              <a:t>‹#›</a:t>
            </a:fld>
            <a:endParaRPr lang="en-US"/>
          </a:p>
        </p:txBody>
      </p:sp>
      <p:sp>
        <p:nvSpPr>
          <p:cNvPr id="8" name="Date Placeholder 3">
            <a:extLst>
              <a:ext uri="{FF2B5EF4-FFF2-40B4-BE49-F238E27FC236}">
                <a16:creationId xmlns:a16="http://schemas.microsoft.com/office/drawing/2014/main" id="{60114E48-7145-EAAA-3F91-5F789FECF411}"/>
              </a:ext>
            </a:extLst>
          </p:cNvPr>
          <p:cNvSpPr>
            <a:spLocks noGrp="1"/>
          </p:cNvSpPr>
          <p:nvPr>
            <p:ph type="dt" sz="half" idx="10"/>
          </p:nvPr>
        </p:nvSpPr>
        <p:spPr>
          <a:xfrm>
            <a:off x="808890" y="6347558"/>
            <a:ext cx="2514014" cy="365125"/>
          </a:xfrm>
        </p:spPr>
        <p:txBody>
          <a:bodyPr/>
          <a:lstStyle/>
          <a:p>
            <a:r>
              <a:rPr lang="en-US"/>
              <a:t>Robius: App Dev in Rust</a:t>
            </a:r>
            <a:endParaRPr lang="en-US" dirty="0"/>
          </a:p>
        </p:txBody>
      </p:sp>
      <p:pic>
        <p:nvPicPr>
          <p:cNvPr id="4" name="Google Shape;152;p32" descr="Mask group.svg">
            <a:extLst>
              <a:ext uri="{FF2B5EF4-FFF2-40B4-BE49-F238E27FC236}">
                <a16:creationId xmlns:a16="http://schemas.microsoft.com/office/drawing/2014/main" id="{C6013BA0-F96B-06DD-7288-743B0C603F3C}"/>
              </a:ext>
            </a:extLst>
          </p:cNvPr>
          <p:cNvPicPr preferRelativeResize="0"/>
          <p:nvPr userDrawn="1"/>
        </p:nvPicPr>
        <p:blipFill rotWithShape="1">
          <a:blip r:embed="rId2">
            <a:alphaModFix/>
          </a:blip>
          <a:srcRect/>
          <a:stretch/>
        </p:blipFill>
        <p:spPr>
          <a:xfrm>
            <a:off x="0" y="0"/>
            <a:ext cx="12192000" cy="6858000"/>
          </a:xfrm>
          <a:prstGeom prst="rect">
            <a:avLst/>
          </a:prstGeom>
          <a:noFill/>
          <a:ln>
            <a:noFill/>
          </a:ln>
        </p:spPr>
      </p:pic>
    </p:spTree>
    <p:extLst>
      <p:ext uri="{BB962C8B-B14F-4D97-AF65-F5344CB8AC3E}">
        <p14:creationId xmlns:p14="http://schemas.microsoft.com/office/powerpoint/2010/main" val="382641080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项目符号">
  <p:cSld name="项目符号">
    <p:spTree>
      <p:nvGrpSpPr>
        <p:cNvPr id="1" name="Shape 91"/>
        <p:cNvGrpSpPr/>
        <p:nvPr/>
      </p:nvGrpSpPr>
      <p:grpSpPr>
        <a:xfrm>
          <a:off x="0" y="0"/>
          <a:ext cx="0" cy="0"/>
          <a:chOff x="0" y="0"/>
          <a:chExt cx="0" cy="0"/>
        </a:xfrm>
      </p:grpSpPr>
      <p:sp>
        <p:nvSpPr>
          <p:cNvPr id="92" name="Google Shape;92;p23"/>
          <p:cNvSpPr txBox="1">
            <a:spLocks noGrp="1"/>
          </p:cNvSpPr>
          <p:nvPr>
            <p:ph type="body" idx="1"/>
          </p:nvPr>
        </p:nvSpPr>
        <p:spPr>
          <a:xfrm>
            <a:off x="844551" y="889000"/>
            <a:ext cx="10502900" cy="5080000"/>
          </a:xfrm>
          <a:prstGeom prst="rect">
            <a:avLst/>
          </a:prstGeom>
          <a:noFill/>
          <a:ln>
            <a:noFill/>
          </a:ln>
        </p:spPr>
        <p:txBody>
          <a:bodyPr spcFirstLastPara="1" wrap="square" lIns="19050" tIns="19050" rIns="19050" bIns="19050" anchor="ctr" anchorCtr="0">
            <a:normAutofit/>
          </a:bodyPr>
          <a:lstStyle>
            <a:lvl1pPr marL="609585" lvl="0" indent="-499521" algn="l">
              <a:lnSpc>
                <a:spcPct val="100000"/>
              </a:lnSpc>
              <a:spcBef>
                <a:spcPts val="2933"/>
              </a:spcBef>
              <a:spcAft>
                <a:spcPts val="0"/>
              </a:spcAft>
              <a:buClr>
                <a:srgbClr val="000000"/>
              </a:buClr>
              <a:buSzPts val="2300"/>
              <a:buFont typeface="Helvetica Neue"/>
              <a:buChar char="•"/>
              <a:defRPr sz="2400"/>
            </a:lvl1pPr>
            <a:lvl2pPr marL="1219170" lvl="1" indent="-499521" algn="l">
              <a:lnSpc>
                <a:spcPct val="100000"/>
              </a:lnSpc>
              <a:spcBef>
                <a:spcPts val="2933"/>
              </a:spcBef>
              <a:spcAft>
                <a:spcPts val="0"/>
              </a:spcAft>
              <a:buClr>
                <a:srgbClr val="000000"/>
              </a:buClr>
              <a:buSzPts val="2300"/>
              <a:buFont typeface="Helvetica Neue"/>
              <a:buChar char="•"/>
              <a:defRPr sz="2400"/>
            </a:lvl2pPr>
            <a:lvl3pPr marL="1828754" lvl="2" indent="-499521" algn="l">
              <a:lnSpc>
                <a:spcPct val="100000"/>
              </a:lnSpc>
              <a:spcBef>
                <a:spcPts val="2933"/>
              </a:spcBef>
              <a:spcAft>
                <a:spcPts val="0"/>
              </a:spcAft>
              <a:buClr>
                <a:srgbClr val="000000"/>
              </a:buClr>
              <a:buSzPts val="2300"/>
              <a:buFont typeface="Helvetica Neue"/>
              <a:buChar char="•"/>
              <a:defRPr sz="2400"/>
            </a:lvl3pPr>
            <a:lvl4pPr marL="2438339" lvl="3" indent="-499521" algn="l">
              <a:lnSpc>
                <a:spcPct val="100000"/>
              </a:lnSpc>
              <a:spcBef>
                <a:spcPts val="2933"/>
              </a:spcBef>
              <a:spcAft>
                <a:spcPts val="0"/>
              </a:spcAft>
              <a:buClr>
                <a:srgbClr val="000000"/>
              </a:buClr>
              <a:buSzPts val="2300"/>
              <a:buFont typeface="Helvetica Neue"/>
              <a:buChar char="•"/>
              <a:defRPr sz="2400"/>
            </a:lvl4pPr>
            <a:lvl5pPr marL="3047924" lvl="4" indent="-499521" algn="l">
              <a:lnSpc>
                <a:spcPct val="100000"/>
              </a:lnSpc>
              <a:spcBef>
                <a:spcPts val="2933"/>
              </a:spcBef>
              <a:spcAft>
                <a:spcPts val="0"/>
              </a:spcAft>
              <a:buClr>
                <a:srgbClr val="000000"/>
              </a:buClr>
              <a:buSzPts val="2300"/>
              <a:buFont typeface="Helvetica Neue"/>
              <a:buChar char="•"/>
              <a:defRPr sz="2400"/>
            </a:lvl5pPr>
            <a:lvl6pPr marL="3657509" lvl="5" indent="-372524" algn="l">
              <a:lnSpc>
                <a:spcPct val="100000"/>
              </a:lnSpc>
              <a:spcBef>
                <a:spcPts val="2933"/>
              </a:spcBef>
              <a:spcAft>
                <a:spcPts val="0"/>
              </a:spcAft>
              <a:buClr>
                <a:srgbClr val="000000"/>
              </a:buClr>
              <a:buSzPts val="800"/>
              <a:buChar char="•"/>
              <a:defRPr/>
            </a:lvl6pPr>
            <a:lvl7pPr marL="4267093" lvl="6" indent="-372524" algn="l">
              <a:lnSpc>
                <a:spcPct val="100000"/>
              </a:lnSpc>
              <a:spcBef>
                <a:spcPts val="2933"/>
              </a:spcBef>
              <a:spcAft>
                <a:spcPts val="0"/>
              </a:spcAft>
              <a:buClr>
                <a:srgbClr val="000000"/>
              </a:buClr>
              <a:buSzPts val="800"/>
              <a:buChar char="•"/>
              <a:defRPr/>
            </a:lvl7pPr>
            <a:lvl8pPr marL="4876678" lvl="7" indent="-372524" algn="l">
              <a:lnSpc>
                <a:spcPct val="100000"/>
              </a:lnSpc>
              <a:spcBef>
                <a:spcPts val="2933"/>
              </a:spcBef>
              <a:spcAft>
                <a:spcPts val="0"/>
              </a:spcAft>
              <a:buClr>
                <a:srgbClr val="000000"/>
              </a:buClr>
              <a:buSzPts val="800"/>
              <a:buChar char="•"/>
              <a:defRPr/>
            </a:lvl8pPr>
            <a:lvl9pPr marL="5486263" lvl="8" indent="-372524" algn="l">
              <a:lnSpc>
                <a:spcPct val="100000"/>
              </a:lnSpc>
              <a:spcBef>
                <a:spcPts val="2933"/>
              </a:spcBef>
              <a:spcAft>
                <a:spcPts val="0"/>
              </a:spcAft>
              <a:buClr>
                <a:srgbClr val="000000"/>
              </a:buClr>
              <a:buSzPts val="800"/>
              <a:buChar char="•"/>
              <a:defRPr/>
            </a:lvl9pPr>
          </a:lstStyle>
          <a:p>
            <a:endParaRPr/>
          </a:p>
        </p:txBody>
      </p:sp>
      <p:sp>
        <p:nvSpPr>
          <p:cNvPr id="93" name="Google Shape;93;p23"/>
          <p:cNvSpPr txBox="1">
            <a:spLocks noGrp="1"/>
          </p:cNvSpPr>
          <p:nvPr>
            <p:ph type="sldNum" idx="12"/>
          </p:nvPr>
        </p:nvSpPr>
        <p:spPr>
          <a:xfrm>
            <a:off x="5979516" y="6540500"/>
            <a:ext cx="226619" cy="223138"/>
          </a:xfrm>
          <a:prstGeom prst="rect">
            <a:avLst/>
          </a:prstGeom>
          <a:noFill/>
          <a:ln>
            <a:noFill/>
          </a:ln>
        </p:spPr>
        <p:txBody>
          <a:bodyPr spcFirstLastPara="1" wrap="square" lIns="19050" tIns="19050" rIns="19050" bIns="19050" anchor="t" anchorCtr="0">
            <a:spAutoFit/>
          </a:bodyPr>
          <a:lstStyle>
            <a:lvl1pPr marL="0" lvl="0" indent="0" algn="ctr">
              <a:lnSpc>
                <a:spcPct val="100000"/>
              </a:lnSpc>
              <a:spcBef>
                <a:spcPts val="0"/>
              </a:spcBef>
              <a:spcAft>
                <a:spcPts val="0"/>
              </a:spcAft>
              <a:buClr>
                <a:srgbClr val="000000"/>
              </a:buClr>
              <a:buSzPts val="900"/>
              <a:buFont typeface="Helvetica Neue Light"/>
              <a:buNone/>
              <a:defRPr sz="1200">
                <a:latin typeface="Helvetica Neue Light"/>
                <a:ea typeface="Helvetica Neue Light"/>
                <a:cs typeface="Helvetica Neue Light"/>
                <a:sym typeface="Helvetica Neue Light"/>
              </a:defRPr>
            </a:lvl1pPr>
            <a:lvl2pPr marL="0" lvl="1" indent="0" algn="ctr">
              <a:lnSpc>
                <a:spcPct val="100000"/>
              </a:lnSpc>
              <a:spcBef>
                <a:spcPts val="0"/>
              </a:spcBef>
              <a:spcAft>
                <a:spcPts val="0"/>
              </a:spcAft>
              <a:buClr>
                <a:srgbClr val="000000"/>
              </a:buClr>
              <a:buSzPts val="900"/>
              <a:buFont typeface="Helvetica Neue Light"/>
              <a:buNone/>
              <a:defRPr sz="1200">
                <a:latin typeface="Helvetica Neue Light"/>
                <a:ea typeface="Helvetica Neue Light"/>
                <a:cs typeface="Helvetica Neue Light"/>
                <a:sym typeface="Helvetica Neue Light"/>
              </a:defRPr>
            </a:lvl2pPr>
            <a:lvl3pPr marL="0" lvl="2" indent="0" algn="ctr">
              <a:lnSpc>
                <a:spcPct val="100000"/>
              </a:lnSpc>
              <a:spcBef>
                <a:spcPts val="0"/>
              </a:spcBef>
              <a:spcAft>
                <a:spcPts val="0"/>
              </a:spcAft>
              <a:buClr>
                <a:srgbClr val="000000"/>
              </a:buClr>
              <a:buSzPts val="900"/>
              <a:buFont typeface="Helvetica Neue Light"/>
              <a:buNone/>
              <a:defRPr sz="1200">
                <a:latin typeface="Helvetica Neue Light"/>
                <a:ea typeface="Helvetica Neue Light"/>
                <a:cs typeface="Helvetica Neue Light"/>
                <a:sym typeface="Helvetica Neue Light"/>
              </a:defRPr>
            </a:lvl3pPr>
            <a:lvl4pPr marL="0" lvl="3" indent="0" algn="ctr">
              <a:lnSpc>
                <a:spcPct val="100000"/>
              </a:lnSpc>
              <a:spcBef>
                <a:spcPts val="0"/>
              </a:spcBef>
              <a:spcAft>
                <a:spcPts val="0"/>
              </a:spcAft>
              <a:buClr>
                <a:srgbClr val="000000"/>
              </a:buClr>
              <a:buSzPts val="900"/>
              <a:buFont typeface="Helvetica Neue Light"/>
              <a:buNone/>
              <a:defRPr sz="1200">
                <a:latin typeface="Helvetica Neue Light"/>
                <a:ea typeface="Helvetica Neue Light"/>
                <a:cs typeface="Helvetica Neue Light"/>
                <a:sym typeface="Helvetica Neue Light"/>
              </a:defRPr>
            </a:lvl4pPr>
            <a:lvl5pPr marL="0" lvl="4" indent="0" algn="ctr">
              <a:lnSpc>
                <a:spcPct val="100000"/>
              </a:lnSpc>
              <a:spcBef>
                <a:spcPts val="0"/>
              </a:spcBef>
              <a:spcAft>
                <a:spcPts val="0"/>
              </a:spcAft>
              <a:buClr>
                <a:srgbClr val="000000"/>
              </a:buClr>
              <a:buSzPts val="900"/>
              <a:buFont typeface="Helvetica Neue Light"/>
              <a:buNone/>
              <a:defRPr sz="1200">
                <a:latin typeface="Helvetica Neue Light"/>
                <a:ea typeface="Helvetica Neue Light"/>
                <a:cs typeface="Helvetica Neue Light"/>
                <a:sym typeface="Helvetica Neue Light"/>
              </a:defRPr>
            </a:lvl5pPr>
            <a:lvl6pPr marL="0" lvl="5" indent="0" algn="ctr">
              <a:lnSpc>
                <a:spcPct val="100000"/>
              </a:lnSpc>
              <a:spcBef>
                <a:spcPts val="0"/>
              </a:spcBef>
              <a:spcAft>
                <a:spcPts val="0"/>
              </a:spcAft>
              <a:buClr>
                <a:srgbClr val="000000"/>
              </a:buClr>
              <a:buSzPts val="900"/>
              <a:buFont typeface="Helvetica Neue Light"/>
              <a:buNone/>
              <a:defRPr sz="1200">
                <a:latin typeface="Helvetica Neue Light"/>
                <a:ea typeface="Helvetica Neue Light"/>
                <a:cs typeface="Helvetica Neue Light"/>
                <a:sym typeface="Helvetica Neue Light"/>
              </a:defRPr>
            </a:lvl6pPr>
            <a:lvl7pPr marL="0" lvl="6" indent="0" algn="ctr">
              <a:lnSpc>
                <a:spcPct val="100000"/>
              </a:lnSpc>
              <a:spcBef>
                <a:spcPts val="0"/>
              </a:spcBef>
              <a:spcAft>
                <a:spcPts val="0"/>
              </a:spcAft>
              <a:buClr>
                <a:srgbClr val="000000"/>
              </a:buClr>
              <a:buSzPts val="900"/>
              <a:buFont typeface="Helvetica Neue Light"/>
              <a:buNone/>
              <a:defRPr sz="1200">
                <a:latin typeface="Helvetica Neue Light"/>
                <a:ea typeface="Helvetica Neue Light"/>
                <a:cs typeface="Helvetica Neue Light"/>
                <a:sym typeface="Helvetica Neue Light"/>
              </a:defRPr>
            </a:lvl7pPr>
            <a:lvl8pPr marL="0" lvl="7" indent="0" algn="ctr">
              <a:lnSpc>
                <a:spcPct val="100000"/>
              </a:lnSpc>
              <a:spcBef>
                <a:spcPts val="0"/>
              </a:spcBef>
              <a:spcAft>
                <a:spcPts val="0"/>
              </a:spcAft>
              <a:buClr>
                <a:srgbClr val="000000"/>
              </a:buClr>
              <a:buSzPts val="900"/>
              <a:buFont typeface="Helvetica Neue Light"/>
              <a:buNone/>
              <a:defRPr sz="1200">
                <a:latin typeface="Helvetica Neue Light"/>
                <a:ea typeface="Helvetica Neue Light"/>
                <a:cs typeface="Helvetica Neue Light"/>
                <a:sym typeface="Helvetica Neue Light"/>
              </a:defRPr>
            </a:lvl8pPr>
            <a:lvl9pPr marL="0" lvl="8" indent="0" algn="ctr">
              <a:lnSpc>
                <a:spcPct val="100000"/>
              </a:lnSpc>
              <a:spcBef>
                <a:spcPts val="0"/>
              </a:spcBef>
              <a:spcAft>
                <a:spcPts val="0"/>
              </a:spcAft>
              <a:buClr>
                <a:srgbClr val="000000"/>
              </a:buClr>
              <a:buSzPts val="900"/>
              <a:buFont typeface="Helvetica Neue Light"/>
              <a:buNone/>
              <a:defRPr sz="1200">
                <a:latin typeface="Helvetica Neue Light"/>
                <a:ea typeface="Helvetica Neue Light"/>
                <a:cs typeface="Helvetica Neue Light"/>
                <a:sym typeface="Helvetica Neue Light"/>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59651873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照片 - 3 联">
  <p:cSld name="照片 - 3 联">
    <p:spTree>
      <p:nvGrpSpPr>
        <p:cNvPr id="1" name="Shape 94"/>
        <p:cNvGrpSpPr/>
        <p:nvPr/>
      </p:nvGrpSpPr>
      <p:grpSpPr>
        <a:xfrm>
          <a:off x="0" y="0"/>
          <a:ext cx="0" cy="0"/>
          <a:chOff x="0" y="0"/>
          <a:chExt cx="0" cy="0"/>
        </a:xfrm>
      </p:grpSpPr>
      <p:sp>
        <p:nvSpPr>
          <p:cNvPr id="95" name="Google Shape;95;p24"/>
          <p:cNvSpPr>
            <a:spLocks noGrp="1"/>
          </p:cNvSpPr>
          <p:nvPr>
            <p:ph type="pic" idx="2"/>
          </p:nvPr>
        </p:nvSpPr>
        <p:spPr>
          <a:xfrm>
            <a:off x="7650164" y="3524251"/>
            <a:ext cx="4162425" cy="2774951"/>
          </a:xfrm>
          <a:prstGeom prst="rect">
            <a:avLst/>
          </a:prstGeom>
          <a:noFill/>
          <a:ln>
            <a:noFill/>
          </a:ln>
        </p:spPr>
        <p:txBody>
          <a:bodyPr/>
          <a:lstStyle/>
          <a:p>
            <a:endParaRPr lang="en-US"/>
          </a:p>
        </p:txBody>
      </p:sp>
      <p:sp>
        <p:nvSpPr>
          <p:cNvPr id="96" name="Google Shape;96;p24"/>
          <p:cNvSpPr>
            <a:spLocks noGrp="1"/>
          </p:cNvSpPr>
          <p:nvPr>
            <p:ph type="pic" idx="3"/>
          </p:nvPr>
        </p:nvSpPr>
        <p:spPr>
          <a:xfrm>
            <a:off x="7880351" y="431800"/>
            <a:ext cx="3702051" cy="3702051"/>
          </a:xfrm>
          <a:prstGeom prst="rect">
            <a:avLst/>
          </a:prstGeom>
          <a:noFill/>
          <a:ln>
            <a:noFill/>
          </a:ln>
        </p:spPr>
        <p:txBody>
          <a:bodyPr/>
          <a:lstStyle/>
          <a:p>
            <a:endParaRPr lang="en-US"/>
          </a:p>
        </p:txBody>
      </p:sp>
      <p:sp>
        <p:nvSpPr>
          <p:cNvPr id="97" name="Google Shape;97;p24"/>
          <p:cNvSpPr>
            <a:spLocks noGrp="1"/>
          </p:cNvSpPr>
          <p:nvPr>
            <p:ph type="pic" idx="4"/>
          </p:nvPr>
        </p:nvSpPr>
        <p:spPr>
          <a:xfrm>
            <a:off x="-495300" y="565151"/>
            <a:ext cx="8601075" cy="5734051"/>
          </a:xfrm>
          <a:prstGeom prst="rect">
            <a:avLst/>
          </a:prstGeom>
          <a:noFill/>
          <a:ln>
            <a:noFill/>
          </a:ln>
        </p:spPr>
        <p:txBody>
          <a:bodyPr/>
          <a:lstStyle/>
          <a:p>
            <a:endParaRPr lang="en-US"/>
          </a:p>
        </p:txBody>
      </p:sp>
      <p:sp>
        <p:nvSpPr>
          <p:cNvPr id="98" name="Google Shape;98;p24"/>
          <p:cNvSpPr txBox="1">
            <a:spLocks noGrp="1"/>
          </p:cNvSpPr>
          <p:nvPr>
            <p:ph type="sldNum" idx="12"/>
          </p:nvPr>
        </p:nvSpPr>
        <p:spPr>
          <a:xfrm>
            <a:off x="5979516" y="6540500"/>
            <a:ext cx="226619" cy="223138"/>
          </a:xfrm>
          <a:prstGeom prst="rect">
            <a:avLst/>
          </a:prstGeom>
          <a:noFill/>
          <a:ln>
            <a:noFill/>
          </a:ln>
        </p:spPr>
        <p:txBody>
          <a:bodyPr spcFirstLastPara="1" wrap="square" lIns="19050" tIns="19050" rIns="19050" bIns="19050" anchor="t" anchorCtr="0">
            <a:spAutoFit/>
          </a:bodyPr>
          <a:lstStyle>
            <a:lvl1pPr marL="0" lvl="0" indent="0" algn="ctr">
              <a:lnSpc>
                <a:spcPct val="100000"/>
              </a:lnSpc>
              <a:spcBef>
                <a:spcPts val="0"/>
              </a:spcBef>
              <a:spcAft>
                <a:spcPts val="0"/>
              </a:spcAft>
              <a:buClr>
                <a:srgbClr val="000000"/>
              </a:buClr>
              <a:buSzPts val="900"/>
              <a:buFont typeface="Helvetica Neue Light"/>
              <a:buNone/>
              <a:defRPr sz="1200">
                <a:latin typeface="Helvetica Neue Light"/>
                <a:ea typeface="Helvetica Neue Light"/>
                <a:cs typeface="Helvetica Neue Light"/>
                <a:sym typeface="Helvetica Neue Light"/>
              </a:defRPr>
            </a:lvl1pPr>
            <a:lvl2pPr marL="0" lvl="1" indent="0" algn="ctr">
              <a:lnSpc>
                <a:spcPct val="100000"/>
              </a:lnSpc>
              <a:spcBef>
                <a:spcPts val="0"/>
              </a:spcBef>
              <a:spcAft>
                <a:spcPts val="0"/>
              </a:spcAft>
              <a:buClr>
                <a:srgbClr val="000000"/>
              </a:buClr>
              <a:buSzPts val="900"/>
              <a:buFont typeface="Helvetica Neue Light"/>
              <a:buNone/>
              <a:defRPr sz="1200">
                <a:latin typeface="Helvetica Neue Light"/>
                <a:ea typeface="Helvetica Neue Light"/>
                <a:cs typeface="Helvetica Neue Light"/>
                <a:sym typeface="Helvetica Neue Light"/>
              </a:defRPr>
            </a:lvl2pPr>
            <a:lvl3pPr marL="0" lvl="2" indent="0" algn="ctr">
              <a:lnSpc>
                <a:spcPct val="100000"/>
              </a:lnSpc>
              <a:spcBef>
                <a:spcPts val="0"/>
              </a:spcBef>
              <a:spcAft>
                <a:spcPts val="0"/>
              </a:spcAft>
              <a:buClr>
                <a:srgbClr val="000000"/>
              </a:buClr>
              <a:buSzPts val="900"/>
              <a:buFont typeface="Helvetica Neue Light"/>
              <a:buNone/>
              <a:defRPr sz="1200">
                <a:latin typeface="Helvetica Neue Light"/>
                <a:ea typeface="Helvetica Neue Light"/>
                <a:cs typeface="Helvetica Neue Light"/>
                <a:sym typeface="Helvetica Neue Light"/>
              </a:defRPr>
            </a:lvl3pPr>
            <a:lvl4pPr marL="0" lvl="3" indent="0" algn="ctr">
              <a:lnSpc>
                <a:spcPct val="100000"/>
              </a:lnSpc>
              <a:spcBef>
                <a:spcPts val="0"/>
              </a:spcBef>
              <a:spcAft>
                <a:spcPts val="0"/>
              </a:spcAft>
              <a:buClr>
                <a:srgbClr val="000000"/>
              </a:buClr>
              <a:buSzPts val="900"/>
              <a:buFont typeface="Helvetica Neue Light"/>
              <a:buNone/>
              <a:defRPr sz="1200">
                <a:latin typeface="Helvetica Neue Light"/>
                <a:ea typeface="Helvetica Neue Light"/>
                <a:cs typeface="Helvetica Neue Light"/>
                <a:sym typeface="Helvetica Neue Light"/>
              </a:defRPr>
            </a:lvl4pPr>
            <a:lvl5pPr marL="0" lvl="4" indent="0" algn="ctr">
              <a:lnSpc>
                <a:spcPct val="100000"/>
              </a:lnSpc>
              <a:spcBef>
                <a:spcPts val="0"/>
              </a:spcBef>
              <a:spcAft>
                <a:spcPts val="0"/>
              </a:spcAft>
              <a:buClr>
                <a:srgbClr val="000000"/>
              </a:buClr>
              <a:buSzPts val="900"/>
              <a:buFont typeface="Helvetica Neue Light"/>
              <a:buNone/>
              <a:defRPr sz="1200">
                <a:latin typeface="Helvetica Neue Light"/>
                <a:ea typeface="Helvetica Neue Light"/>
                <a:cs typeface="Helvetica Neue Light"/>
                <a:sym typeface="Helvetica Neue Light"/>
              </a:defRPr>
            </a:lvl5pPr>
            <a:lvl6pPr marL="0" lvl="5" indent="0" algn="ctr">
              <a:lnSpc>
                <a:spcPct val="100000"/>
              </a:lnSpc>
              <a:spcBef>
                <a:spcPts val="0"/>
              </a:spcBef>
              <a:spcAft>
                <a:spcPts val="0"/>
              </a:spcAft>
              <a:buClr>
                <a:srgbClr val="000000"/>
              </a:buClr>
              <a:buSzPts val="900"/>
              <a:buFont typeface="Helvetica Neue Light"/>
              <a:buNone/>
              <a:defRPr sz="1200">
                <a:latin typeface="Helvetica Neue Light"/>
                <a:ea typeface="Helvetica Neue Light"/>
                <a:cs typeface="Helvetica Neue Light"/>
                <a:sym typeface="Helvetica Neue Light"/>
              </a:defRPr>
            </a:lvl6pPr>
            <a:lvl7pPr marL="0" lvl="6" indent="0" algn="ctr">
              <a:lnSpc>
                <a:spcPct val="100000"/>
              </a:lnSpc>
              <a:spcBef>
                <a:spcPts val="0"/>
              </a:spcBef>
              <a:spcAft>
                <a:spcPts val="0"/>
              </a:spcAft>
              <a:buClr>
                <a:srgbClr val="000000"/>
              </a:buClr>
              <a:buSzPts val="900"/>
              <a:buFont typeface="Helvetica Neue Light"/>
              <a:buNone/>
              <a:defRPr sz="1200">
                <a:latin typeface="Helvetica Neue Light"/>
                <a:ea typeface="Helvetica Neue Light"/>
                <a:cs typeface="Helvetica Neue Light"/>
                <a:sym typeface="Helvetica Neue Light"/>
              </a:defRPr>
            </a:lvl7pPr>
            <a:lvl8pPr marL="0" lvl="7" indent="0" algn="ctr">
              <a:lnSpc>
                <a:spcPct val="100000"/>
              </a:lnSpc>
              <a:spcBef>
                <a:spcPts val="0"/>
              </a:spcBef>
              <a:spcAft>
                <a:spcPts val="0"/>
              </a:spcAft>
              <a:buClr>
                <a:srgbClr val="000000"/>
              </a:buClr>
              <a:buSzPts val="900"/>
              <a:buFont typeface="Helvetica Neue Light"/>
              <a:buNone/>
              <a:defRPr sz="1200">
                <a:latin typeface="Helvetica Neue Light"/>
                <a:ea typeface="Helvetica Neue Light"/>
                <a:cs typeface="Helvetica Neue Light"/>
                <a:sym typeface="Helvetica Neue Light"/>
              </a:defRPr>
            </a:lvl8pPr>
            <a:lvl9pPr marL="0" lvl="8" indent="0" algn="ctr">
              <a:lnSpc>
                <a:spcPct val="100000"/>
              </a:lnSpc>
              <a:spcBef>
                <a:spcPts val="0"/>
              </a:spcBef>
              <a:spcAft>
                <a:spcPts val="0"/>
              </a:spcAft>
              <a:buClr>
                <a:srgbClr val="000000"/>
              </a:buClr>
              <a:buSzPts val="900"/>
              <a:buFont typeface="Helvetica Neue Light"/>
              <a:buNone/>
              <a:defRPr sz="1200">
                <a:latin typeface="Helvetica Neue Light"/>
                <a:ea typeface="Helvetica Neue Light"/>
                <a:cs typeface="Helvetica Neue Light"/>
                <a:sym typeface="Helvetica Neue Light"/>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54592208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引文">
  <p:cSld name="引文">
    <p:spTree>
      <p:nvGrpSpPr>
        <p:cNvPr id="1" name="Shape 99"/>
        <p:cNvGrpSpPr/>
        <p:nvPr/>
      </p:nvGrpSpPr>
      <p:grpSpPr>
        <a:xfrm>
          <a:off x="0" y="0"/>
          <a:ext cx="0" cy="0"/>
          <a:chOff x="0" y="0"/>
          <a:chExt cx="0" cy="0"/>
        </a:xfrm>
      </p:grpSpPr>
      <p:sp>
        <p:nvSpPr>
          <p:cNvPr id="100" name="Google Shape;100;p25"/>
          <p:cNvSpPr txBox="1">
            <a:spLocks noGrp="1"/>
          </p:cNvSpPr>
          <p:nvPr>
            <p:ph type="body" idx="1"/>
          </p:nvPr>
        </p:nvSpPr>
        <p:spPr>
          <a:xfrm>
            <a:off x="1193800" y="4476751"/>
            <a:ext cx="9810749" cy="284693"/>
          </a:xfrm>
          <a:prstGeom prst="rect">
            <a:avLst/>
          </a:prstGeom>
          <a:noFill/>
          <a:ln>
            <a:noFill/>
          </a:ln>
        </p:spPr>
        <p:txBody>
          <a:bodyPr spcFirstLastPara="1" wrap="square" lIns="19050" tIns="19050" rIns="19050" bIns="19050" anchor="t" anchorCtr="0">
            <a:spAutoFit/>
          </a:bodyPr>
          <a:lstStyle>
            <a:lvl1pPr marL="609585" lvl="0" indent="-304792" algn="ctr">
              <a:lnSpc>
                <a:spcPct val="100000"/>
              </a:lnSpc>
              <a:spcBef>
                <a:spcPts val="0"/>
              </a:spcBef>
              <a:spcAft>
                <a:spcPts val="0"/>
              </a:spcAft>
              <a:buClr>
                <a:srgbClr val="000000"/>
              </a:buClr>
              <a:buSzPts val="1200"/>
              <a:buFont typeface="Helvetica Neue"/>
              <a:buNone/>
              <a:defRPr sz="1600" i="1"/>
            </a:lvl1pPr>
            <a:lvl2pPr marL="1219170" lvl="1" indent="-372524" algn="l">
              <a:lnSpc>
                <a:spcPct val="100000"/>
              </a:lnSpc>
              <a:spcBef>
                <a:spcPts val="2933"/>
              </a:spcBef>
              <a:spcAft>
                <a:spcPts val="0"/>
              </a:spcAft>
              <a:buClr>
                <a:srgbClr val="000000"/>
              </a:buClr>
              <a:buSzPts val="800"/>
              <a:buChar char="•"/>
              <a:defRPr/>
            </a:lvl2pPr>
            <a:lvl3pPr marL="1828754" lvl="2" indent="-372524" algn="l">
              <a:lnSpc>
                <a:spcPct val="100000"/>
              </a:lnSpc>
              <a:spcBef>
                <a:spcPts val="2933"/>
              </a:spcBef>
              <a:spcAft>
                <a:spcPts val="0"/>
              </a:spcAft>
              <a:buClr>
                <a:srgbClr val="000000"/>
              </a:buClr>
              <a:buSzPts val="800"/>
              <a:buChar char="•"/>
              <a:defRPr/>
            </a:lvl3pPr>
            <a:lvl4pPr marL="2438339" lvl="3" indent="-372524" algn="l">
              <a:lnSpc>
                <a:spcPct val="100000"/>
              </a:lnSpc>
              <a:spcBef>
                <a:spcPts val="2933"/>
              </a:spcBef>
              <a:spcAft>
                <a:spcPts val="0"/>
              </a:spcAft>
              <a:buClr>
                <a:srgbClr val="000000"/>
              </a:buClr>
              <a:buSzPts val="800"/>
              <a:buChar char="•"/>
              <a:defRPr/>
            </a:lvl4pPr>
            <a:lvl5pPr marL="3047924" lvl="4" indent="-372524" algn="l">
              <a:lnSpc>
                <a:spcPct val="100000"/>
              </a:lnSpc>
              <a:spcBef>
                <a:spcPts val="2933"/>
              </a:spcBef>
              <a:spcAft>
                <a:spcPts val="0"/>
              </a:spcAft>
              <a:buClr>
                <a:srgbClr val="000000"/>
              </a:buClr>
              <a:buSzPts val="800"/>
              <a:buChar char="•"/>
              <a:defRPr/>
            </a:lvl5pPr>
            <a:lvl6pPr marL="3657509" lvl="5" indent="-372524" algn="l">
              <a:lnSpc>
                <a:spcPct val="100000"/>
              </a:lnSpc>
              <a:spcBef>
                <a:spcPts val="2933"/>
              </a:spcBef>
              <a:spcAft>
                <a:spcPts val="0"/>
              </a:spcAft>
              <a:buClr>
                <a:srgbClr val="000000"/>
              </a:buClr>
              <a:buSzPts val="800"/>
              <a:buChar char="•"/>
              <a:defRPr/>
            </a:lvl6pPr>
            <a:lvl7pPr marL="4267093" lvl="6" indent="-372524" algn="l">
              <a:lnSpc>
                <a:spcPct val="100000"/>
              </a:lnSpc>
              <a:spcBef>
                <a:spcPts val="2933"/>
              </a:spcBef>
              <a:spcAft>
                <a:spcPts val="0"/>
              </a:spcAft>
              <a:buClr>
                <a:srgbClr val="000000"/>
              </a:buClr>
              <a:buSzPts val="800"/>
              <a:buChar char="•"/>
              <a:defRPr/>
            </a:lvl7pPr>
            <a:lvl8pPr marL="4876678" lvl="7" indent="-372524" algn="l">
              <a:lnSpc>
                <a:spcPct val="100000"/>
              </a:lnSpc>
              <a:spcBef>
                <a:spcPts val="2933"/>
              </a:spcBef>
              <a:spcAft>
                <a:spcPts val="0"/>
              </a:spcAft>
              <a:buClr>
                <a:srgbClr val="000000"/>
              </a:buClr>
              <a:buSzPts val="800"/>
              <a:buChar char="•"/>
              <a:defRPr/>
            </a:lvl8pPr>
            <a:lvl9pPr marL="5486263" lvl="8" indent="-372524" algn="l">
              <a:lnSpc>
                <a:spcPct val="100000"/>
              </a:lnSpc>
              <a:spcBef>
                <a:spcPts val="2933"/>
              </a:spcBef>
              <a:spcAft>
                <a:spcPts val="0"/>
              </a:spcAft>
              <a:buClr>
                <a:srgbClr val="000000"/>
              </a:buClr>
              <a:buSzPts val="800"/>
              <a:buChar char="•"/>
              <a:defRPr/>
            </a:lvl9pPr>
          </a:lstStyle>
          <a:p>
            <a:endParaRPr/>
          </a:p>
        </p:txBody>
      </p:sp>
      <p:sp>
        <p:nvSpPr>
          <p:cNvPr id="101" name="Google Shape;101;p25"/>
          <p:cNvSpPr txBox="1">
            <a:spLocks noGrp="1"/>
          </p:cNvSpPr>
          <p:nvPr>
            <p:ph type="body" idx="2"/>
          </p:nvPr>
        </p:nvSpPr>
        <p:spPr>
          <a:xfrm>
            <a:off x="1193800" y="3040948"/>
            <a:ext cx="9810749" cy="407804"/>
          </a:xfrm>
          <a:prstGeom prst="rect">
            <a:avLst/>
          </a:prstGeom>
          <a:noFill/>
          <a:ln>
            <a:noFill/>
          </a:ln>
        </p:spPr>
        <p:txBody>
          <a:bodyPr spcFirstLastPara="1" wrap="square" lIns="19050" tIns="19050" rIns="19050" bIns="19050" anchor="ctr" anchorCtr="0">
            <a:spAutoFit/>
          </a:bodyPr>
          <a:lstStyle>
            <a:lvl1pPr marL="609585" lvl="0" indent="-304792" algn="ctr">
              <a:lnSpc>
                <a:spcPct val="100000"/>
              </a:lnSpc>
              <a:spcBef>
                <a:spcPts val="0"/>
              </a:spcBef>
              <a:spcAft>
                <a:spcPts val="0"/>
              </a:spcAft>
              <a:buClr>
                <a:srgbClr val="000000"/>
              </a:buClr>
              <a:buSzPts val="1800"/>
              <a:buFont typeface="Helvetica Neue"/>
              <a:buNone/>
              <a:defRPr sz="2400">
                <a:latin typeface="Helvetica Neue"/>
                <a:ea typeface="Helvetica Neue"/>
                <a:cs typeface="Helvetica Neue"/>
                <a:sym typeface="Helvetica Neue"/>
              </a:defRPr>
            </a:lvl1pPr>
            <a:lvl2pPr marL="1219170" lvl="1" indent="-372524" algn="l">
              <a:lnSpc>
                <a:spcPct val="100000"/>
              </a:lnSpc>
              <a:spcBef>
                <a:spcPts val="2933"/>
              </a:spcBef>
              <a:spcAft>
                <a:spcPts val="0"/>
              </a:spcAft>
              <a:buClr>
                <a:srgbClr val="000000"/>
              </a:buClr>
              <a:buSzPts val="800"/>
              <a:buChar char="•"/>
              <a:defRPr/>
            </a:lvl2pPr>
            <a:lvl3pPr marL="1828754" lvl="2" indent="-372524" algn="l">
              <a:lnSpc>
                <a:spcPct val="100000"/>
              </a:lnSpc>
              <a:spcBef>
                <a:spcPts val="2933"/>
              </a:spcBef>
              <a:spcAft>
                <a:spcPts val="0"/>
              </a:spcAft>
              <a:buClr>
                <a:srgbClr val="000000"/>
              </a:buClr>
              <a:buSzPts val="800"/>
              <a:buChar char="•"/>
              <a:defRPr/>
            </a:lvl3pPr>
            <a:lvl4pPr marL="2438339" lvl="3" indent="-372524" algn="l">
              <a:lnSpc>
                <a:spcPct val="100000"/>
              </a:lnSpc>
              <a:spcBef>
                <a:spcPts val="2933"/>
              </a:spcBef>
              <a:spcAft>
                <a:spcPts val="0"/>
              </a:spcAft>
              <a:buClr>
                <a:srgbClr val="000000"/>
              </a:buClr>
              <a:buSzPts val="800"/>
              <a:buChar char="•"/>
              <a:defRPr/>
            </a:lvl4pPr>
            <a:lvl5pPr marL="3047924" lvl="4" indent="-372524" algn="l">
              <a:lnSpc>
                <a:spcPct val="100000"/>
              </a:lnSpc>
              <a:spcBef>
                <a:spcPts val="2933"/>
              </a:spcBef>
              <a:spcAft>
                <a:spcPts val="0"/>
              </a:spcAft>
              <a:buClr>
                <a:srgbClr val="000000"/>
              </a:buClr>
              <a:buSzPts val="800"/>
              <a:buChar char="•"/>
              <a:defRPr/>
            </a:lvl5pPr>
            <a:lvl6pPr marL="3657509" lvl="5" indent="-372524" algn="l">
              <a:lnSpc>
                <a:spcPct val="100000"/>
              </a:lnSpc>
              <a:spcBef>
                <a:spcPts val="2933"/>
              </a:spcBef>
              <a:spcAft>
                <a:spcPts val="0"/>
              </a:spcAft>
              <a:buClr>
                <a:srgbClr val="000000"/>
              </a:buClr>
              <a:buSzPts val="800"/>
              <a:buChar char="•"/>
              <a:defRPr/>
            </a:lvl6pPr>
            <a:lvl7pPr marL="4267093" lvl="6" indent="-372524" algn="l">
              <a:lnSpc>
                <a:spcPct val="100000"/>
              </a:lnSpc>
              <a:spcBef>
                <a:spcPts val="2933"/>
              </a:spcBef>
              <a:spcAft>
                <a:spcPts val="0"/>
              </a:spcAft>
              <a:buClr>
                <a:srgbClr val="000000"/>
              </a:buClr>
              <a:buSzPts val="800"/>
              <a:buChar char="•"/>
              <a:defRPr/>
            </a:lvl7pPr>
            <a:lvl8pPr marL="4876678" lvl="7" indent="-372524" algn="l">
              <a:lnSpc>
                <a:spcPct val="100000"/>
              </a:lnSpc>
              <a:spcBef>
                <a:spcPts val="2933"/>
              </a:spcBef>
              <a:spcAft>
                <a:spcPts val="0"/>
              </a:spcAft>
              <a:buClr>
                <a:srgbClr val="000000"/>
              </a:buClr>
              <a:buSzPts val="800"/>
              <a:buChar char="•"/>
              <a:defRPr/>
            </a:lvl8pPr>
            <a:lvl9pPr marL="5486263" lvl="8" indent="-372524" algn="l">
              <a:lnSpc>
                <a:spcPct val="100000"/>
              </a:lnSpc>
              <a:spcBef>
                <a:spcPts val="2933"/>
              </a:spcBef>
              <a:spcAft>
                <a:spcPts val="0"/>
              </a:spcAft>
              <a:buClr>
                <a:srgbClr val="000000"/>
              </a:buClr>
              <a:buSzPts val="800"/>
              <a:buChar char="•"/>
              <a:defRPr/>
            </a:lvl9pPr>
          </a:lstStyle>
          <a:p>
            <a:endParaRPr/>
          </a:p>
        </p:txBody>
      </p:sp>
      <p:sp>
        <p:nvSpPr>
          <p:cNvPr id="102" name="Google Shape;102;p25"/>
          <p:cNvSpPr txBox="1">
            <a:spLocks noGrp="1"/>
          </p:cNvSpPr>
          <p:nvPr>
            <p:ph type="sldNum" idx="12"/>
          </p:nvPr>
        </p:nvSpPr>
        <p:spPr>
          <a:xfrm>
            <a:off x="5979516" y="6540500"/>
            <a:ext cx="226619" cy="223138"/>
          </a:xfrm>
          <a:prstGeom prst="rect">
            <a:avLst/>
          </a:prstGeom>
          <a:noFill/>
          <a:ln>
            <a:noFill/>
          </a:ln>
        </p:spPr>
        <p:txBody>
          <a:bodyPr spcFirstLastPara="1" wrap="square" lIns="19050" tIns="19050" rIns="19050" bIns="19050" anchor="t" anchorCtr="0">
            <a:spAutoFit/>
          </a:bodyPr>
          <a:lstStyle>
            <a:lvl1pPr marL="0" lvl="0" indent="0" algn="ctr">
              <a:lnSpc>
                <a:spcPct val="100000"/>
              </a:lnSpc>
              <a:spcBef>
                <a:spcPts val="0"/>
              </a:spcBef>
              <a:spcAft>
                <a:spcPts val="0"/>
              </a:spcAft>
              <a:buClr>
                <a:srgbClr val="000000"/>
              </a:buClr>
              <a:buSzPts val="900"/>
              <a:buFont typeface="Helvetica Neue Light"/>
              <a:buNone/>
              <a:defRPr sz="1200">
                <a:latin typeface="Helvetica Neue Light"/>
                <a:ea typeface="Helvetica Neue Light"/>
                <a:cs typeface="Helvetica Neue Light"/>
                <a:sym typeface="Helvetica Neue Light"/>
              </a:defRPr>
            </a:lvl1pPr>
            <a:lvl2pPr marL="0" lvl="1" indent="0" algn="ctr">
              <a:lnSpc>
                <a:spcPct val="100000"/>
              </a:lnSpc>
              <a:spcBef>
                <a:spcPts val="0"/>
              </a:spcBef>
              <a:spcAft>
                <a:spcPts val="0"/>
              </a:spcAft>
              <a:buClr>
                <a:srgbClr val="000000"/>
              </a:buClr>
              <a:buSzPts val="900"/>
              <a:buFont typeface="Helvetica Neue Light"/>
              <a:buNone/>
              <a:defRPr sz="1200">
                <a:latin typeface="Helvetica Neue Light"/>
                <a:ea typeface="Helvetica Neue Light"/>
                <a:cs typeface="Helvetica Neue Light"/>
                <a:sym typeface="Helvetica Neue Light"/>
              </a:defRPr>
            </a:lvl2pPr>
            <a:lvl3pPr marL="0" lvl="2" indent="0" algn="ctr">
              <a:lnSpc>
                <a:spcPct val="100000"/>
              </a:lnSpc>
              <a:spcBef>
                <a:spcPts val="0"/>
              </a:spcBef>
              <a:spcAft>
                <a:spcPts val="0"/>
              </a:spcAft>
              <a:buClr>
                <a:srgbClr val="000000"/>
              </a:buClr>
              <a:buSzPts val="900"/>
              <a:buFont typeface="Helvetica Neue Light"/>
              <a:buNone/>
              <a:defRPr sz="1200">
                <a:latin typeface="Helvetica Neue Light"/>
                <a:ea typeface="Helvetica Neue Light"/>
                <a:cs typeface="Helvetica Neue Light"/>
                <a:sym typeface="Helvetica Neue Light"/>
              </a:defRPr>
            </a:lvl3pPr>
            <a:lvl4pPr marL="0" lvl="3" indent="0" algn="ctr">
              <a:lnSpc>
                <a:spcPct val="100000"/>
              </a:lnSpc>
              <a:spcBef>
                <a:spcPts val="0"/>
              </a:spcBef>
              <a:spcAft>
                <a:spcPts val="0"/>
              </a:spcAft>
              <a:buClr>
                <a:srgbClr val="000000"/>
              </a:buClr>
              <a:buSzPts val="900"/>
              <a:buFont typeface="Helvetica Neue Light"/>
              <a:buNone/>
              <a:defRPr sz="1200">
                <a:latin typeface="Helvetica Neue Light"/>
                <a:ea typeface="Helvetica Neue Light"/>
                <a:cs typeface="Helvetica Neue Light"/>
                <a:sym typeface="Helvetica Neue Light"/>
              </a:defRPr>
            </a:lvl4pPr>
            <a:lvl5pPr marL="0" lvl="4" indent="0" algn="ctr">
              <a:lnSpc>
                <a:spcPct val="100000"/>
              </a:lnSpc>
              <a:spcBef>
                <a:spcPts val="0"/>
              </a:spcBef>
              <a:spcAft>
                <a:spcPts val="0"/>
              </a:spcAft>
              <a:buClr>
                <a:srgbClr val="000000"/>
              </a:buClr>
              <a:buSzPts val="900"/>
              <a:buFont typeface="Helvetica Neue Light"/>
              <a:buNone/>
              <a:defRPr sz="1200">
                <a:latin typeface="Helvetica Neue Light"/>
                <a:ea typeface="Helvetica Neue Light"/>
                <a:cs typeface="Helvetica Neue Light"/>
                <a:sym typeface="Helvetica Neue Light"/>
              </a:defRPr>
            </a:lvl5pPr>
            <a:lvl6pPr marL="0" lvl="5" indent="0" algn="ctr">
              <a:lnSpc>
                <a:spcPct val="100000"/>
              </a:lnSpc>
              <a:spcBef>
                <a:spcPts val="0"/>
              </a:spcBef>
              <a:spcAft>
                <a:spcPts val="0"/>
              </a:spcAft>
              <a:buClr>
                <a:srgbClr val="000000"/>
              </a:buClr>
              <a:buSzPts val="900"/>
              <a:buFont typeface="Helvetica Neue Light"/>
              <a:buNone/>
              <a:defRPr sz="1200">
                <a:latin typeface="Helvetica Neue Light"/>
                <a:ea typeface="Helvetica Neue Light"/>
                <a:cs typeface="Helvetica Neue Light"/>
                <a:sym typeface="Helvetica Neue Light"/>
              </a:defRPr>
            </a:lvl6pPr>
            <a:lvl7pPr marL="0" lvl="6" indent="0" algn="ctr">
              <a:lnSpc>
                <a:spcPct val="100000"/>
              </a:lnSpc>
              <a:spcBef>
                <a:spcPts val="0"/>
              </a:spcBef>
              <a:spcAft>
                <a:spcPts val="0"/>
              </a:spcAft>
              <a:buClr>
                <a:srgbClr val="000000"/>
              </a:buClr>
              <a:buSzPts val="900"/>
              <a:buFont typeface="Helvetica Neue Light"/>
              <a:buNone/>
              <a:defRPr sz="1200">
                <a:latin typeface="Helvetica Neue Light"/>
                <a:ea typeface="Helvetica Neue Light"/>
                <a:cs typeface="Helvetica Neue Light"/>
                <a:sym typeface="Helvetica Neue Light"/>
              </a:defRPr>
            </a:lvl7pPr>
            <a:lvl8pPr marL="0" lvl="7" indent="0" algn="ctr">
              <a:lnSpc>
                <a:spcPct val="100000"/>
              </a:lnSpc>
              <a:spcBef>
                <a:spcPts val="0"/>
              </a:spcBef>
              <a:spcAft>
                <a:spcPts val="0"/>
              </a:spcAft>
              <a:buClr>
                <a:srgbClr val="000000"/>
              </a:buClr>
              <a:buSzPts val="900"/>
              <a:buFont typeface="Helvetica Neue Light"/>
              <a:buNone/>
              <a:defRPr sz="1200">
                <a:latin typeface="Helvetica Neue Light"/>
                <a:ea typeface="Helvetica Neue Light"/>
                <a:cs typeface="Helvetica Neue Light"/>
                <a:sym typeface="Helvetica Neue Light"/>
              </a:defRPr>
            </a:lvl8pPr>
            <a:lvl9pPr marL="0" lvl="8" indent="0" algn="ctr">
              <a:lnSpc>
                <a:spcPct val="100000"/>
              </a:lnSpc>
              <a:spcBef>
                <a:spcPts val="0"/>
              </a:spcBef>
              <a:spcAft>
                <a:spcPts val="0"/>
              </a:spcAft>
              <a:buClr>
                <a:srgbClr val="000000"/>
              </a:buClr>
              <a:buSzPts val="900"/>
              <a:buFont typeface="Helvetica Neue Light"/>
              <a:buNone/>
              <a:defRPr sz="1200">
                <a:latin typeface="Helvetica Neue Light"/>
                <a:ea typeface="Helvetica Neue Light"/>
                <a:cs typeface="Helvetica Neue Light"/>
                <a:sym typeface="Helvetica Neue Light"/>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52025149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照片">
  <p:cSld name="照片">
    <p:spTree>
      <p:nvGrpSpPr>
        <p:cNvPr id="1" name="Shape 103"/>
        <p:cNvGrpSpPr/>
        <p:nvPr/>
      </p:nvGrpSpPr>
      <p:grpSpPr>
        <a:xfrm>
          <a:off x="0" y="0"/>
          <a:ext cx="0" cy="0"/>
          <a:chOff x="0" y="0"/>
          <a:chExt cx="0" cy="0"/>
        </a:xfrm>
      </p:grpSpPr>
      <p:sp>
        <p:nvSpPr>
          <p:cNvPr id="104" name="Google Shape;104;p26"/>
          <p:cNvSpPr>
            <a:spLocks noGrp="1"/>
          </p:cNvSpPr>
          <p:nvPr>
            <p:ph type="pic" idx="2"/>
          </p:nvPr>
        </p:nvSpPr>
        <p:spPr>
          <a:xfrm>
            <a:off x="-25400" y="-635000"/>
            <a:ext cx="12242800" cy="8161867"/>
          </a:xfrm>
          <a:prstGeom prst="rect">
            <a:avLst/>
          </a:prstGeom>
          <a:noFill/>
          <a:ln>
            <a:noFill/>
          </a:ln>
        </p:spPr>
        <p:txBody>
          <a:bodyPr/>
          <a:lstStyle/>
          <a:p>
            <a:endParaRPr lang="en-US"/>
          </a:p>
        </p:txBody>
      </p:sp>
      <p:sp>
        <p:nvSpPr>
          <p:cNvPr id="105" name="Google Shape;105;p26"/>
          <p:cNvSpPr txBox="1">
            <a:spLocks noGrp="1"/>
          </p:cNvSpPr>
          <p:nvPr>
            <p:ph type="sldNum" idx="12"/>
          </p:nvPr>
        </p:nvSpPr>
        <p:spPr>
          <a:xfrm>
            <a:off x="5979516" y="6540500"/>
            <a:ext cx="226619" cy="223138"/>
          </a:xfrm>
          <a:prstGeom prst="rect">
            <a:avLst/>
          </a:prstGeom>
          <a:noFill/>
          <a:ln>
            <a:noFill/>
          </a:ln>
        </p:spPr>
        <p:txBody>
          <a:bodyPr spcFirstLastPara="1" wrap="square" lIns="19050" tIns="19050" rIns="19050" bIns="19050" anchor="t" anchorCtr="0">
            <a:spAutoFit/>
          </a:bodyPr>
          <a:lstStyle>
            <a:lvl1pPr marL="0" lvl="0" indent="0" algn="ctr">
              <a:lnSpc>
                <a:spcPct val="100000"/>
              </a:lnSpc>
              <a:spcBef>
                <a:spcPts val="0"/>
              </a:spcBef>
              <a:spcAft>
                <a:spcPts val="0"/>
              </a:spcAft>
              <a:buClr>
                <a:srgbClr val="000000"/>
              </a:buClr>
              <a:buSzPts val="900"/>
              <a:buFont typeface="Helvetica Neue Light"/>
              <a:buNone/>
              <a:defRPr sz="1200">
                <a:latin typeface="Helvetica Neue Light"/>
                <a:ea typeface="Helvetica Neue Light"/>
                <a:cs typeface="Helvetica Neue Light"/>
                <a:sym typeface="Helvetica Neue Light"/>
              </a:defRPr>
            </a:lvl1pPr>
            <a:lvl2pPr marL="0" lvl="1" indent="0" algn="ctr">
              <a:lnSpc>
                <a:spcPct val="100000"/>
              </a:lnSpc>
              <a:spcBef>
                <a:spcPts val="0"/>
              </a:spcBef>
              <a:spcAft>
                <a:spcPts val="0"/>
              </a:spcAft>
              <a:buClr>
                <a:srgbClr val="000000"/>
              </a:buClr>
              <a:buSzPts val="900"/>
              <a:buFont typeface="Helvetica Neue Light"/>
              <a:buNone/>
              <a:defRPr sz="1200">
                <a:latin typeface="Helvetica Neue Light"/>
                <a:ea typeface="Helvetica Neue Light"/>
                <a:cs typeface="Helvetica Neue Light"/>
                <a:sym typeface="Helvetica Neue Light"/>
              </a:defRPr>
            </a:lvl2pPr>
            <a:lvl3pPr marL="0" lvl="2" indent="0" algn="ctr">
              <a:lnSpc>
                <a:spcPct val="100000"/>
              </a:lnSpc>
              <a:spcBef>
                <a:spcPts val="0"/>
              </a:spcBef>
              <a:spcAft>
                <a:spcPts val="0"/>
              </a:spcAft>
              <a:buClr>
                <a:srgbClr val="000000"/>
              </a:buClr>
              <a:buSzPts val="900"/>
              <a:buFont typeface="Helvetica Neue Light"/>
              <a:buNone/>
              <a:defRPr sz="1200">
                <a:latin typeface="Helvetica Neue Light"/>
                <a:ea typeface="Helvetica Neue Light"/>
                <a:cs typeface="Helvetica Neue Light"/>
                <a:sym typeface="Helvetica Neue Light"/>
              </a:defRPr>
            </a:lvl3pPr>
            <a:lvl4pPr marL="0" lvl="3" indent="0" algn="ctr">
              <a:lnSpc>
                <a:spcPct val="100000"/>
              </a:lnSpc>
              <a:spcBef>
                <a:spcPts val="0"/>
              </a:spcBef>
              <a:spcAft>
                <a:spcPts val="0"/>
              </a:spcAft>
              <a:buClr>
                <a:srgbClr val="000000"/>
              </a:buClr>
              <a:buSzPts val="900"/>
              <a:buFont typeface="Helvetica Neue Light"/>
              <a:buNone/>
              <a:defRPr sz="1200">
                <a:latin typeface="Helvetica Neue Light"/>
                <a:ea typeface="Helvetica Neue Light"/>
                <a:cs typeface="Helvetica Neue Light"/>
                <a:sym typeface="Helvetica Neue Light"/>
              </a:defRPr>
            </a:lvl4pPr>
            <a:lvl5pPr marL="0" lvl="4" indent="0" algn="ctr">
              <a:lnSpc>
                <a:spcPct val="100000"/>
              </a:lnSpc>
              <a:spcBef>
                <a:spcPts val="0"/>
              </a:spcBef>
              <a:spcAft>
                <a:spcPts val="0"/>
              </a:spcAft>
              <a:buClr>
                <a:srgbClr val="000000"/>
              </a:buClr>
              <a:buSzPts val="900"/>
              <a:buFont typeface="Helvetica Neue Light"/>
              <a:buNone/>
              <a:defRPr sz="1200">
                <a:latin typeface="Helvetica Neue Light"/>
                <a:ea typeface="Helvetica Neue Light"/>
                <a:cs typeface="Helvetica Neue Light"/>
                <a:sym typeface="Helvetica Neue Light"/>
              </a:defRPr>
            </a:lvl5pPr>
            <a:lvl6pPr marL="0" lvl="5" indent="0" algn="ctr">
              <a:lnSpc>
                <a:spcPct val="100000"/>
              </a:lnSpc>
              <a:spcBef>
                <a:spcPts val="0"/>
              </a:spcBef>
              <a:spcAft>
                <a:spcPts val="0"/>
              </a:spcAft>
              <a:buClr>
                <a:srgbClr val="000000"/>
              </a:buClr>
              <a:buSzPts val="900"/>
              <a:buFont typeface="Helvetica Neue Light"/>
              <a:buNone/>
              <a:defRPr sz="1200">
                <a:latin typeface="Helvetica Neue Light"/>
                <a:ea typeface="Helvetica Neue Light"/>
                <a:cs typeface="Helvetica Neue Light"/>
                <a:sym typeface="Helvetica Neue Light"/>
              </a:defRPr>
            </a:lvl6pPr>
            <a:lvl7pPr marL="0" lvl="6" indent="0" algn="ctr">
              <a:lnSpc>
                <a:spcPct val="100000"/>
              </a:lnSpc>
              <a:spcBef>
                <a:spcPts val="0"/>
              </a:spcBef>
              <a:spcAft>
                <a:spcPts val="0"/>
              </a:spcAft>
              <a:buClr>
                <a:srgbClr val="000000"/>
              </a:buClr>
              <a:buSzPts val="900"/>
              <a:buFont typeface="Helvetica Neue Light"/>
              <a:buNone/>
              <a:defRPr sz="1200">
                <a:latin typeface="Helvetica Neue Light"/>
                <a:ea typeface="Helvetica Neue Light"/>
                <a:cs typeface="Helvetica Neue Light"/>
                <a:sym typeface="Helvetica Neue Light"/>
              </a:defRPr>
            </a:lvl7pPr>
            <a:lvl8pPr marL="0" lvl="7" indent="0" algn="ctr">
              <a:lnSpc>
                <a:spcPct val="100000"/>
              </a:lnSpc>
              <a:spcBef>
                <a:spcPts val="0"/>
              </a:spcBef>
              <a:spcAft>
                <a:spcPts val="0"/>
              </a:spcAft>
              <a:buClr>
                <a:srgbClr val="000000"/>
              </a:buClr>
              <a:buSzPts val="900"/>
              <a:buFont typeface="Helvetica Neue Light"/>
              <a:buNone/>
              <a:defRPr sz="1200">
                <a:latin typeface="Helvetica Neue Light"/>
                <a:ea typeface="Helvetica Neue Light"/>
                <a:cs typeface="Helvetica Neue Light"/>
                <a:sym typeface="Helvetica Neue Light"/>
              </a:defRPr>
            </a:lvl8pPr>
            <a:lvl9pPr marL="0" lvl="8" indent="0" algn="ctr">
              <a:lnSpc>
                <a:spcPct val="100000"/>
              </a:lnSpc>
              <a:spcBef>
                <a:spcPts val="0"/>
              </a:spcBef>
              <a:spcAft>
                <a:spcPts val="0"/>
              </a:spcAft>
              <a:buClr>
                <a:srgbClr val="000000"/>
              </a:buClr>
              <a:buSzPts val="900"/>
              <a:buFont typeface="Helvetica Neue Light"/>
              <a:buNone/>
              <a:defRPr sz="1200">
                <a:latin typeface="Helvetica Neue Light"/>
                <a:ea typeface="Helvetica Neue Light"/>
                <a:cs typeface="Helvetica Neue Light"/>
                <a:sym typeface="Helvetica Neue Light"/>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49149172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空白">
  <p:cSld name="空白">
    <p:spTree>
      <p:nvGrpSpPr>
        <p:cNvPr id="1" name="Shape 106"/>
        <p:cNvGrpSpPr/>
        <p:nvPr/>
      </p:nvGrpSpPr>
      <p:grpSpPr>
        <a:xfrm>
          <a:off x="0" y="0"/>
          <a:ext cx="0" cy="0"/>
          <a:chOff x="0" y="0"/>
          <a:chExt cx="0" cy="0"/>
        </a:xfrm>
      </p:grpSpPr>
      <p:sp>
        <p:nvSpPr>
          <p:cNvPr id="107" name="Google Shape;107;p27"/>
          <p:cNvSpPr txBox="1">
            <a:spLocks noGrp="1"/>
          </p:cNvSpPr>
          <p:nvPr>
            <p:ph type="sldNum" idx="12"/>
          </p:nvPr>
        </p:nvSpPr>
        <p:spPr>
          <a:xfrm>
            <a:off x="5979516" y="6540500"/>
            <a:ext cx="226619" cy="223138"/>
          </a:xfrm>
          <a:prstGeom prst="rect">
            <a:avLst/>
          </a:prstGeom>
          <a:noFill/>
          <a:ln>
            <a:noFill/>
          </a:ln>
        </p:spPr>
        <p:txBody>
          <a:bodyPr spcFirstLastPara="1" wrap="square" lIns="19050" tIns="19050" rIns="19050" bIns="19050" anchor="t" anchorCtr="0">
            <a:spAutoFit/>
          </a:bodyPr>
          <a:lstStyle>
            <a:lvl1pPr marL="0" lvl="0" indent="0" algn="ctr">
              <a:lnSpc>
                <a:spcPct val="100000"/>
              </a:lnSpc>
              <a:spcBef>
                <a:spcPts val="0"/>
              </a:spcBef>
              <a:spcAft>
                <a:spcPts val="0"/>
              </a:spcAft>
              <a:buClr>
                <a:srgbClr val="000000"/>
              </a:buClr>
              <a:buSzPts val="900"/>
              <a:buFont typeface="Helvetica Neue Light"/>
              <a:buNone/>
              <a:defRPr sz="1200">
                <a:latin typeface="Helvetica Neue Light"/>
                <a:ea typeface="Helvetica Neue Light"/>
                <a:cs typeface="Helvetica Neue Light"/>
                <a:sym typeface="Helvetica Neue Light"/>
              </a:defRPr>
            </a:lvl1pPr>
            <a:lvl2pPr marL="0" lvl="1" indent="0" algn="ctr">
              <a:lnSpc>
                <a:spcPct val="100000"/>
              </a:lnSpc>
              <a:spcBef>
                <a:spcPts val="0"/>
              </a:spcBef>
              <a:spcAft>
                <a:spcPts val="0"/>
              </a:spcAft>
              <a:buClr>
                <a:srgbClr val="000000"/>
              </a:buClr>
              <a:buSzPts val="900"/>
              <a:buFont typeface="Helvetica Neue Light"/>
              <a:buNone/>
              <a:defRPr sz="1200">
                <a:latin typeface="Helvetica Neue Light"/>
                <a:ea typeface="Helvetica Neue Light"/>
                <a:cs typeface="Helvetica Neue Light"/>
                <a:sym typeface="Helvetica Neue Light"/>
              </a:defRPr>
            </a:lvl2pPr>
            <a:lvl3pPr marL="0" lvl="2" indent="0" algn="ctr">
              <a:lnSpc>
                <a:spcPct val="100000"/>
              </a:lnSpc>
              <a:spcBef>
                <a:spcPts val="0"/>
              </a:spcBef>
              <a:spcAft>
                <a:spcPts val="0"/>
              </a:spcAft>
              <a:buClr>
                <a:srgbClr val="000000"/>
              </a:buClr>
              <a:buSzPts val="900"/>
              <a:buFont typeface="Helvetica Neue Light"/>
              <a:buNone/>
              <a:defRPr sz="1200">
                <a:latin typeface="Helvetica Neue Light"/>
                <a:ea typeface="Helvetica Neue Light"/>
                <a:cs typeface="Helvetica Neue Light"/>
                <a:sym typeface="Helvetica Neue Light"/>
              </a:defRPr>
            </a:lvl3pPr>
            <a:lvl4pPr marL="0" lvl="3" indent="0" algn="ctr">
              <a:lnSpc>
                <a:spcPct val="100000"/>
              </a:lnSpc>
              <a:spcBef>
                <a:spcPts val="0"/>
              </a:spcBef>
              <a:spcAft>
                <a:spcPts val="0"/>
              </a:spcAft>
              <a:buClr>
                <a:srgbClr val="000000"/>
              </a:buClr>
              <a:buSzPts val="900"/>
              <a:buFont typeface="Helvetica Neue Light"/>
              <a:buNone/>
              <a:defRPr sz="1200">
                <a:latin typeface="Helvetica Neue Light"/>
                <a:ea typeface="Helvetica Neue Light"/>
                <a:cs typeface="Helvetica Neue Light"/>
                <a:sym typeface="Helvetica Neue Light"/>
              </a:defRPr>
            </a:lvl4pPr>
            <a:lvl5pPr marL="0" lvl="4" indent="0" algn="ctr">
              <a:lnSpc>
                <a:spcPct val="100000"/>
              </a:lnSpc>
              <a:spcBef>
                <a:spcPts val="0"/>
              </a:spcBef>
              <a:spcAft>
                <a:spcPts val="0"/>
              </a:spcAft>
              <a:buClr>
                <a:srgbClr val="000000"/>
              </a:buClr>
              <a:buSzPts val="900"/>
              <a:buFont typeface="Helvetica Neue Light"/>
              <a:buNone/>
              <a:defRPr sz="1200">
                <a:latin typeface="Helvetica Neue Light"/>
                <a:ea typeface="Helvetica Neue Light"/>
                <a:cs typeface="Helvetica Neue Light"/>
                <a:sym typeface="Helvetica Neue Light"/>
              </a:defRPr>
            </a:lvl5pPr>
            <a:lvl6pPr marL="0" lvl="5" indent="0" algn="ctr">
              <a:lnSpc>
                <a:spcPct val="100000"/>
              </a:lnSpc>
              <a:spcBef>
                <a:spcPts val="0"/>
              </a:spcBef>
              <a:spcAft>
                <a:spcPts val="0"/>
              </a:spcAft>
              <a:buClr>
                <a:srgbClr val="000000"/>
              </a:buClr>
              <a:buSzPts val="900"/>
              <a:buFont typeface="Helvetica Neue Light"/>
              <a:buNone/>
              <a:defRPr sz="1200">
                <a:latin typeface="Helvetica Neue Light"/>
                <a:ea typeface="Helvetica Neue Light"/>
                <a:cs typeface="Helvetica Neue Light"/>
                <a:sym typeface="Helvetica Neue Light"/>
              </a:defRPr>
            </a:lvl6pPr>
            <a:lvl7pPr marL="0" lvl="6" indent="0" algn="ctr">
              <a:lnSpc>
                <a:spcPct val="100000"/>
              </a:lnSpc>
              <a:spcBef>
                <a:spcPts val="0"/>
              </a:spcBef>
              <a:spcAft>
                <a:spcPts val="0"/>
              </a:spcAft>
              <a:buClr>
                <a:srgbClr val="000000"/>
              </a:buClr>
              <a:buSzPts val="900"/>
              <a:buFont typeface="Helvetica Neue Light"/>
              <a:buNone/>
              <a:defRPr sz="1200">
                <a:latin typeface="Helvetica Neue Light"/>
                <a:ea typeface="Helvetica Neue Light"/>
                <a:cs typeface="Helvetica Neue Light"/>
                <a:sym typeface="Helvetica Neue Light"/>
              </a:defRPr>
            </a:lvl7pPr>
            <a:lvl8pPr marL="0" lvl="7" indent="0" algn="ctr">
              <a:lnSpc>
                <a:spcPct val="100000"/>
              </a:lnSpc>
              <a:spcBef>
                <a:spcPts val="0"/>
              </a:spcBef>
              <a:spcAft>
                <a:spcPts val="0"/>
              </a:spcAft>
              <a:buClr>
                <a:srgbClr val="000000"/>
              </a:buClr>
              <a:buSzPts val="900"/>
              <a:buFont typeface="Helvetica Neue Light"/>
              <a:buNone/>
              <a:defRPr sz="1200">
                <a:latin typeface="Helvetica Neue Light"/>
                <a:ea typeface="Helvetica Neue Light"/>
                <a:cs typeface="Helvetica Neue Light"/>
                <a:sym typeface="Helvetica Neue Light"/>
              </a:defRPr>
            </a:lvl8pPr>
            <a:lvl9pPr marL="0" lvl="8" indent="0" algn="ctr">
              <a:lnSpc>
                <a:spcPct val="100000"/>
              </a:lnSpc>
              <a:spcBef>
                <a:spcPts val="0"/>
              </a:spcBef>
              <a:spcAft>
                <a:spcPts val="0"/>
              </a:spcAft>
              <a:buClr>
                <a:srgbClr val="000000"/>
              </a:buClr>
              <a:buSzPts val="900"/>
              <a:buFont typeface="Helvetica Neue Light"/>
              <a:buNone/>
              <a:defRPr sz="1200">
                <a:latin typeface="Helvetica Neue Light"/>
                <a:ea typeface="Helvetica Neue Light"/>
                <a:cs typeface="Helvetica Neue Light"/>
                <a:sym typeface="Helvetica Neue Light"/>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9347282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36FA7D-B4F7-C34F-9B36-DC13B3AA882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EEFA8DD-C00A-8171-2F56-83887641D48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1DA3F89-4293-F863-F269-049ADED7A985}"/>
              </a:ext>
            </a:extLst>
          </p:cNvPr>
          <p:cNvSpPr>
            <a:spLocks noGrp="1"/>
          </p:cNvSpPr>
          <p:nvPr>
            <p:ph type="dt" sz="half" idx="10"/>
          </p:nvPr>
        </p:nvSpPr>
        <p:spPr/>
        <p:txBody>
          <a:bodyPr/>
          <a:lstStyle/>
          <a:p>
            <a:r>
              <a:rPr lang="en-US"/>
              <a:t>Robius: App Dev in Rust</a:t>
            </a:r>
            <a:endParaRPr lang="en-US" dirty="0"/>
          </a:p>
        </p:txBody>
      </p:sp>
      <p:sp>
        <p:nvSpPr>
          <p:cNvPr id="5" name="Footer Placeholder 4">
            <a:extLst>
              <a:ext uri="{FF2B5EF4-FFF2-40B4-BE49-F238E27FC236}">
                <a16:creationId xmlns:a16="http://schemas.microsoft.com/office/drawing/2014/main" id="{D8D2C47F-A7E7-EE96-CD5D-399661DE11F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C3912F2-234D-B7AC-3F0B-0E2690F1FA02}"/>
              </a:ext>
            </a:extLst>
          </p:cNvPr>
          <p:cNvSpPr>
            <a:spLocks noGrp="1"/>
          </p:cNvSpPr>
          <p:nvPr>
            <p:ph type="sldNum" sz="quarter" idx="12"/>
          </p:nvPr>
        </p:nvSpPr>
        <p:spPr/>
        <p:txBody>
          <a:bodyPr/>
          <a:lstStyle/>
          <a:p>
            <a:fld id="{7D62C56D-5E74-2945-931D-C07ECBF0F859}" type="slidenum">
              <a:rPr lang="en-US" smtClean="0"/>
              <a:t>‹#›</a:t>
            </a:fld>
            <a:endParaRPr lang="en-US"/>
          </a:p>
        </p:txBody>
      </p:sp>
    </p:spTree>
    <p:extLst>
      <p:ext uri="{BB962C8B-B14F-4D97-AF65-F5344CB8AC3E}">
        <p14:creationId xmlns:p14="http://schemas.microsoft.com/office/powerpoint/2010/main" val="18077697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6711EF-4D8F-9F88-44B2-C631940CA85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DA2CD6C-D65E-2163-5EF5-475B57AC7F8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FC395DD-CA5E-DA08-9F89-29C7DE52BEA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EAD9F64-658A-3FD9-E003-7CD8EB555125}"/>
              </a:ext>
            </a:extLst>
          </p:cNvPr>
          <p:cNvSpPr>
            <a:spLocks noGrp="1"/>
          </p:cNvSpPr>
          <p:nvPr>
            <p:ph type="dt" sz="half" idx="10"/>
          </p:nvPr>
        </p:nvSpPr>
        <p:spPr/>
        <p:txBody>
          <a:bodyPr/>
          <a:lstStyle/>
          <a:p>
            <a:r>
              <a:rPr lang="en-US"/>
              <a:t>Robius: App Dev in Rust</a:t>
            </a:r>
          </a:p>
        </p:txBody>
      </p:sp>
      <p:sp>
        <p:nvSpPr>
          <p:cNvPr id="6" name="Footer Placeholder 5">
            <a:extLst>
              <a:ext uri="{FF2B5EF4-FFF2-40B4-BE49-F238E27FC236}">
                <a16:creationId xmlns:a16="http://schemas.microsoft.com/office/drawing/2014/main" id="{2829BCE7-0C14-36C6-A068-4BE49D5EE3D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6E350BD-63D4-32B0-73AA-86FC364D2B5B}"/>
              </a:ext>
            </a:extLst>
          </p:cNvPr>
          <p:cNvSpPr>
            <a:spLocks noGrp="1"/>
          </p:cNvSpPr>
          <p:nvPr>
            <p:ph type="sldNum" sz="quarter" idx="12"/>
          </p:nvPr>
        </p:nvSpPr>
        <p:spPr/>
        <p:txBody>
          <a:bodyPr/>
          <a:lstStyle/>
          <a:p>
            <a:fld id="{7D62C56D-5E74-2945-931D-C07ECBF0F859}" type="slidenum">
              <a:rPr lang="en-US" smtClean="0"/>
              <a:t>‹#›</a:t>
            </a:fld>
            <a:endParaRPr lang="en-US"/>
          </a:p>
        </p:txBody>
      </p:sp>
    </p:spTree>
    <p:extLst>
      <p:ext uri="{BB962C8B-B14F-4D97-AF65-F5344CB8AC3E}">
        <p14:creationId xmlns:p14="http://schemas.microsoft.com/office/powerpoint/2010/main" val="29835672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727DDF-C96F-8400-A34F-5C37F267D15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9E343ED-6149-EA50-DEB6-34D9514F6D9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3CCC912-AFE5-4F09-601F-E57B5C45A5B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87C34CF-B8A0-CB8A-C505-90856837947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FCBCB5C-AA1C-7DC0-674C-2F9902E7334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98ACADD-E605-E8D7-0453-260DB78CE54D}"/>
              </a:ext>
            </a:extLst>
          </p:cNvPr>
          <p:cNvSpPr>
            <a:spLocks noGrp="1"/>
          </p:cNvSpPr>
          <p:nvPr>
            <p:ph type="dt" sz="half" idx="10"/>
          </p:nvPr>
        </p:nvSpPr>
        <p:spPr/>
        <p:txBody>
          <a:bodyPr/>
          <a:lstStyle/>
          <a:p>
            <a:r>
              <a:rPr lang="en-US"/>
              <a:t>Robius: App Dev in Rust</a:t>
            </a:r>
          </a:p>
        </p:txBody>
      </p:sp>
      <p:sp>
        <p:nvSpPr>
          <p:cNvPr id="8" name="Footer Placeholder 7">
            <a:extLst>
              <a:ext uri="{FF2B5EF4-FFF2-40B4-BE49-F238E27FC236}">
                <a16:creationId xmlns:a16="http://schemas.microsoft.com/office/drawing/2014/main" id="{E26F1792-7349-293A-84AB-9766B518C85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A9AFB9C-EE22-0CD6-B6DE-0C92F7871623}"/>
              </a:ext>
            </a:extLst>
          </p:cNvPr>
          <p:cNvSpPr>
            <a:spLocks noGrp="1"/>
          </p:cNvSpPr>
          <p:nvPr>
            <p:ph type="sldNum" sz="quarter" idx="12"/>
          </p:nvPr>
        </p:nvSpPr>
        <p:spPr/>
        <p:txBody>
          <a:bodyPr/>
          <a:lstStyle/>
          <a:p>
            <a:fld id="{7D62C56D-5E74-2945-931D-C07ECBF0F859}" type="slidenum">
              <a:rPr lang="en-US" smtClean="0"/>
              <a:t>‹#›</a:t>
            </a:fld>
            <a:endParaRPr lang="en-US"/>
          </a:p>
        </p:txBody>
      </p:sp>
    </p:spTree>
    <p:extLst>
      <p:ext uri="{BB962C8B-B14F-4D97-AF65-F5344CB8AC3E}">
        <p14:creationId xmlns:p14="http://schemas.microsoft.com/office/powerpoint/2010/main" val="3527674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6486C-2912-3F4B-B1C4-6D1CE6D8085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F3E2054-20AD-CBA0-A27F-467D806C435A}"/>
              </a:ext>
            </a:extLst>
          </p:cNvPr>
          <p:cNvSpPr>
            <a:spLocks noGrp="1"/>
          </p:cNvSpPr>
          <p:nvPr>
            <p:ph type="dt" sz="half" idx="10"/>
          </p:nvPr>
        </p:nvSpPr>
        <p:spPr/>
        <p:txBody>
          <a:bodyPr/>
          <a:lstStyle/>
          <a:p>
            <a:r>
              <a:rPr lang="en-US"/>
              <a:t>Robius: App Dev in Rust</a:t>
            </a:r>
          </a:p>
        </p:txBody>
      </p:sp>
      <p:sp>
        <p:nvSpPr>
          <p:cNvPr id="4" name="Footer Placeholder 3">
            <a:extLst>
              <a:ext uri="{FF2B5EF4-FFF2-40B4-BE49-F238E27FC236}">
                <a16:creationId xmlns:a16="http://schemas.microsoft.com/office/drawing/2014/main" id="{E2CDD525-1523-2450-8D88-6B648711F58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EC994AE-9484-BCA8-3E27-8A2278E733DD}"/>
              </a:ext>
            </a:extLst>
          </p:cNvPr>
          <p:cNvSpPr>
            <a:spLocks noGrp="1"/>
          </p:cNvSpPr>
          <p:nvPr>
            <p:ph type="sldNum" sz="quarter" idx="12"/>
          </p:nvPr>
        </p:nvSpPr>
        <p:spPr/>
        <p:txBody>
          <a:bodyPr/>
          <a:lstStyle/>
          <a:p>
            <a:fld id="{7D62C56D-5E74-2945-931D-C07ECBF0F859}" type="slidenum">
              <a:rPr lang="en-US" smtClean="0"/>
              <a:t>‹#›</a:t>
            </a:fld>
            <a:endParaRPr lang="en-US"/>
          </a:p>
        </p:txBody>
      </p:sp>
    </p:spTree>
    <p:extLst>
      <p:ext uri="{BB962C8B-B14F-4D97-AF65-F5344CB8AC3E}">
        <p14:creationId xmlns:p14="http://schemas.microsoft.com/office/powerpoint/2010/main" val="8316008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902330B-372A-1259-426C-0EC95B1AAF53}"/>
              </a:ext>
            </a:extLst>
          </p:cNvPr>
          <p:cNvSpPr>
            <a:spLocks noGrp="1"/>
          </p:cNvSpPr>
          <p:nvPr>
            <p:ph type="dt" sz="half" idx="10"/>
          </p:nvPr>
        </p:nvSpPr>
        <p:spPr/>
        <p:txBody>
          <a:bodyPr/>
          <a:lstStyle/>
          <a:p>
            <a:r>
              <a:rPr lang="en-US"/>
              <a:t>Robius: App Dev in Rust</a:t>
            </a:r>
          </a:p>
        </p:txBody>
      </p:sp>
      <p:sp>
        <p:nvSpPr>
          <p:cNvPr id="3" name="Footer Placeholder 2">
            <a:extLst>
              <a:ext uri="{FF2B5EF4-FFF2-40B4-BE49-F238E27FC236}">
                <a16:creationId xmlns:a16="http://schemas.microsoft.com/office/drawing/2014/main" id="{B23474D7-7DF2-C994-C044-E2027109CCA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15245AF-779F-9032-7579-D55A4AA10741}"/>
              </a:ext>
            </a:extLst>
          </p:cNvPr>
          <p:cNvSpPr>
            <a:spLocks noGrp="1"/>
          </p:cNvSpPr>
          <p:nvPr>
            <p:ph type="sldNum" sz="quarter" idx="12"/>
          </p:nvPr>
        </p:nvSpPr>
        <p:spPr/>
        <p:txBody>
          <a:bodyPr/>
          <a:lstStyle/>
          <a:p>
            <a:fld id="{7D62C56D-5E74-2945-931D-C07ECBF0F859}" type="slidenum">
              <a:rPr lang="en-US" smtClean="0"/>
              <a:t>‹#›</a:t>
            </a:fld>
            <a:endParaRPr lang="en-US"/>
          </a:p>
        </p:txBody>
      </p:sp>
    </p:spTree>
    <p:extLst>
      <p:ext uri="{BB962C8B-B14F-4D97-AF65-F5344CB8AC3E}">
        <p14:creationId xmlns:p14="http://schemas.microsoft.com/office/powerpoint/2010/main" val="21133151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57C5C-148D-0FAF-D978-0D632F8B2D6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D840C33-49AB-CAB6-90E8-C621C1466E1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D05E139-441B-2F63-1362-AD8F82CAC07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8AE105C-89E4-E07D-6806-0EB6822C77AD}"/>
              </a:ext>
            </a:extLst>
          </p:cNvPr>
          <p:cNvSpPr>
            <a:spLocks noGrp="1"/>
          </p:cNvSpPr>
          <p:nvPr>
            <p:ph type="dt" sz="half" idx="10"/>
          </p:nvPr>
        </p:nvSpPr>
        <p:spPr/>
        <p:txBody>
          <a:bodyPr/>
          <a:lstStyle/>
          <a:p>
            <a:r>
              <a:rPr lang="en-US"/>
              <a:t>Robius: App Dev in Rust</a:t>
            </a:r>
          </a:p>
        </p:txBody>
      </p:sp>
      <p:sp>
        <p:nvSpPr>
          <p:cNvPr id="6" name="Footer Placeholder 5">
            <a:extLst>
              <a:ext uri="{FF2B5EF4-FFF2-40B4-BE49-F238E27FC236}">
                <a16:creationId xmlns:a16="http://schemas.microsoft.com/office/drawing/2014/main" id="{BBBF3C50-2184-E30B-EBF4-BEC5D02E95B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5067FDE-5741-510B-CC26-08CB84F11490}"/>
              </a:ext>
            </a:extLst>
          </p:cNvPr>
          <p:cNvSpPr>
            <a:spLocks noGrp="1"/>
          </p:cNvSpPr>
          <p:nvPr>
            <p:ph type="sldNum" sz="quarter" idx="12"/>
          </p:nvPr>
        </p:nvSpPr>
        <p:spPr/>
        <p:txBody>
          <a:bodyPr/>
          <a:lstStyle/>
          <a:p>
            <a:fld id="{7D62C56D-5E74-2945-931D-C07ECBF0F859}" type="slidenum">
              <a:rPr lang="en-US" smtClean="0"/>
              <a:t>‹#›</a:t>
            </a:fld>
            <a:endParaRPr lang="en-US"/>
          </a:p>
        </p:txBody>
      </p:sp>
    </p:spTree>
    <p:extLst>
      <p:ext uri="{BB962C8B-B14F-4D97-AF65-F5344CB8AC3E}">
        <p14:creationId xmlns:p14="http://schemas.microsoft.com/office/powerpoint/2010/main" val="29168631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24996E-8787-DD33-CBA6-F71BF5337B0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1D97D5D-DE95-4706-46D2-85248332CEF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D6EEC56-99DF-3956-AC68-F603FA801CE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F50A88F-0C92-2945-BF2A-0286EBB90576}"/>
              </a:ext>
            </a:extLst>
          </p:cNvPr>
          <p:cNvSpPr>
            <a:spLocks noGrp="1"/>
          </p:cNvSpPr>
          <p:nvPr>
            <p:ph type="dt" sz="half" idx="10"/>
          </p:nvPr>
        </p:nvSpPr>
        <p:spPr/>
        <p:txBody>
          <a:bodyPr/>
          <a:lstStyle/>
          <a:p>
            <a:r>
              <a:rPr lang="en-US"/>
              <a:t>Robius: App Dev in Rust</a:t>
            </a:r>
          </a:p>
        </p:txBody>
      </p:sp>
      <p:sp>
        <p:nvSpPr>
          <p:cNvPr id="6" name="Footer Placeholder 5">
            <a:extLst>
              <a:ext uri="{FF2B5EF4-FFF2-40B4-BE49-F238E27FC236}">
                <a16:creationId xmlns:a16="http://schemas.microsoft.com/office/drawing/2014/main" id="{4C9D8DD3-12AD-235F-9A2E-1AED05E8693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A2BB455-EF85-1CBA-E133-D192028A3A4F}"/>
              </a:ext>
            </a:extLst>
          </p:cNvPr>
          <p:cNvSpPr>
            <a:spLocks noGrp="1"/>
          </p:cNvSpPr>
          <p:nvPr>
            <p:ph type="sldNum" sz="quarter" idx="12"/>
          </p:nvPr>
        </p:nvSpPr>
        <p:spPr/>
        <p:txBody>
          <a:bodyPr/>
          <a:lstStyle/>
          <a:p>
            <a:fld id="{7D62C56D-5E74-2945-931D-C07ECBF0F859}" type="slidenum">
              <a:rPr lang="en-US" smtClean="0"/>
              <a:t>‹#›</a:t>
            </a:fld>
            <a:endParaRPr lang="en-US"/>
          </a:p>
        </p:txBody>
      </p:sp>
    </p:spTree>
    <p:extLst>
      <p:ext uri="{BB962C8B-B14F-4D97-AF65-F5344CB8AC3E}">
        <p14:creationId xmlns:p14="http://schemas.microsoft.com/office/powerpoint/2010/main" val="27984718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alphaModFix amt="60379"/>
            <a:lum/>
          </a:blip>
          <a:srcRect/>
          <a:tile tx="0" ty="0" sx="100000" sy="100000" flip="none" algn="tl"/>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F919068-8B0A-7D95-637F-1F0563046BB2}"/>
              </a:ext>
            </a:extLst>
          </p:cNvPr>
          <p:cNvSpPr>
            <a:spLocks noGrp="1"/>
          </p:cNvSpPr>
          <p:nvPr>
            <p:ph type="title"/>
          </p:nvPr>
        </p:nvSpPr>
        <p:spPr>
          <a:xfrm>
            <a:off x="518160" y="212725"/>
            <a:ext cx="1101344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7389D358-5DE5-306A-1100-4E48E86F001B}"/>
              </a:ext>
            </a:extLst>
          </p:cNvPr>
          <p:cNvSpPr>
            <a:spLocks noGrp="1"/>
          </p:cNvSpPr>
          <p:nvPr>
            <p:ph type="body" idx="1"/>
          </p:nvPr>
        </p:nvSpPr>
        <p:spPr>
          <a:xfrm>
            <a:off x="518160" y="1673224"/>
            <a:ext cx="11013440" cy="4972051"/>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A93F4DCE-A750-5691-5865-650096655021}"/>
              </a:ext>
            </a:extLst>
          </p:cNvPr>
          <p:cNvSpPr>
            <a:spLocks noGrp="1"/>
          </p:cNvSpPr>
          <p:nvPr>
            <p:ph type="dt" sz="half" idx="2"/>
          </p:nvPr>
        </p:nvSpPr>
        <p:spPr>
          <a:xfrm>
            <a:off x="808890" y="6347558"/>
            <a:ext cx="2514014"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Robius: App Dev in Rust</a:t>
            </a:r>
            <a:endParaRPr lang="en-US" dirty="0"/>
          </a:p>
        </p:txBody>
      </p:sp>
      <p:sp>
        <p:nvSpPr>
          <p:cNvPr id="5" name="Footer Placeholder 4">
            <a:extLst>
              <a:ext uri="{FF2B5EF4-FFF2-40B4-BE49-F238E27FC236}">
                <a16:creationId xmlns:a16="http://schemas.microsoft.com/office/drawing/2014/main" id="{BF3647BD-D5E4-FC66-7A0B-48E65198B5E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3007B63-1106-846F-F041-5735287E2B63}"/>
              </a:ext>
            </a:extLst>
          </p:cNvPr>
          <p:cNvSpPr>
            <a:spLocks noGrp="1"/>
          </p:cNvSpPr>
          <p:nvPr>
            <p:ph type="sldNum" sz="quarter" idx="4"/>
          </p:nvPr>
        </p:nvSpPr>
        <p:spPr>
          <a:xfrm>
            <a:off x="87884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62C56D-5E74-2945-931D-C07ECBF0F859}" type="slidenum">
              <a:rPr lang="en-US" smtClean="0"/>
              <a:t>‹#›</a:t>
            </a:fld>
            <a:endParaRPr lang="en-US"/>
          </a:p>
        </p:txBody>
      </p:sp>
    </p:spTree>
    <p:extLst>
      <p:ext uri="{BB962C8B-B14F-4D97-AF65-F5344CB8AC3E}">
        <p14:creationId xmlns:p14="http://schemas.microsoft.com/office/powerpoint/2010/main" val="347463927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Lst>
  <p:hf hdr="0" ftr="0"/>
  <p:txStyles>
    <p:titleStyle>
      <a:lvl1pPr algn="l" defTabSz="914400" rtl="0" eaLnBrk="1" latinLnBrk="0" hangingPunct="1">
        <a:lnSpc>
          <a:spcPct val="90000"/>
        </a:lnSpc>
        <a:spcBef>
          <a:spcPct val="0"/>
        </a:spcBef>
        <a:buNone/>
        <a:defRPr sz="4800" kern="1200">
          <a:solidFill>
            <a:schemeClr val="tx1"/>
          </a:solidFill>
          <a:latin typeface="Seaford Display" pitchFamily="2" charset="0"/>
          <a:ea typeface="+mj-ea"/>
          <a:cs typeface="Seaford Display" pitchFamily="2"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Tenorite"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enorite"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enorite"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enorite"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enorite"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844551" y="177800"/>
            <a:ext cx="10502900" cy="1143000"/>
          </a:xfrm>
          <a:prstGeom prst="rect">
            <a:avLst/>
          </a:prstGeom>
          <a:noFill/>
          <a:ln>
            <a:noFill/>
          </a:ln>
        </p:spPr>
        <p:txBody>
          <a:bodyPr spcFirstLastPara="1" wrap="square" lIns="19050" tIns="19050" rIns="19050" bIns="19050" anchor="ctr" anchorCtr="0">
            <a:normAutofit/>
          </a:bodyPr>
          <a:lstStyle>
            <a:lvl1pPr marR="0" lvl="0" algn="ctr" rtl="0">
              <a:lnSpc>
                <a:spcPct val="100000"/>
              </a:lnSpc>
              <a:spcBef>
                <a:spcPts val="0"/>
              </a:spcBef>
              <a:spcAft>
                <a:spcPts val="0"/>
              </a:spcAft>
              <a:buClr>
                <a:srgbClr val="000000"/>
              </a:buClr>
              <a:buSzPts val="4200"/>
              <a:buFont typeface="Helvetica Neue"/>
              <a:buNone/>
              <a:defRPr sz="4200" b="0" i="0" u="none" strike="noStrike" cap="none">
                <a:solidFill>
                  <a:srgbClr val="000000"/>
                </a:solidFill>
                <a:latin typeface="Helvetica Neue"/>
                <a:ea typeface="Helvetica Neue"/>
                <a:cs typeface="Helvetica Neue"/>
                <a:sym typeface="Helvetica Neue"/>
              </a:defRPr>
            </a:lvl1pPr>
            <a:lvl2pPr marR="0" lvl="1" algn="ctr" rtl="0">
              <a:lnSpc>
                <a:spcPct val="100000"/>
              </a:lnSpc>
              <a:spcBef>
                <a:spcPts val="0"/>
              </a:spcBef>
              <a:spcAft>
                <a:spcPts val="0"/>
              </a:spcAft>
              <a:buClr>
                <a:srgbClr val="000000"/>
              </a:buClr>
              <a:buSzPts val="4200"/>
              <a:buFont typeface="Helvetica Neue"/>
              <a:buNone/>
              <a:defRPr sz="4200" b="0" i="0" u="none" strike="noStrike" cap="none">
                <a:solidFill>
                  <a:srgbClr val="000000"/>
                </a:solidFill>
                <a:latin typeface="Helvetica Neue"/>
                <a:ea typeface="Helvetica Neue"/>
                <a:cs typeface="Helvetica Neue"/>
                <a:sym typeface="Helvetica Neue"/>
              </a:defRPr>
            </a:lvl2pPr>
            <a:lvl3pPr marR="0" lvl="2" algn="ctr" rtl="0">
              <a:lnSpc>
                <a:spcPct val="100000"/>
              </a:lnSpc>
              <a:spcBef>
                <a:spcPts val="0"/>
              </a:spcBef>
              <a:spcAft>
                <a:spcPts val="0"/>
              </a:spcAft>
              <a:buClr>
                <a:srgbClr val="000000"/>
              </a:buClr>
              <a:buSzPts val="4200"/>
              <a:buFont typeface="Helvetica Neue"/>
              <a:buNone/>
              <a:defRPr sz="4200" b="0" i="0" u="none" strike="noStrike" cap="none">
                <a:solidFill>
                  <a:srgbClr val="000000"/>
                </a:solidFill>
                <a:latin typeface="Helvetica Neue"/>
                <a:ea typeface="Helvetica Neue"/>
                <a:cs typeface="Helvetica Neue"/>
                <a:sym typeface="Helvetica Neue"/>
              </a:defRPr>
            </a:lvl3pPr>
            <a:lvl4pPr marR="0" lvl="3" algn="ctr" rtl="0">
              <a:lnSpc>
                <a:spcPct val="100000"/>
              </a:lnSpc>
              <a:spcBef>
                <a:spcPts val="0"/>
              </a:spcBef>
              <a:spcAft>
                <a:spcPts val="0"/>
              </a:spcAft>
              <a:buClr>
                <a:srgbClr val="000000"/>
              </a:buClr>
              <a:buSzPts val="4200"/>
              <a:buFont typeface="Helvetica Neue"/>
              <a:buNone/>
              <a:defRPr sz="4200" b="0" i="0" u="none" strike="noStrike" cap="none">
                <a:solidFill>
                  <a:srgbClr val="000000"/>
                </a:solidFill>
                <a:latin typeface="Helvetica Neue"/>
                <a:ea typeface="Helvetica Neue"/>
                <a:cs typeface="Helvetica Neue"/>
                <a:sym typeface="Helvetica Neue"/>
              </a:defRPr>
            </a:lvl4pPr>
            <a:lvl5pPr marR="0" lvl="4" algn="ctr" rtl="0">
              <a:lnSpc>
                <a:spcPct val="100000"/>
              </a:lnSpc>
              <a:spcBef>
                <a:spcPts val="0"/>
              </a:spcBef>
              <a:spcAft>
                <a:spcPts val="0"/>
              </a:spcAft>
              <a:buClr>
                <a:srgbClr val="000000"/>
              </a:buClr>
              <a:buSzPts val="4200"/>
              <a:buFont typeface="Helvetica Neue"/>
              <a:buNone/>
              <a:defRPr sz="4200" b="0" i="0" u="none" strike="noStrike" cap="none">
                <a:solidFill>
                  <a:srgbClr val="000000"/>
                </a:solidFill>
                <a:latin typeface="Helvetica Neue"/>
                <a:ea typeface="Helvetica Neue"/>
                <a:cs typeface="Helvetica Neue"/>
                <a:sym typeface="Helvetica Neue"/>
              </a:defRPr>
            </a:lvl5pPr>
            <a:lvl6pPr marR="0" lvl="5" algn="ctr" rtl="0">
              <a:lnSpc>
                <a:spcPct val="100000"/>
              </a:lnSpc>
              <a:spcBef>
                <a:spcPts val="0"/>
              </a:spcBef>
              <a:spcAft>
                <a:spcPts val="0"/>
              </a:spcAft>
              <a:buClr>
                <a:srgbClr val="000000"/>
              </a:buClr>
              <a:buSzPts val="4200"/>
              <a:buFont typeface="Helvetica Neue"/>
              <a:buNone/>
              <a:defRPr sz="4200" b="0" i="0" u="none" strike="noStrike" cap="none">
                <a:solidFill>
                  <a:srgbClr val="000000"/>
                </a:solidFill>
                <a:latin typeface="Helvetica Neue"/>
                <a:ea typeface="Helvetica Neue"/>
                <a:cs typeface="Helvetica Neue"/>
                <a:sym typeface="Helvetica Neue"/>
              </a:defRPr>
            </a:lvl6pPr>
            <a:lvl7pPr marR="0" lvl="6" algn="ctr" rtl="0">
              <a:lnSpc>
                <a:spcPct val="100000"/>
              </a:lnSpc>
              <a:spcBef>
                <a:spcPts val="0"/>
              </a:spcBef>
              <a:spcAft>
                <a:spcPts val="0"/>
              </a:spcAft>
              <a:buClr>
                <a:srgbClr val="000000"/>
              </a:buClr>
              <a:buSzPts val="4200"/>
              <a:buFont typeface="Helvetica Neue"/>
              <a:buNone/>
              <a:defRPr sz="4200" b="0" i="0" u="none" strike="noStrike" cap="none">
                <a:solidFill>
                  <a:srgbClr val="000000"/>
                </a:solidFill>
                <a:latin typeface="Helvetica Neue"/>
                <a:ea typeface="Helvetica Neue"/>
                <a:cs typeface="Helvetica Neue"/>
                <a:sym typeface="Helvetica Neue"/>
              </a:defRPr>
            </a:lvl7pPr>
            <a:lvl8pPr marR="0" lvl="7" algn="ctr" rtl="0">
              <a:lnSpc>
                <a:spcPct val="100000"/>
              </a:lnSpc>
              <a:spcBef>
                <a:spcPts val="0"/>
              </a:spcBef>
              <a:spcAft>
                <a:spcPts val="0"/>
              </a:spcAft>
              <a:buClr>
                <a:srgbClr val="000000"/>
              </a:buClr>
              <a:buSzPts val="4200"/>
              <a:buFont typeface="Helvetica Neue"/>
              <a:buNone/>
              <a:defRPr sz="4200" b="0" i="0" u="none" strike="noStrike" cap="none">
                <a:solidFill>
                  <a:srgbClr val="000000"/>
                </a:solidFill>
                <a:latin typeface="Helvetica Neue"/>
                <a:ea typeface="Helvetica Neue"/>
                <a:cs typeface="Helvetica Neue"/>
                <a:sym typeface="Helvetica Neue"/>
              </a:defRPr>
            </a:lvl8pPr>
            <a:lvl9pPr marR="0" lvl="8" algn="ctr" rtl="0">
              <a:lnSpc>
                <a:spcPct val="100000"/>
              </a:lnSpc>
              <a:spcBef>
                <a:spcPts val="0"/>
              </a:spcBef>
              <a:spcAft>
                <a:spcPts val="0"/>
              </a:spcAft>
              <a:buClr>
                <a:srgbClr val="000000"/>
              </a:buClr>
              <a:buSzPts val="4200"/>
              <a:buFont typeface="Helvetica Neue"/>
              <a:buNone/>
              <a:defRPr sz="4200" b="0" i="0" u="none" strike="noStrike" cap="none">
                <a:solidFill>
                  <a:srgbClr val="000000"/>
                </a:solidFill>
                <a:latin typeface="Helvetica Neue"/>
                <a:ea typeface="Helvetica Neue"/>
                <a:cs typeface="Helvetica Neue"/>
                <a:sym typeface="Helvetica Neue"/>
              </a:defRPr>
            </a:lvl9pPr>
          </a:lstStyle>
          <a:p>
            <a:endParaRPr/>
          </a:p>
        </p:txBody>
      </p:sp>
      <p:sp>
        <p:nvSpPr>
          <p:cNvPr id="52" name="Google Shape;52;p13"/>
          <p:cNvSpPr txBox="1">
            <a:spLocks noGrp="1"/>
          </p:cNvSpPr>
          <p:nvPr>
            <p:ph type="body" idx="1"/>
          </p:nvPr>
        </p:nvSpPr>
        <p:spPr>
          <a:xfrm>
            <a:off x="844551" y="1574800"/>
            <a:ext cx="10502900" cy="4648200"/>
          </a:xfrm>
          <a:prstGeom prst="rect">
            <a:avLst/>
          </a:prstGeom>
          <a:noFill/>
          <a:ln>
            <a:noFill/>
          </a:ln>
        </p:spPr>
        <p:txBody>
          <a:bodyPr spcFirstLastPara="1" wrap="square" lIns="19050" tIns="19050" rIns="19050" bIns="19050" anchor="ctr" anchorCtr="0">
            <a:normAutofit/>
          </a:bodyPr>
          <a:lstStyle>
            <a:lvl1pPr marL="457200" marR="0" lvl="0" indent="-381000" algn="l" rtl="0">
              <a:lnSpc>
                <a:spcPct val="100000"/>
              </a:lnSpc>
              <a:spcBef>
                <a:spcPts val="2200"/>
              </a:spcBef>
              <a:spcAft>
                <a:spcPts val="0"/>
              </a:spcAft>
              <a:buClr>
                <a:srgbClr val="000000"/>
              </a:buClr>
              <a:buSzPts val="2400"/>
              <a:buFont typeface="Helvetica Neue"/>
              <a:buChar char="•"/>
              <a:defRPr sz="2000" b="0" i="0" u="none" strike="noStrike" cap="none">
                <a:solidFill>
                  <a:srgbClr val="000000"/>
                </a:solidFill>
                <a:latin typeface="Helvetica Neue"/>
                <a:ea typeface="Helvetica Neue"/>
                <a:cs typeface="Helvetica Neue"/>
                <a:sym typeface="Helvetica Neue"/>
              </a:defRPr>
            </a:lvl1pPr>
            <a:lvl2pPr marL="914400" marR="0" lvl="1" indent="-381000" algn="l" rtl="0">
              <a:lnSpc>
                <a:spcPct val="100000"/>
              </a:lnSpc>
              <a:spcBef>
                <a:spcPts val="2200"/>
              </a:spcBef>
              <a:spcAft>
                <a:spcPts val="0"/>
              </a:spcAft>
              <a:buClr>
                <a:srgbClr val="000000"/>
              </a:buClr>
              <a:buSzPts val="2400"/>
              <a:buFont typeface="Helvetica Neue"/>
              <a:buChar char="•"/>
              <a:defRPr sz="2000" b="0" i="0" u="none" strike="noStrike" cap="none">
                <a:solidFill>
                  <a:srgbClr val="000000"/>
                </a:solidFill>
                <a:latin typeface="Helvetica Neue"/>
                <a:ea typeface="Helvetica Neue"/>
                <a:cs typeface="Helvetica Neue"/>
                <a:sym typeface="Helvetica Neue"/>
              </a:defRPr>
            </a:lvl2pPr>
            <a:lvl3pPr marL="1371600" marR="0" lvl="2" indent="-381000" algn="l" rtl="0">
              <a:lnSpc>
                <a:spcPct val="100000"/>
              </a:lnSpc>
              <a:spcBef>
                <a:spcPts val="2200"/>
              </a:spcBef>
              <a:spcAft>
                <a:spcPts val="0"/>
              </a:spcAft>
              <a:buClr>
                <a:srgbClr val="000000"/>
              </a:buClr>
              <a:buSzPts val="2400"/>
              <a:buFont typeface="Helvetica Neue"/>
              <a:buChar char="•"/>
              <a:defRPr sz="2000" b="0" i="0" u="none" strike="noStrike" cap="none">
                <a:solidFill>
                  <a:srgbClr val="000000"/>
                </a:solidFill>
                <a:latin typeface="Helvetica Neue"/>
                <a:ea typeface="Helvetica Neue"/>
                <a:cs typeface="Helvetica Neue"/>
                <a:sym typeface="Helvetica Neue"/>
              </a:defRPr>
            </a:lvl3pPr>
            <a:lvl4pPr marL="1828800" marR="0" lvl="3" indent="-381000" algn="l" rtl="0">
              <a:lnSpc>
                <a:spcPct val="100000"/>
              </a:lnSpc>
              <a:spcBef>
                <a:spcPts val="2200"/>
              </a:spcBef>
              <a:spcAft>
                <a:spcPts val="0"/>
              </a:spcAft>
              <a:buClr>
                <a:srgbClr val="000000"/>
              </a:buClr>
              <a:buSzPts val="2400"/>
              <a:buFont typeface="Helvetica Neue"/>
              <a:buChar char="•"/>
              <a:defRPr sz="2000" b="0" i="0" u="none" strike="noStrike" cap="none">
                <a:solidFill>
                  <a:srgbClr val="000000"/>
                </a:solidFill>
                <a:latin typeface="Helvetica Neue"/>
                <a:ea typeface="Helvetica Neue"/>
                <a:cs typeface="Helvetica Neue"/>
                <a:sym typeface="Helvetica Neue"/>
              </a:defRPr>
            </a:lvl4pPr>
            <a:lvl5pPr marL="2286000" marR="0" lvl="4" indent="-381000" algn="l" rtl="0">
              <a:lnSpc>
                <a:spcPct val="100000"/>
              </a:lnSpc>
              <a:spcBef>
                <a:spcPts val="2200"/>
              </a:spcBef>
              <a:spcAft>
                <a:spcPts val="0"/>
              </a:spcAft>
              <a:buClr>
                <a:srgbClr val="000000"/>
              </a:buClr>
              <a:buSzPts val="2400"/>
              <a:buFont typeface="Helvetica Neue"/>
              <a:buChar char="•"/>
              <a:defRPr sz="2000" b="0" i="0" u="none" strike="noStrike" cap="none">
                <a:solidFill>
                  <a:srgbClr val="000000"/>
                </a:solidFill>
                <a:latin typeface="Helvetica Neue"/>
                <a:ea typeface="Helvetica Neue"/>
                <a:cs typeface="Helvetica Neue"/>
                <a:sym typeface="Helvetica Neue"/>
              </a:defRPr>
            </a:lvl5pPr>
            <a:lvl6pPr marL="2743200" marR="0" lvl="5" indent="-381000" algn="l" rtl="0">
              <a:lnSpc>
                <a:spcPct val="100000"/>
              </a:lnSpc>
              <a:spcBef>
                <a:spcPts val="2200"/>
              </a:spcBef>
              <a:spcAft>
                <a:spcPts val="0"/>
              </a:spcAft>
              <a:buClr>
                <a:srgbClr val="000000"/>
              </a:buClr>
              <a:buSzPts val="2400"/>
              <a:buFont typeface="Helvetica Neue"/>
              <a:buChar char="•"/>
              <a:defRPr sz="2000" b="0" i="0" u="none" strike="noStrike" cap="none">
                <a:solidFill>
                  <a:srgbClr val="000000"/>
                </a:solidFill>
                <a:latin typeface="Helvetica Neue"/>
                <a:ea typeface="Helvetica Neue"/>
                <a:cs typeface="Helvetica Neue"/>
                <a:sym typeface="Helvetica Neue"/>
              </a:defRPr>
            </a:lvl6pPr>
            <a:lvl7pPr marL="3200400" marR="0" lvl="6" indent="-381000" algn="l" rtl="0">
              <a:lnSpc>
                <a:spcPct val="100000"/>
              </a:lnSpc>
              <a:spcBef>
                <a:spcPts val="2200"/>
              </a:spcBef>
              <a:spcAft>
                <a:spcPts val="0"/>
              </a:spcAft>
              <a:buClr>
                <a:srgbClr val="000000"/>
              </a:buClr>
              <a:buSzPts val="2400"/>
              <a:buFont typeface="Helvetica Neue"/>
              <a:buChar char="•"/>
              <a:defRPr sz="2000" b="0" i="0" u="none" strike="noStrike" cap="none">
                <a:solidFill>
                  <a:srgbClr val="000000"/>
                </a:solidFill>
                <a:latin typeface="Helvetica Neue"/>
                <a:ea typeface="Helvetica Neue"/>
                <a:cs typeface="Helvetica Neue"/>
                <a:sym typeface="Helvetica Neue"/>
              </a:defRPr>
            </a:lvl7pPr>
            <a:lvl8pPr marL="3657600" marR="0" lvl="7" indent="-381000" algn="l" rtl="0">
              <a:lnSpc>
                <a:spcPct val="100000"/>
              </a:lnSpc>
              <a:spcBef>
                <a:spcPts val="2200"/>
              </a:spcBef>
              <a:spcAft>
                <a:spcPts val="0"/>
              </a:spcAft>
              <a:buClr>
                <a:srgbClr val="000000"/>
              </a:buClr>
              <a:buSzPts val="2400"/>
              <a:buFont typeface="Helvetica Neue"/>
              <a:buChar char="•"/>
              <a:defRPr sz="2000" b="0" i="0" u="none" strike="noStrike" cap="none">
                <a:solidFill>
                  <a:srgbClr val="000000"/>
                </a:solidFill>
                <a:latin typeface="Helvetica Neue"/>
                <a:ea typeface="Helvetica Neue"/>
                <a:cs typeface="Helvetica Neue"/>
                <a:sym typeface="Helvetica Neue"/>
              </a:defRPr>
            </a:lvl8pPr>
            <a:lvl9pPr marL="4114800" marR="0" lvl="8" indent="-381000" algn="l" rtl="0">
              <a:lnSpc>
                <a:spcPct val="100000"/>
              </a:lnSpc>
              <a:spcBef>
                <a:spcPts val="2200"/>
              </a:spcBef>
              <a:spcAft>
                <a:spcPts val="0"/>
              </a:spcAft>
              <a:buClr>
                <a:srgbClr val="000000"/>
              </a:buClr>
              <a:buSzPts val="2400"/>
              <a:buFont typeface="Helvetica Neue"/>
              <a:buChar char="•"/>
              <a:defRPr sz="2000" b="0" i="0" u="none" strike="noStrike" cap="none">
                <a:solidFill>
                  <a:srgbClr val="000000"/>
                </a:solidFill>
                <a:latin typeface="Helvetica Neue"/>
                <a:ea typeface="Helvetica Neue"/>
                <a:cs typeface="Helvetica Neue"/>
                <a:sym typeface="Helvetica Neue"/>
              </a:defRPr>
            </a:lvl9pPr>
          </a:lstStyle>
          <a:p>
            <a:endParaRPr/>
          </a:p>
        </p:txBody>
      </p:sp>
      <p:sp>
        <p:nvSpPr>
          <p:cNvPr id="53" name="Google Shape;53;p13"/>
          <p:cNvSpPr txBox="1">
            <a:spLocks noGrp="1"/>
          </p:cNvSpPr>
          <p:nvPr>
            <p:ph type="sldNum" idx="12"/>
          </p:nvPr>
        </p:nvSpPr>
        <p:spPr>
          <a:xfrm>
            <a:off x="5979516" y="6540500"/>
            <a:ext cx="226619" cy="223138"/>
          </a:xfrm>
          <a:prstGeom prst="rect">
            <a:avLst/>
          </a:prstGeom>
          <a:noFill/>
          <a:ln>
            <a:noFill/>
          </a:ln>
        </p:spPr>
        <p:txBody>
          <a:bodyPr spcFirstLastPara="1" wrap="square" lIns="19050" tIns="19050" rIns="19050" bIns="19050" anchor="t" anchorCtr="0">
            <a:spAutoFit/>
          </a:bodyPr>
          <a:lstStyle>
            <a:lvl1pPr marL="0" marR="0" lvl="0" indent="0" algn="ctr" rtl="0">
              <a:lnSpc>
                <a:spcPct val="100000"/>
              </a:lnSpc>
              <a:spcBef>
                <a:spcPts val="0"/>
              </a:spcBef>
              <a:spcAft>
                <a:spcPts val="0"/>
              </a:spcAft>
              <a:buClr>
                <a:srgbClr val="000000"/>
              </a:buClr>
              <a:buSzPts val="900"/>
              <a:buFont typeface="Helvetica Neue Light"/>
              <a:buNone/>
              <a:defRPr sz="1200" b="0" i="0" u="none" strike="noStrike" cap="none">
                <a:solidFill>
                  <a:srgbClr val="000000"/>
                </a:solidFill>
                <a:latin typeface="Helvetica Neue Light"/>
                <a:ea typeface="Helvetica Neue Light"/>
                <a:cs typeface="Helvetica Neue Light"/>
                <a:sym typeface="Helvetica Neue Light"/>
              </a:defRPr>
            </a:lvl1pPr>
            <a:lvl2pPr marL="0" marR="0" lvl="1" indent="0" algn="ctr" rtl="0">
              <a:lnSpc>
                <a:spcPct val="100000"/>
              </a:lnSpc>
              <a:spcBef>
                <a:spcPts val="0"/>
              </a:spcBef>
              <a:spcAft>
                <a:spcPts val="0"/>
              </a:spcAft>
              <a:buClr>
                <a:srgbClr val="000000"/>
              </a:buClr>
              <a:buSzPts val="900"/>
              <a:buFont typeface="Helvetica Neue Light"/>
              <a:buNone/>
              <a:defRPr sz="1200" b="0" i="0" u="none" strike="noStrike" cap="none">
                <a:solidFill>
                  <a:srgbClr val="000000"/>
                </a:solidFill>
                <a:latin typeface="Helvetica Neue Light"/>
                <a:ea typeface="Helvetica Neue Light"/>
                <a:cs typeface="Helvetica Neue Light"/>
                <a:sym typeface="Helvetica Neue Light"/>
              </a:defRPr>
            </a:lvl2pPr>
            <a:lvl3pPr marL="0" marR="0" lvl="2" indent="0" algn="ctr" rtl="0">
              <a:lnSpc>
                <a:spcPct val="100000"/>
              </a:lnSpc>
              <a:spcBef>
                <a:spcPts val="0"/>
              </a:spcBef>
              <a:spcAft>
                <a:spcPts val="0"/>
              </a:spcAft>
              <a:buClr>
                <a:srgbClr val="000000"/>
              </a:buClr>
              <a:buSzPts val="900"/>
              <a:buFont typeface="Helvetica Neue Light"/>
              <a:buNone/>
              <a:defRPr sz="1200" b="0" i="0" u="none" strike="noStrike" cap="none">
                <a:solidFill>
                  <a:srgbClr val="000000"/>
                </a:solidFill>
                <a:latin typeface="Helvetica Neue Light"/>
                <a:ea typeface="Helvetica Neue Light"/>
                <a:cs typeface="Helvetica Neue Light"/>
                <a:sym typeface="Helvetica Neue Light"/>
              </a:defRPr>
            </a:lvl3pPr>
            <a:lvl4pPr marL="0" marR="0" lvl="3" indent="0" algn="ctr" rtl="0">
              <a:lnSpc>
                <a:spcPct val="100000"/>
              </a:lnSpc>
              <a:spcBef>
                <a:spcPts val="0"/>
              </a:spcBef>
              <a:spcAft>
                <a:spcPts val="0"/>
              </a:spcAft>
              <a:buClr>
                <a:srgbClr val="000000"/>
              </a:buClr>
              <a:buSzPts val="900"/>
              <a:buFont typeface="Helvetica Neue Light"/>
              <a:buNone/>
              <a:defRPr sz="1200" b="0" i="0" u="none" strike="noStrike" cap="none">
                <a:solidFill>
                  <a:srgbClr val="000000"/>
                </a:solidFill>
                <a:latin typeface="Helvetica Neue Light"/>
                <a:ea typeface="Helvetica Neue Light"/>
                <a:cs typeface="Helvetica Neue Light"/>
                <a:sym typeface="Helvetica Neue Light"/>
              </a:defRPr>
            </a:lvl4pPr>
            <a:lvl5pPr marL="0" marR="0" lvl="4" indent="0" algn="ctr" rtl="0">
              <a:lnSpc>
                <a:spcPct val="100000"/>
              </a:lnSpc>
              <a:spcBef>
                <a:spcPts val="0"/>
              </a:spcBef>
              <a:spcAft>
                <a:spcPts val="0"/>
              </a:spcAft>
              <a:buClr>
                <a:srgbClr val="000000"/>
              </a:buClr>
              <a:buSzPts val="900"/>
              <a:buFont typeface="Helvetica Neue Light"/>
              <a:buNone/>
              <a:defRPr sz="1200" b="0" i="0" u="none" strike="noStrike" cap="none">
                <a:solidFill>
                  <a:srgbClr val="000000"/>
                </a:solidFill>
                <a:latin typeface="Helvetica Neue Light"/>
                <a:ea typeface="Helvetica Neue Light"/>
                <a:cs typeface="Helvetica Neue Light"/>
                <a:sym typeface="Helvetica Neue Light"/>
              </a:defRPr>
            </a:lvl5pPr>
            <a:lvl6pPr marL="0" marR="0" lvl="5" indent="0" algn="ctr" rtl="0">
              <a:lnSpc>
                <a:spcPct val="100000"/>
              </a:lnSpc>
              <a:spcBef>
                <a:spcPts val="0"/>
              </a:spcBef>
              <a:spcAft>
                <a:spcPts val="0"/>
              </a:spcAft>
              <a:buClr>
                <a:srgbClr val="000000"/>
              </a:buClr>
              <a:buSzPts val="900"/>
              <a:buFont typeface="Helvetica Neue Light"/>
              <a:buNone/>
              <a:defRPr sz="1200" b="0" i="0" u="none" strike="noStrike" cap="none">
                <a:solidFill>
                  <a:srgbClr val="000000"/>
                </a:solidFill>
                <a:latin typeface="Helvetica Neue Light"/>
                <a:ea typeface="Helvetica Neue Light"/>
                <a:cs typeface="Helvetica Neue Light"/>
                <a:sym typeface="Helvetica Neue Light"/>
              </a:defRPr>
            </a:lvl6pPr>
            <a:lvl7pPr marL="0" marR="0" lvl="6" indent="0" algn="ctr" rtl="0">
              <a:lnSpc>
                <a:spcPct val="100000"/>
              </a:lnSpc>
              <a:spcBef>
                <a:spcPts val="0"/>
              </a:spcBef>
              <a:spcAft>
                <a:spcPts val="0"/>
              </a:spcAft>
              <a:buClr>
                <a:srgbClr val="000000"/>
              </a:buClr>
              <a:buSzPts val="900"/>
              <a:buFont typeface="Helvetica Neue Light"/>
              <a:buNone/>
              <a:defRPr sz="1200" b="0" i="0" u="none" strike="noStrike" cap="none">
                <a:solidFill>
                  <a:srgbClr val="000000"/>
                </a:solidFill>
                <a:latin typeface="Helvetica Neue Light"/>
                <a:ea typeface="Helvetica Neue Light"/>
                <a:cs typeface="Helvetica Neue Light"/>
                <a:sym typeface="Helvetica Neue Light"/>
              </a:defRPr>
            </a:lvl7pPr>
            <a:lvl8pPr marL="0" marR="0" lvl="7" indent="0" algn="ctr" rtl="0">
              <a:lnSpc>
                <a:spcPct val="100000"/>
              </a:lnSpc>
              <a:spcBef>
                <a:spcPts val="0"/>
              </a:spcBef>
              <a:spcAft>
                <a:spcPts val="0"/>
              </a:spcAft>
              <a:buClr>
                <a:srgbClr val="000000"/>
              </a:buClr>
              <a:buSzPts val="900"/>
              <a:buFont typeface="Helvetica Neue Light"/>
              <a:buNone/>
              <a:defRPr sz="1200" b="0" i="0" u="none" strike="noStrike" cap="none">
                <a:solidFill>
                  <a:srgbClr val="000000"/>
                </a:solidFill>
                <a:latin typeface="Helvetica Neue Light"/>
                <a:ea typeface="Helvetica Neue Light"/>
                <a:cs typeface="Helvetica Neue Light"/>
                <a:sym typeface="Helvetica Neue Light"/>
              </a:defRPr>
            </a:lvl8pPr>
            <a:lvl9pPr marL="0" marR="0" lvl="8" indent="0" algn="ctr" rtl="0">
              <a:lnSpc>
                <a:spcPct val="100000"/>
              </a:lnSpc>
              <a:spcBef>
                <a:spcPts val="0"/>
              </a:spcBef>
              <a:spcAft>
                <a:spcPts val="0"/>
              </a:spcAft>
              <a:buClr>
                <a:srgbClr val="000000"/>
              </a:buClr>
              <a:buSzPts val="900"/>
              <a:buFont typeface="Helvetica Neue Light"/>
              <a:buNone/>
              <a:defRPr sz="1200" b="0" i="0" u="none" strike="noStrike" cap="none">
                <a:solidFill>
                  <a:srgbClr val="000000"/>
                </a:solidFill>
                <a:latin typeface="Helvetica Neue Light"/>
                <a:ea typeface="Helvetica Neue Light"/>
                <a:cs typeface="Helvetica Neue Light"/>
                <a:sym typeface="Helvetica Neue Light"/>
              </a:defRPr>
            </a:lvl9pPr>
          </a:lstStyle>
          <a:p>
            <a:fld id="{00000000-1234-1234-1234-123412341234}" type="slidenum">
              <a:rPr lang="en" smtClean="0"/>
              <a:pPr/>
              <a:t>‹#›</a:t>
            </a:fld>
            <a:endParaRPr lang="en" sz="667">
              <a:latin typeface="Arial"/>
              <a:ea typeface="Arial"/>
              <a:cs typeface="Arial"/>
              <a:sym typeface="Arial"/>
            </a:endParaRPr>
          </a:p>
        </p:txBody>
      </p:sp>
    </p:spTree>
    <p:extLst>
      <p:ext uri="{BB962C8B-B14F-4D97-AF65-F5344CB8AC3E}">
        <p14:creationId xmlns:p14="http://schemas.microsoft.com/office/powerpoint/2010/main" val="2210397273"/>
      </p:ext>
    </p:extLst>
  </p:cSld>
  <p:clrMap bg1="lt1" tx1="dk1" bg2="dk2" tx2="lt2" accent1="accent1" accent2="accent2" accent3="accent3" accent4="accent4" accent5="accent5" accent6="accent6" hlink="hlink" folHlink="folHlink"/>
  <p:sldLayoutIdLst>
    <p:sldLayoutId id="2147483686"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13.xml"/><Relationship Id="rId6" Type="http://schemas.openxmlformats.org/officeDocument/2006/relationships/image" Target="../media/image10.png"/><Relationship Id="rId11" Type="http://schemas.openxmlformats.org/officeDocument/2006/relationships/image" Target="../media/image14.png"/><Relationship Id="rId5" Type="http://schemas.openxmlformats.org/officeDocument/2006/relationships/image" Target="../media/image9.png"/><Relationship Id="rId10" Type="http://schemas.microsoft.com/office/2007/relationships/hdphoto" Target="../media/hdphoto1.wdp"/><Relationship Id="rId4" Type="http://schemas.openxmlformats.org/officeDocument/2006/relationships/image" Target="../media/image8.png"/><Relationship Id="rId9" Type="http://schemas.openxmlformats.org/officeDocument/2006/relationships/image" Target="../media/image13.png"/></Relationships>
</file>

<file path=ppt/slides/_rels/slide10.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3.png"/><Relationship Id="rId7"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13.xml"/><Relationship Id="rId6" Type="http://schemas.openxmlformats.org/officeDocument/2006/relationships/image" Target="../media/image2.png"/><Relationship Id="rId5" Type="http://schemas.openxmlformats.org/officeDocument/2006/relationships/image" Target="../media/image10.png"/><Relationship Id="rId4" Type="http://schemas.openxmlformats.org/officeDocument/2006/relationships/image" Target="../media/image30.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8" Type="http://schemas.openxmlformats.org/officeDocument/2006/relationships/hyperlink" Target="https://github.com/moxin-org/moly" TargetMode="External"/><Relationship Id="rId3" Type="http://schemas.openxmlformats.org/officeDocument/2006/relationships/image" Target="../media/image3.png"/><Relationship Id="rId7" Type="http://schemas.openxmlformats.org/officeDocument/2006/relationships/hyperlink" Target="https://github.com/project-robius/robrix" TargetMode="External"/><Relationship Id="rId2" Type="http://schemas.openxmlformats.org/officeDocument/2006/relationships/notesSlide" Target="../notesSlides/notesSlide12.xml"/><Relationship Id="rId1" Type="http://schemas.openxmlformats.org/officeDocument/2006/relationships/slideLayout" Target="../slideLayouts/slideLayout13.xml"/><Relationship Id="rId6" Type="http://schemas.openxmlformats.org/officeDocument/2006/relationships/image" Target="../media/image10.png"/><Relationship Id="rId5" Type="http://schemas.openxmlformats.org/officeDocument/2006/relationships/image" Target="../media/image30.png"/><Relationship Id="rId4" Type="http://schemas.openxmlformats.org/officeDocument/2006/relationships/image" Target="../media/image29.png"/><Relationship Id="rId9" Type="http://schemas.openxmlformats.org/officeDocument/2006/relationships/hyperlink" Target="https://github.com/makepad/makepad"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13.xml"/><Relationship Id="rId5" Type="http://schemas.openxmlformats.org/officeDocument/2006/relationships/image" Target="../media/image9.png"/><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13.xml"/><Relationship Id="rId6" Type="http://schemas.openxmlformats.org/officeDocument/2006/relationships/image" Target="../media/image10.png"/><Relationship Id="rId5" Type="http://schemas.openxmlformats.org/officeDocument/2006/relationships/image" Target="../media/image30.png"/><Relationship Id="rId4" Type="http://schemas.openxmlformats.org/officeDocument/2006/relationships/image" Target="../media/image29.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13.xml"/><Relationship Id="rId4" Type="http://schemas.openxmlformats.org/officeDocument/2006/relationships/image" Target="../media/image34.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13.xml"/><Relationship Id="rId4" Type="http://schemas.openxmlformats.org/officeDocument/2006/relationships/image" Target="../media/image34.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13.xml"/><Relationship Id="rId6" Type="http://schemas.openxmlformats.org/officeDocument/2006/relationships/image" Target="../media/image35.png"/><Relationship Id="rId5" Type="http://schemas.openxmlformats.org/officeDocument/2006/relationships/image" Target="../media/image30.png"/><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13.xml"/><Relationship Id="rId4" Type="http://schemas.openxmlformats.org/officeDocument/2006/relationships/image" Target="../media/image36.pn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37.png"/><Relationship Id="rId2" Type="http://schemas.openxmlformats.org/officeDocument/2006/relationships/notesSlide" Target="../notesSlides/notesSlide19.xml"/><Relationship Id="rId1" Type="http://schemas.openxmlformats.org/officeDocument/2006/relationships/slideLayout" Target="../slideLayouts/slideLayout13.xml"/><Relationship Id="rId6" Type="http://schemas.openxmlformats.org/officeDocument/2006/relationships/image" Target="../media/image10.png"/><Relationship Id="rId5" Type="http://schemas.openxmlformats.org/officeDocument/2006/relationships/image" Target="../media/image30.png"/><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4.png"/><Relationship Id="rId18" Type="http://schemas.openxmlformats.org/officeDocument/2006/relationships/image" Target="../media/image27.png"/><Relationship Id="rId3" Type="http://schemas.openxmlformats.org/officeDocument/2006/relationships/image" Target="../media/image15.png"/><Relationship Id="rId7" Type="http://schemas.openxmlformats.org/officeDocument/2006/relationships/image" Target="../media/image19.tiff"/><Relationship Id="rId12" Type="http://schemas.openxmlformats.org/officeDocument/2006/relationships/image" Target="../media/image23.png"/><Relationship Id="rId17" Type="http://schemas.microsoft.com/office/2007/relationships/hdphoto" Target="../media/hdphoto2.wdp"/><Relationship Id="rId2" Type="http://schemas.openxmlformats.org/officeDocument/2006/relationships/notesSlide" Target="../notesSlides/notesSlide2.xml"/><Relationship Id="rId16"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18.png"/><Relationship Id="rId11" Type="http://schemas.openxmlformats.org/officeDocument/2006/relationships/image" Target="../media/image22.svg"/><Relationship Id="rId5" Type="http://schemas.openxmlformats.org/officeDocument/2006/relationships/image" Target="../media/image17.png"/><Relationship Id="rId15" Type="http://schemas.openxmlformats.org/officeDocument/2006/relationships/image" Target="../media/image14.png"/><Relationship Id="rId10" Type="http://schemas.openxmlformats.org/officeDocument/2006/relationships/image" Target="../media/image21.png"/><Relationship Id="rId19" Type="http://schemas.openxmlformats.org/officeDocument/2006/relationships/image" Target="../media/image28.png"/><Relationship Id="rId4" Type="http://schemas.openxmlformats.org/officeDocument/2006/relationships/image" Target="../media/image16.png"/><Relationship Id="rId9" Type="http://schemas.openxmlformats.org/officeDocument/2006/relationships/image" Target="../media/image2.png"/><Relationship Id="rId14" Type="http://schemas.openxmlformats.org/officeDocument/2006/relationships/image" Target="../media/image25.svg"/></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13.xml"/><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2.xml"/><Relationship Id="rId1" Type="http://schemas.openxmlformats.org/officeDocument/2006/relationships/slideLayout" Target="../slideLayouts/slideLayout13.xml"/><Relationship Id="rId5" Type="http://schemas.openxmlformats.org/officeDocument/2006/relationships/image" Target="../media/image30.png"/><Relationship Id="rId4" Type="http://schemas.openxmlformats.org/officeDocument/2006/relationships/image" Target="../media/image29.png"/></Relationships>
</file>

<file path=ppt/slides/_rels/slide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3.xml"/><Relationship Id="rId1" Type="http://schemas.openxmlformats.org/officeDocument/2006/relationships/slideLayout" Target="../slideLayouts/slideLayout13.xml"/><Relationship Id="rId5" Type="http://schemas.openxmlformats.org/officeDocument/2006/relationships/image" Target="../media/image9.png"/><Relationship Id="rId4" Type="http://schemas.openxmlformats.org/officeDocument/2006/relationships/image" Target="../media/image8.png"/></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4.xml"/><Relationship Id="rId1" Type="http://schemas.openxmlformats.org/officeDocument/2006/relationships/slideLayout" Target="../slideLayouts/slideLayout13.xml"/><Relationship Id="rId6" Type="http://schemas.openxmlformats.org/officeDocument/2006/relationships/image" Target="../media/image10.png"/><Relationship Id="rId5" Type="http://schemas.openxmlformats.org/officeDocument/2006/relationships/image" Target="../media/image30.png"/><Relationship Id="rId4" Type="http://schemas.openxmlformats.org/officeDocument/2006/relationships/image" Target="../media/image29.png"/></Relationships>
</file>

<file path=ppt/slides/_rels/slide25.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8.png"/><Relationship Id="rId3" Type="http://schemas.openxmlformats.org/officeDocument/2006/relationships/image" Target="../media/image3.png"/><Relationship Id="rId7" Type="http://schemas.openxmlformats.org/officeDocument/2006/relationships/image" Target="../media/image14.png"/><Relationship Id="rId12" Type="http://schemas.openxmlformats.org/officeDocument/2006/relationships/hyperlink" Target="NULL" TargetMode="External"/><Relationship Id="rId2" Type="http://schemas.openxmlformats.org/officeDocument/2006/relationships/notesSlide" Target="../notesSlides/notesSlide25.xml"/><Relationship Id="rId16" Type="http://schemas.openxmlformats.org/officeDocument/2006/relationships/hyperlink" Target="https://github.com/openwallet-foundation-labs/tsp" TargetMode="External"/><Relationship Id="rId1" Type="http://schemas.openxmlformats.org/officeDocument/2006/relationships/slideLayout" Target="../slideLayouts/slideLayout13.xml"/><Relationship Id="rId6" Type="http://schemas.openxmlformats.org/officeDocument/2006/relationships/image" Target="../media/image10.png"/><Relationship Id="rId11" Type="http://schemas.microsoft.com/office/2007/relationships/hdphoto" Target="../media/hdphoto1.wdp"/><Relationship Id="rId5" Type="http://schemas.openxmlformats.org/officeDocument/2006/relationships/image" Target="../media/image30.png"/><Relationship Id="rId15" Type="http://schemas.openxmlformats.org/officeDocument/2006/relationships/hyperlink" Target="https://trustoverip.github.io/tswg-tsp-specification/" TargetMode="External"/><Relationship Id="rId10" Type="http://schemas.openxmlformats.org/officeDocument/2006/relationships/image" Target="../media/image13.png"/><Relationship Id="rId4" Type="http://schemas.openxmlformats.org/officeDocument/2006/relationships/image" Target="../media/image29.png"/><Relationship Id="rId9" Type="http://schemas.microsoft.com/office/2007/relationships/hdphoto" Target="../media/hdphoto2.wdp"/><Relationship Id="rId14" Type="http://schemas.openxmlformats.org/officeDocument/2006/relationships/image" Target="../media/image39.png"/></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6.xml"/><Relationship Id="rId1" Type="http://schemas.openxmlformats.org/officeDocument/2006/relationships/slideLayout" Target="../slideLayouts/slideLayout13.xml"/><Relationship Id="rId6" Type="http://schemas.openxmlformats.org/officeDocument/2006/relationships/image" Target="../media/image10.png"/><Relationship Id="rId5" Type="http://schemas.openxmlformats.org/officeDocument/2006/relationships/image" Target="../media/image30.png"/><Relationship Id="rId4" Type="http://schemas.openxmlformats.org/officeDocument/2006/relationships/image" Target="../media/image29.png"/></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7.xml"/><Relationship Id="rId1" Type="http://schemas.openxmlformats.org/officeDocument/2006/relationships/slideLayout" Target="../slideLayouts/slideLayout13.xml"/><Relationship Id="rId6" Type="http://schemas.openxmlformats.org/officeDocument/2006/relationships/image" Target="../media/image10.png"/><Relationship Id="rId5" Type="http://schemas.openxmlformats.org/officeDocument/2006/relationships/image" Target="../media/image30.png"/><Relationship Id="rId4" Type="http://schemas.openxmlformats.org/officeDocument/2006/relationships/image" Target="../media/image29.png"/></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8.xml"/><Relationship Id="rId1" Type="http://schemas.openxmlformats.org/officeDocument/2006/relationships/slideLayout" Target="../slideLayouts/slideLayout13.xml"/><Relationship Id="rId5" Type="http://schemas.openxmlformats.org/officeDocument/2006/relationships/image" Target="../media/image30.png"/><Relationship Id="rId4" Type="http://schemas.openxmlformats.org/officeDocument/2006/relationships/image" Target="../media/image29.png"/></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9.xml"/><Relationship Id="rId1" Type="http://schemas.openxmlformats.org/officeDocument/2006/relationships/slideLayout" Target="../slideLayouts/slideLayout13.xml"/><Relationship Id="rId6" Type="http://schemas.openxmlformats.org/officeDocument/2006/relationships/image" Target="../media/image40.png"/><Relationship Id="rId5" Type="http://schemas.openxmlformats.org/officeDocument/2006/relationships/image" Target="../media/image30.png"/><Relationship Id="rId4" Type="http://schemas.openxmlformats.org/officeDocument/2006/relationships/image" Target="../media/image29.png"/></Relationships>
</file>

<file path=ppt/slides/_rels/slide3.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3.png"/><Relationship Id="rId7"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3.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 Id="rId9" Type="http://schemas.openxmlformats.org/officeDocument/2006/relationships/image" Target="../media/image22.svg"/></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0.xml"/><Relationship Id="rId1" Type="http://schemas.openxmlformats.org/officeDocument/2006/relationships/slideLayout" Target="../slideLayouts/slideLayout13.xml"/><Relationship Id="rId6" Type="http://schemas.openxmlformats.org/officeDocument/2006/relationships/image" Target="../media/image10.png"/><Relationship Id="rId5" Type="http://schemas.openxmlformats.org/officeDocument/2006/relationships/image" Target="../media/image30.png"/><Relationship Id="rId4" Type="http://schemas.openxmlformats.org/officeDocument/2006/relationships/image" Target="../media/image29.png"/></Relationships>
</file>

<file path=ppt/slides/_rels/slide3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1.xml"/><Relationship Id="rId1" Type="http://schemas.openxmlformats.org/officeDocument/2006/relationships/slideLayout" Target="../slideLayouts/slideLayout13.xml"/><Relationship Id="rId5" Type="http://schemas.openxmlformats.org/officeDocument/2006/relationships/image" Target="../media/image9.png"/><Relationship Id="rId4" Type="http://schemas.openxmlformats.org/officeDocument/2006/relationships/image" Target="../media/image8.png"/></Relationships>
</file>

<file path=ppt/slides/_rels/slide32.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0.png"/><Relationship Id="rId2" Type="http://schemas.openxmlformats.org/officeDocument/2006/relationships/notesSlide" Target="../notesSlides/notesSlide32.xml"/><Relationship Id="rId1" Type="http://schemas.openxmlformats.org/officeDocument/2006/relationships/slideLayout" Target="../slideLayouts/slideLayout13.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hyperlink" Target="https://robius.rs/blog/" TargetMode="External"/></Relationships>
</file>

<file path=ppt/slides/_rels/slide33.xml.rels><?xml version="1.0" encoding="UTF-8" standalone="yes"?>
<Relationships xmlns="http://schemas.openxmlformats.org/package/2006/relationships"><Relationship Id="rId8" Type="http://schemas.openxmlformats.org/officeDocument/2006/relationships/image" Target="../media/image43.svg"/><Relationship Id="rId13" Type="http://schemas.openxmlformats.org/officeDocument/2006/relationships/image" Target="../media/image48.png"/><Relationship Id="rId3" Type="http://schemas.openxmlformats.org/officeDocument/2006/relationships/image" Target="../media/image3.png"/><Relationship Id="rId7" Type="http://schemas.openxmlformats.org/officeDocument/2006/relationships/image" Target="../media/image42.png"/><Relationship Id="rId12" Type="http://schemas.openxmlformats.org/officeDocument/2006/relationships/image" Target="../media/image47.svg"/><Relationship Id="rId2" Type="http://schemas.openxmlformats.org/officeDocument/2006/relationships/notesSlide" Target="../notesSlides/notesSlide33.xml"/><Relationship Id="rId1" Type="http://schemas.openxmlformats.org/officeDocument/2006/relationships/slideLayout" Target="../slideLayouts/slideLayout13.xml"/><Relationship Id="rId6" Type="http://schemas.openxmlformats.org/officeDocument/2006/relationships/image" Target="../media/image41.png"/><Relationship Id="rId11" Type="http://schemas.openxmlformats.org/officeDocument/2006/relationships/image" Target="../media/image46.png"/><Relationship Id="rId5" Type="http://schemas.openxmlformats.org/officeDocument/2006/relationships/image" Target="../media/image10.png"/><Relationship Id="rId10" Type="http://schemas.openxmlformats.org/officeDocument/2006/relationships/image" Target="../media/image45.svg"/><Relationship Id="rId4" Type="http://schemas.openxmlformats.org/officeDocument/2006/relationships/image" Target="../media/image29.png"/><Relationship Id="rId9" Type="http://schemas.openxmlformats.org/officeDocument/2006/relationships/image" Target="../media/image44.png"/><Relationship Id="rId14" Type="http://schemas.openxmlformats.org/officeDocument/2006/relationships/image" Target="../media/image49.svg"/></Relationships>
</file>

<file path=ppt/slides/_rels/slide34.xml.rels><?xml version="1.0" encoding="UTF-8" standalone="yes"?>
<Relationships xmlns="http://schemas.openxmlformats.org/package/2006/relationships"><Relationship Id="rId8" Type="http://schemas.openxmlformats.org/officeDocument/2006/relationships/image" Target="../media/image51.jpeg"/><Relationship Id="rId13" Type="http://schemas.openxmlformats.org/officeDocument/2006/relationships/image" Target="../media/image56.png"/><Relationship Id="rId18" Type="http://schemas.openxmlformats.org/officeDocument/2006/relationships/image" Target="../media/image61.jpg"/><Relationship Id="rId3" Type="http://schemas.openxmlformats.org/officeDocument/2006/relationships/image" Target="../media/image7.png"/><Relationship Id="rId7" Type="http://schemas.openxmlformats.org/officeDocument/2006/relationships/image" Target="../media/image50.jpeg"/><Relationship Id="rId12" Type="http://schemas.openxmlformats.org/officeDocument/2006/relationships/image" Target="../media/image55.png"/><Relationship Id="rId17" Type="http://schemas.openxmlformats.org/officeDocument/2006/relationships/image" Target="../media/image60.jpg"/><Relationship Id="rId2" Type="http://schemas.openxmlformats.org/officeDocument/2006/relationships/notesSlide" Target="../notesSlides/notesSlide34.xml"/><Relationship Id="rId16" Type="http://schemas.openxmlformats.org/officeDocument/2006/relationships/image" Target="../media/image59.jpg"/><Relationship Id="rId20" Type="http://schemas.openxmlformats.org/officeDocument/2006/relationships/image" Target="../media/image63.jpg"/><Relationship Id="rId1" Type="http://schemas.openxmlformats.org/officeDocument/2006/relationships/slideLayout" Target="../slideLayouts/slideLayout13.xml"/><Relationship Id="rId6" Type="http://schemas.openxmlformats.org/officeDocument/2006/relationships/image" Target="../media/image11.png"/><Relationship Id="rId11" Type="http://schemas.openxmlformats.org/officeDocument/2006/relationships/image" Target="../media/image54.png"/><Relationship Id="rId5" Type="http://schemas.openxmlformats.org/officeDocument/2006/relationships/image" Target="../media/image10.png"/><Relationship Id="rId15" Type="http://schemas.openxmlformats.org/officeDocument/2006/relationships/image" Target="../media/image58.jpg"/><Relationship Id="rId10" Type="http://schemas.openxmlformats.org/officeDocument/2006/relationships/image" Target="../media/image53.jpeg"/><Relationship Id="rId19" Type="http://schemas.openxmlformats.org/officeDocument/2006/relationships/image" Target="../media/image62.png"/><Relationship Id="rId4" Type="http://schemas.openxmlformats.org/officeDocument/2006/relationships/image" Target="../media/image8.png"/><Relationship Id="rId9" Type="http://schemas.openxmlformats.org/officeDocument/2006/relationships/image" Target="../media/image52.jpeg"/><Relationship Id="rId14" Type="http://schemas.openxmlformats.org/officeDocument/2006/relationships/image" Target="../media/image57.jpeg"/></Relationships>
</file>

<file path=ppt/slides/_rels/slide35.xml.rels><?xml version="1.0" encoding="UTF-8" standalone="yes"?>
<Relationships xmlns="http://schemas.openxmlformats.org/package/2006/relationships"><Relationship Id="rId8" Type="http://schemas.openxmlformats.org/officeDocument/2006/relationships/image" Target="../media/image64.png"/><Relationship Id="rId13" Type="http://schemas.openxmlformats.org/officeDocument/2006/relationships/image" Target="../media/image69.pn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68.png"/><Relationship Id="rId2" Type="http://schemas.openxmlformats.org/officeDocument/2006/relationships/notesSlide" Target="../notesSlides/notesSlide35.xml"/><Relationship Id="rId16" Type="http://schemas.openxmlformats.org/officeDocument/2006/relationships/image" Target="../media/image22.svg"/><Relationship Id="rId1" Type="http://schemas.openxmlformats.org/officeDocument/2006/relationships/slideLayout" Target="../slideLayouts/slideLayout13.xml"/><Relationship Id="rId6" Type="http://schemas.openxmlformats.org/officeDocument/2006/relationships/image" Target="../media/image10.png"/><Relationship Id="rId11" Type="http://schemas.openxmlformats.org/officeDocument/2006/relationships/image" Target="../media/image67.png"/><Relationship Id="rId5" Type="http://schemas.openxmlformats.org/officeDocument/2006/relationships/image" Target="../media/image9.png"/><Relationship Id="rId15" Type="http://schemas.openxmlformats.org/officeDocument/2006/relationships/image" Target="../media/image21.png"/><Relationship Id="rId10" Type="http://schemas.openxmlformats.org/officeDocument/2006/relationships/image" Target="../media/image66.png"/><Relationship Id="rId4" Type="http://schemas.openxmlformats.org/officeDocument/2006/relationships/image" Target="../media/image8.png"/><Relationship Id="rId9" Type="http://schemas.openxmlformats.org/officeDocument/2006/relationships/image" Target="../media/image65.svg"/><Relationship Id="rId1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3.xml"/><Relationship Id="rId5" Type="http://schemas.openxmlformats.org/officeDocument/2006/relationships/image" Target="../media/image9.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3.png"/><Relationship Id="rId7"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13.xml"/><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image" Target="../media/image30.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33.svg"/><Relationship Id="rId2" Type="http://schemas.openxmlformats.org/officeDocument/2006/relationships/notesSlide" Target="../notesSlides/notesSlide6.xml"/><Relationship Id="rId1" Type="http://schemas.openxmlformats.org/officeDocument/2006/relationships/slideLayout" Target="../slideLayouts/slideLayout13.xml"/><Relationship Id="rId6" Type="http://schemas.openxmlformats.org/officeDocument/2006/relationships/image" Target="../media/image32.png"/><Relationship Id="rId5" Type="http://schemas.openxmlformats.org/officeDocument/2006/relationships/image" Target="../media/image2.png"/><Relationship Id="rId4" Type="http://schemas.openxmlformats.org/officeDocument/2006/relationships/image" Target="../media/image30.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3.xml"/><Relationship Id="rId6" Type="http://schemas.openxmlformats.org/officeDocument/2006/relationships/image" Target="../media/image10.png"/><Relationship Id="rId5" Type="http://schemas.openxmlformats.org/officeDocument/2006/relationships/image" Target="../media/image30.png"/><Relationship Id="rId4" Type="http://schemas.openxmlformats.org/officeDocument/2006/relationships/image" Target="../media/image29.png"/></Relationships>
</file>

<file path=ppt/slides/_rels/slide8.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3.png"/><Relationship Id="rId7"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13.xml"/><Relationship Id="rId6" Type="http://schemas.openxmlformats.org/officeDocument/2006/relationships/image" Target="../media/image10.png"/><Relationship Id="rId5" Type="http://schemas.openxmlformats.org/officeDocument/2006/relationships/image" Target="../media/image30.png"/><Relationship Id="rId4" Type="http://schemas.openxmlformats.org/officeDocument/2006/relationships/image" Target="../media/image29.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13.xml"/><Relationship Id="rId5" Type="http://schemas.openxmlformats.org/officeDocument/2006/relationships/image" Target="../media/image9.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pic>
        <p:nvPicPr>
          <p:cNvPr id="112" name="Google Shape;112;p28" descr="Rectangle 3.png"/>
          <p:cNvPicPr preferRelativeResize="0"/>
          <p:nvPr/>
        </p:nvPicPr>
        <p:blipFill rotWithShape="1">
          <a:blip r:embed="rId3">
            <a:alphaModFix/>
          </a:blip>
          <a:srcRect/>
          <a:stretch/>
        </p:blipFill>
        <p:spPr>
          <a:xfrm>
            <a:off x="0" y="5714116"/>
            <a:ext cx="12192000" cy="1143000"/>
          </a:xfrm>
          <a:prstGeom prst="rect">
            <a:avLst/>
          </a:prstGeom>
          <a:noFill/>
          <a:ln>
            <a:noFill/>
          </a:ln>
        </p:spPr>
      </p:pic>
      <p:pic>
        <p:nvPicPr>
          <p:cNvPr id="113" name="Google Shape;113;p28" descr="Group 3.svg"/>
          <p:cNvPicPr preferRelativeResize="0"/>
          <p:nvPr/>
        </p:nvPicPr>
        <p:blipFill rotWithShape="1">
          <a:blip r:embed="rId4">
            <a:alphaModFix/>
          </a:blip>
          <a:srcRect/>
          <a:stretch/>
        </p:blipFill>
        <p:spPr>
          <a:xfrm>
            <a:off x="701" y="1"/>
            <a:ext cx="12190601" cy="6858001"/>
          </a:xfrm>
          <a:prstGeom prst="rect">
            <a:avLst/>
          </a:prstGeom>
          <a:noFill/>
          <a:ln>
            <a:noFill/>
          </a:ln>
        </p:spPr>
      </p:pic>
      <p:pic>
        <p:nvPicPr>
          <p:cNvPr id="114" name="Google Shape;114;p28" descr="定稿-SVG-图标 2.svg"/>
          <p:cNvPicPr preferRelativeResize="0"/>
          <p:nvPr/>
        </p:nvPicPr>
        <p:blipFill rotWithShape="1">
          <a:blip r:embed="rId5">
            <a:alphaModFix/>
          </a:blip>
          <a:srcRect/>
          <a:stretch/>
        </p:blipFill>
        <p:spPr>
          <a:xfrm>
            <a:off x="8438041" y="3239559"/>
            <a:ext cx="3429000" cy="3429000"/>
          </a:xfrm>
          <a:prstGeom prst="rect">
            <a:avLst/>
          </a:prstGeom>
          <a:noFill/>
          <a:ln>
            <a:noFill/>
          </a:ln>
        </p:spPr>
      </p:pic>
      <p:pic>
        <p:nvPicPr>
          <p:cNvPr id="115" name="Google Shape;115;p28" descr="Frame 1.svg"/>
          <p:cNvPicPr preferRelativeResize="0"/>
          <p:nvPr/>
        </p:nvPicPr>
        <p:blipFill rotWithShape="1">
          <a:blip r:embed="rId6">
            <a:alphaModFix/>
          </a:blip>
          <a:srcRect/>
          <a:stretch/>
        </p:blipFill>
        <p:spPr>
          <a:xfrm>
            <a:off x="635001" y="508000"/>
            <a:ext cx="2222500" cy="508000"/>
          </a:xfrm>
          <a:prstGeom prst="rect">
            <a:avLst/>
          </a:prstGeom>
          <a:noFill/>
          <a:ln>
            <a:noFill/>
          </a:ln>
        </p:spPr>
      </p:pic>
      <p:pic>
        <p:nvPicPr>
          <p:cNvPr id="116" name="Google Shape;116;p28" descr="图层 11.svg"/>
          <p:cNvPicPr preferRelativeResize="0"/>
          <p:nvPr/>
        </p:nvPicPr>
        <p:blipFill rotWithShape="1">
          <a:blip r:embed="rId7">
            <a:alphaModFix/>
          </a:blip>
          <a:srcRect r="6195"/>
          <a:stretch>
            <a:fillRect/>
          </a:stretch>
        </p:blipFill>
        <p:spPr>
          <a:xfrm>
            <a:off x="8532993" y="501147"/>
            <a:ext cx="3067645" cy="635000"/>
          </a:xfrm>
          <a:prstGeom prst="rect">
            <a:avLst/>
          </a:prstGeom>
          <a:noFill/>
          <a:ln>
            <a:noFill/>
          </a:ln>
        </p:spPr>
      </p:pic>
      <p:sp>
        <p:nvSpPr>
          <p:cNvPr id="117" name="Google Shape;117;p28"/>
          <p:cNvSpPr txBox="1"/>
          <p:nvPr/>
        </p:nvSpPr>
        <p:spPr>
          <a:xfrm>
            <a:off x="627533" y="1238979"/>
            <a:ext cx="9834904" cy="2850267"/>
          </a:xfrm>
          <a:prstGeom prst="rect">
            <a:avLst/>
          </a:prstGeom>
          <a:noFill/>
          <a:ln>
            <a:noFill/>
          </a:ln>
        </p:spPr>
        <p:txBody>
          <a:bodyPr spcFirstLastPara="1" wrap="square" lIns="25400" tIns="25400" rIns="25400" bIns="25400" anchor="ctr" anchorCtr="0">
            <a:spAutoFit/>
          </a:bodyPr>
          <a:lstStyle/>
          <a:p>
            <a:pPr defTabSz="1219170">
              <a:lnSpc>
                <a:spcPct val="150000"/>
              </a:lnSpc>
              <a:buClr>
                <a:srgbClr val="000000"/>
              </a:buClr>
              <a:buSzPts val="3800"/>
            </a:pPr>
            <a:r>
              <a:rPr lang="en" sz="5867" b="1" kern="0" dirty="0">
                <a:solidFill>
                  <a:srgbClr val="000000"/>
                </a:solidFill>
                <a:latin typeface="Helvetica Neue"/>
                <a:ea typeface="Helvetica Neue"/>
                <a:cs typeface="Helvetica Neue"/>
                <a:sym typeface="Helvetica Neue"/>
              </a:rPr>
              <a:t>     </a:t>
            </a:r>
          </a:p>
          <a:p>
            <a:pPr defTabSz="1219170">
              <a:lnSpc>
                <a:spcPct val="110000"/>
              </a:lnSpc>
              <a:buClr>
                <a:srgbClr val="000000"/>
              </a:buClr>
              <a:buSzPts val="3800"/>
            </a:pPr>
            <a:r>
              <a:rPr lang="en" sz="4267" kern="0" dirty="0">
                <a:solidFill>
                  <a:srgbClr val="000000"/>
                </a:solidFill>
                <a:latin typeface="Helvetica" pitchFamily="2" charset="0"/>
                <a:ea typeface="Helvetica Neue"/>
                <a:cs typeface="Helvetica Neue"/>
                <a:sym typeface="Helvetica Neue"/>
              </a:rPr>
              <a:t>a complex, multi-platform app in Rust</a:t>
            </a:r>
            <a:br>
              <a:rPr lang="en" sz="4267" kern="0" dirty="0">
                <a:solidFill>
                  <a:srgbClr val="000000"/>
                </a:solidFill>
                <a:latin typeface="Helvetica" pitchFamily="2" charset="0"/>
                <a:ea typeface="Helvetica Neue"/>
                <a:cs typeface="Helvetica Neue"/>
                <a:sym typeface="Helvetica Neue"/>
              </a:rPr>
            </a:br>
            <a:r>
              <a:rPr lang="en" sz="4267" kern="0" dirty="0">
                <a:solidFill>
                  <a:srgbClr val="000000"/>
                </a:solidFill>
                <a:latin typeface="Helvetica" pitchFamily="2" charset="0"/>
                <a:ea typeface="Helvetica Neue"/>
                <a:cs typeface="Helvetica Neue"/>
                <a:sym typeface="Helvetica Neue"/>
              </a:rPr>
              <a:t>for secure chat using</a:t>
            </a:r>
            <a:endParaRPr sz="4267" kern="0" baseline="30000" dirty="0">
              <a:solidFill>
                <a:srgbClr val="000000"/>
              </a:solidFill>
              <a:latin typeface="Helvetica" pitchFamily="2" charset="0"/>
              <a:cs typeface="Arial"/>
              <a:sym typeface="Arial"/>
            </a:endParaRPr>
          </a:p>
        </p:txBody>
      </p:sp>
      <p:sp>
        <p:nvSpPr>
          <p:cNvPr id="118" name="Google Shape;118;p28"/>
          <p:cNvSpPr/>
          <p:nvPr/>
        </p:nvSpPr>
        <p:spPr>
          <a:xfrm>
            <a:off x="559068" y="4419772"/>
            <a:ext cx="2305840" cy="76200"/>
          </a:xfrm>
          <a:prstGeom prst="rect">
            <a:avLst/>
          </a:prstGeom>
          <a:solidFill>
            <a:srgbClr val="F74C00"/>
          </a:solidFill>
          <a:ln>
            <a:noFill/>
          </a:ln>
        </p:spPr>
        <p:txBody>
          <a:bodyPr spcFirstLastPara="1" wrap="square" lIns="0" tIns="0" rIns="0" bIns="0" anchor="ctr" anchorCtr="0">
            <a:noAutofit/>
          </a:bodyPr>
          <a:lstStyle/>
          <a:p>
            <a:pPr algn="ctr" defTabSz="1219170">
              <a:buClr>
                <a:srgbClr val="F74C00"/>
              </a:buClr>
              <a:buSzPts val="1200"/>
            </a:pPr>
            <a:endParaRPr sz="1600" kern="0" dirty="0">
              <a:solidFill>
                <a:srgbClr val="F74C00"/>
              </a:solidFill>
              <a:latin typeface="Helvetica Neue"/>
              <a:ea typeface="Helvetica Neue"/>
              <a:cs typeface="Helvetica Neue"/>
              <a:sym typeface="Helvetica Neue"/>
            </a:endParaRPr>
          </a:p>
        </p:txBody>
      </p:sp>
      <p:sp>
        <p:nvSpPr>
          <p:cNvPr id="119" name="Google Shape;119;p28"/>
          <p:cNvSpPr txBox="1"/>
          <p:nvPr/>
        </p:nvSpPr>
        <p:spPr>
          <a:xfrm>
            <a:off x="627528" y="4556052"/>
            <a:ext cx="7486251" cy="1089657"/>
          </a:xfrm>
          <a:prstGeom prst="rect">
            <a:avLst/>
          </a:prstGeom>
          <a:noFill/>
          <a:ln>
            <a:noFill/>
          </a:ln>
        </p:spPr>
        <p:txBody>
          <a:bodyPr spcFirstLastPara="1" wrap="square" lIns="25400" tIns="25400" rIns="25400" bIns="25400" anchor="ctr" anchorCtr="0">
            <a:spAutoFit/>
          </a:bodyPr>
          <a:lstStyle/>
          <a:p>
            <a:pPr defTabSz="1219170">
              <a:lnSpc>
                <a:spcPct val="110000"/>
              </a:lnSpc>
              <a:buClr>
                <a:srgbClr val="000000"/>
              </a:buClr>
              <a:buSzPts val="2300"/>
            </a:pPr>
            <a:r>
              <a:rPr lang="en" sz="3067" b="1" kern="0" dirty="0">
                <a:solidFill>
                  <a:srgbClr val="000000"/>
                </a:solidFill>
                <a:latin typeface="Helvetica Neue"/>
                <a:ea typeface="Helvetica Neue"/>
                <a:cs typeface="Helvetica Neue"/>
                <a:sym typeface="Helvetica Neue"/>
              </a:rPr>
              <a:t>Kevin Boos,  PhD</a:t>
            </a:r>
          </a:p>
          <a:p>
            <a:pPr defTabSz="1219170">
              <a:lnSpc>
                <a:spcPct val="110000"/>
              </a:lnSpc>
              <a:buClr>
                <a:srgbClr val="000000"/>
              </a:buClr>
              <a:buSzPts val="2300"/>
            </a:pPr>
            <a:r>
              <a:rPr lang="en" sz="3067" kern="0" dirty="0">
                <a:solidFill>
                  <a:srgbClr val="000000"/>
                </a:solidFill>
                <a:latin typeface="Helvetica Neue"/>
                <a:ea typeface="Helvetica Neue"/>
                <a:cs typeface="Helvetica Neue"/>
                <a:sym typeface="Helvetica Neue"/>
              </a:rPr>
              <a:t>Architect @ Futurewei Technologies</a:t>
            </a:r>
          </a:p>
        </p:txBody>
      </p:sp>
      <p:pic>
        <p:nvPicPr>
          <p:cNvPr id="3" name="Picture 2" descr="A colorful cube with a black background&#10;&#10;AI-generated content may be incorrect.">
            <a:extLst>
              <a:ext uri="{FF2B5EF4-FFF2-40B4-BE49-F238E27FC236}">
                <a16:creationId xmlns:a16="http://schemas.microsoft.com/office/drawing/2014/main" id="{ED7443FE-B3CC-E5DE-64B4-B1DD75BF55FE}"/>
              </a:ext>
            </a:extLst>
          </p:cNvPr>
          <p:cNvPicPr>
            <a:picLocks noChangeAspect="1"/>
          </p:cNvPicPr>
          <p:nvPr/>
        </p:nvPicPr>
        <p:blipFill>
          <a:blip r:embed="rId8"/>
          <a:stretch>
            <a:fillRect/>
          </a:stretch>
        </p:blipFill>
        <p:spPr>
          <a:xfrm>
            <a:off x="582454" y="1534207"/>
            <a:ext cx="1007023" cy="1007023"/>
          </a:xfrm>
          <a:prstGeom prst="rect">
            <a:avLst/>
          </a:prstGeom>
        </p:spPr>
      </p:pic>
      <p:pic>
        <p:nvPicPr>
          <p:cNvPr id="4" name="Picture 3">
            <a:extLst>
              <a:ext uri="{FF2B5EF4-FFF2-40B4-BE49-F238E27FC236}">
                <a16:creationId xmlns:a16="http://schemas.microsoft.com/office/drawing/2014/main" id="{54879E75-0699-BAE9-85C2-39790E52B86F}"/>
              </a:ext>
            </a:extLst>
          </p:cNvPr>
          <p:cNvPicPr>
            <a:picLocks noChangeAspect="1"/>
          </p:cNvPicPr>
          <p:nvPr/>
        </p:nvPicPr>
        <p:blipFill>
          <a:blip r:embed="rId9">
            <a:alphaModFix/>
            <a:duotone>
              <a:prstClr val="black"/>
              <a:schemeClr val="tx1">
                <a:lumMod val="95000"/>
                <a:lumOff val="5000"/>
                <a:tint val="45000"/>
                <a:satMod val="400000"/>
              </a:schemeClr>
            </a:duotone>
            <a:extLst>
              <a:ext uri="{BEBA8EAE-BF5A-486C-A8C5-ECC9F3942E4B}">
                <a14:imgProps xmlns:a14="http://schemas.microsoft.com/office/drawing/2010/main">
                  <a14:imgLayer r:embed="rId10">
                    <a14:imgEffect>
                      <a14:artisticGlowEdges/>
                    </a14:imgEffect>
                    <a14:imgEffect>
                      <a14:sharpenSoften amount="50000"/>
                    </a14:imgEffect>
                    <a14:imgEffect>
                      <a14:colorTemperature colorTemp="4700"/>
                    </a14:imgEffect>
                    <a14:imgEffect>
                      <a14:brightnessContrast bright="-40000" contrast="-40000"/>
                    </a14:imgEffect>
                  </a14:imgLayer>
                </a14:imgProps>
              </a:ext>
            </a:extLst>
          </a:blip>
          <a:srcRect/>
          <a:stretch/>
        </p:blipFill>
        <p:spPr>
          <a:xfrm>
            <a:off x="5893554" y="3340811"/>
            <a:ext cx="1832865" cy="780397"/>
          </a:xfrm>
          <a:prstGeom prst="rect">
            <a:avLst/>
          </a:prstGeom>
        </p:spPr>
      </p:pic>
      <p:pic>
        <p:nvPicPr>
          <p:cNvPr id="2" name="Picture 1" descr="A logo of a cube&#10;&#10;Description automatically generated">
            <a:extLst>
              <a:ext uri="{FF2B5EF4-FFF2-40B4-BE49-F238E27FC236}">
                <a16:creationId xmlns:a16="http://schemas.microsoft.com/office/drawing/2014/main" id="{AC2E96C7-AC1D-144B-0A0F-91D7269C6673}"/>
              </a:ext>
            </a:extLst>
          </p:cNvPr>
          <p:cNvPicPr>
            <a:picLocks noChangeAspect="1"/>
          </p:cNvPicPr>
          <p:nvPr/>
        </p:nvPicPr>
        <p:blipFill>
          <a:blip r:embed="rId11"/>
          <a:srcRect t="65810"/>
          <a:stretch/>
        </p:blipFill>
        <p:spPr>
          <a:xfrm>
            <a:off x="1264648" y="1538951"/>
            <a:ext cx="3253963" cy="1233304"/>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1">
          <a:extLst>
            <a:ext uri="{FF2B5EF4-FFF2-40B4-BE49-F238E27FC236}">
              <a16:creationId xmlns:a16="http://schemas.microsoft.com/office/drawing/2014/main" id="{7F5861C3-954E-E73B-665D-423B61811DBA}"/>
            </a:ext>
          </a:extLst>
        </p:cNvPr>
        <p:cNvGrpSpPr/>
        <p:nvPr/>
      </p:nvGrpSpPr>
      <p:grpSpPr>
        <a:xfrm>
          <a:off x="0" y="0"/>
          <a:ext cx="0" cy="0"/>
          <a:chOff x="0" y="0"/>
          <a:chExt cx="0" cy="0"/>
        </a:xfrm>
      </p:grpSpPr>
      <p:pic>
        <p:nvPicPr>
          <p:cNvPr id="132" name="Google Shape;132;p30" descr="Mask group.svg">
            <a:extLst>
              <a:ext uri="{FF2B5EF4-FFF2-40B4-BE49-F238E27FC236}">
                <a16:creationId xmlns:a16="http://schemas.microsoft.com/office/drawing/2014/main" id="{72EC3B11-1B24-83C0-E415-900A4511A5C0}"/>
              </a:ext>
            </a:extLst>
          </p:cNvPr>
          <p:cNvPicPr preferRelativeResize="0"/>
          <p:nvPr/>
        </p:nvPicPr>
        <p:blipFill rotWithShape="1">
          <a:blip r:embed="rId3">
            <a:alphaModFix/>
          </a:blip>
          <a:srcRect/>
          <a:stretch/>
        </p:blipFill>
        <p:spPr>
          <a:xfrm>
            <a:off x="58453" y="223616"/>
            <a:ext cx="12192000" cy="6858000"/>
          </a:xfrm>
          <a:prstGeom prst="rect">
            <a:avLst/>
          </a:prstGeom>
          <a:noFill/>
          <a:ln>
            <a:noFill/>
          </a:ln>
        </p:spPr>
      </p:pic>
      <p:sp>
        <p:nvSpPr>
          <p:cNvPr id="137" name="Google Shape;137;p30">
            <a:extLst>
              <a:ext uri="{FF2B5EF4-FFF2-40B4-BE49-F238E27FC236}">
                <a16:creationId xmlns:a16="http://schemas.microsoft.com/office/drawing/2014/main" id="{0AA86206-A0A6-281C-3B12-5694103A848E}"/>
              </a:ext>
            </a:extLst>
          </p:cNvPr>
          <p:cNvSpPr txBox="1"/>
          <p:nvPr/>
        </p:nvSpPr>
        <p:spPr>
          <a:xfrm>
            <a:off x="635000" y="431925"/>
            <a:ext cx="11349486" cy="605294"/>
          </a:xfrm>
          <a:prstGeom prst="rect">
            <a:avLst/>
          </a:prstGeom>
          <a:noFill/>
          <a:ln>
            <a:noFill/>
          </a:ln>
        </p:spPr>
        <p:txBody>
          <a:bodyPr spcFirstLastPara="1" wrap="square" lIns="25400" tIns="25400" rIns="25400" bIns="25400" anchor="ctr" anchorCtr="0">
            <a:spAutoFit/>
          </a:bodyPr>
          <a:lstStyle/>
          <a:p>
            <a:pPr>
              <a:buClr>
                <a:srgbClr val="000000"/>
              </a:buClr>
              <a:buSzPts val="3000"/>
            </a:pPr>
            <a:r>
              <a:rPr lang="en" sz="3600" b="1" dirty="0">
                <a:solidFill>
                  <a:srgbClr val="000000"/>
                </a:solidFill>
                <a:latin typeface="Helvetica Neue"/>
                <a:ea typeface="Helvetica Neue"/>
                <a:cs typeface="Helvetica Neue"/>
                <a:sym typeface="Helvetica Neue"/>
              </a:rPr>
              <a:t>How do Makepad + Robius fit together?</a:t>
            </a:r>
            <a:endParaRPr sz="600" dirty="0"/>
          </a:p>
        </p:txBody>
      </p:sp>
      <p:pic>
        <p:nvPicPr>
          <p:cNvPr id="2" name="Google Shape;136;p30" descr="Frame 3.svg">
            <a:extLst>
              <a:ext uri="{FF2B5EF4-FFF2-40B4-BE49-F238E27FC236}">
                <a16:creationId xmlns:a16="http://schemas.microsoft.com/office/drawing/2014/main" id="{B2D9069B-EA6E-CAD3-D76B-C688CD149819}"/>
              </a:ext>
            </a:extLst>
          </p:cNvPr>
          <p:cNvPicPr preferRelativeResize="0"/>
          <p:nvPr/>
        </p:nvPicPr>
        <p:blipFill rotWithShape="1">
          <a:blip r:embed="rId4">
            <a:alphaModFix/>
          </a:blip>
          <a:srcRect l="46233"/>
          <a:stretch>
            <a:fillRect/>
          </a:stretch>
        </p:blipFill>
        <p:spPr>
          <a:xfrm>
            <a:off x="3131525" y="6314224"/>
            <a:ext cx="3496138" cy="248657"/>
          </a:xfrm>
          <a:prstGeom prst="rect">
            <a:avLst/>
          </a:prstGeom>
          <a:noFill/>
          <a:ln>
            <a:noFill/>
          </a:ln>
        </p:spPr>
      </p:pic>
      <p:pic>
        <p:nvPicPr>
          <p:cNvPr id="3" name="Google Shape;133;p30" descr="Frame 1.svg">
            <a:extLst>
              <a:ext uri="{FF2B5EF4-FFF2-40B4-BE49-F238E27FC236}">
                <a16:creationId xmlns:a16="http://schemas.microsoft.com/office/drawing/2014/main" id="{FA36EB8D-0904-BF17-09D9-1E97D2E320E4}"/>
              </a:ext>
            </a:extLst>
          </p:cNvPr>
          <p:cNvPicPr preferRelativeResize="0"/>
          <p:nvPr/>
        </p:nvPicPr>
        <p:blipFill rotWithShape="1">
          <a:blip r:embed="rId5">
            <a:alphaModFix/>
          </a:blip>
          <a:srcRect/>
          <a:stretch/>
        </p:blipFill>
        <p:spPr>
          <a:xfrm>
            <a:off x="10317611" y="581173"/>
            <a:ext cx="1666875" cy="381000"/>
          </a:xfrm>
          <a:prstGeom prst="rect">
            <a:avLst/>
          </a:prstGeom>
          <a:noFill/>
          <a:ln>
            <a:noFill/>
          </a:ln>
        </p:spPr>
      </p:pic>
      <p:sp>
        <p:nvSpPr>
          <p:cNvPr id="183" name="Rectangle 182">
            <a:extLst>
              <a:ext uri="{FF2B5EF4-FFF2-40B4-BE49-F238E27FC236}">
                <a16:creationId xmlns:a16="http://schemas.microsoft.com/office/drawing/2014/main" id="{EEFD6C69-AA7D-7C4A-7669-E523B7E5A6AE}"/>
              </a:ext>
            </a:extLst>
          </p:cNvPr>
          <p:cNvSpPr/>
          <p:nvPr/>
        </p:nvSpPr>
        <p:spPr>
          <a:xfrm>
            <a:off x="1267792" y="471160"/>
            <a:ext cx="10924208" cy="757065"/>
          </a:xfrm>
          <a:prstGeom prst="rect">
            <a:avLst/>
          </a:prstGeom>
          <a:noFill/>
          <a:ln>
            <a:noFill/>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hueOff val="0"/>
                  <a:satOff val="0"/>
                  <a:lumOff val="0"/>
                  <a:alphaOff val="0"/>
                </a:prstClr>
              </a:solidFill>
              <a:effectLst/>
              <a:uLnTx/>
              <a:uFillTx/>
              <a:latin typeface="Calibri" panose="020F0502020204030204"/>
              <a:ea typeface="+mn-ea"/>
              <a:cs typeface="+mn-cs"/>
            </a:endParaRPr>
          </a:p>
        </p:txBody>
      </p:sp>
      <p:grpSp>
        <p:nvGrpSpPr>
          <p:cNvPr id="185" name="Group 184">
            <a:extLst>
              <a:ext uri="{FF2B5EF4-FFF2-40B4-BE49-F238E27FC236}">
                <a16:creationId xmlns:a16="http://schemas.microsoft.com/office/drawing/2014/main" id="{82222603-E56A-B76D-A75A-E5E26EFF8DD4}"/>
              </a:ext>
            </a:extLst>
          </p:cNvPr>
          <p:cNvGrpSpPr/>
          <p:nvPr/>
        </p:nvGrpSpPr>
        <p:grpSpPr>
          <a:xfrm>
            <a:off x="1217787" y="1304811"/>
            <a:ext cx="8936200" cy="5329573"/>
            <a:chOff x="1764256" y="1304811"/>
            <a:chExt cx="8936200" cy="5329573"/>
          </a:xfrm>
        </p:grpSpPr>
        <p:cxnSp>
          <p:nvCxnSpPr>
            <p:cNvPr id="186" name="Google Shape;54;p13">
              <a:extLst>
                <a:ext uri="{FF2B5EF4-FFF2-40B4-BE49-F238E27FC236}">
                  <a16:creationId xmlns:a16="http://schemas.microsoft.com/office/drawing/2014/main" id="{289954E9-4EDA-B49C-9F13-55D9250FBA82}"/>
                </a:ext>
              </a:extLst>
            </p:cNvPr>
            <p:cNvCxnSpPr>
              <a:cxnSpLocks/>
              <a:endCxn id="195" idx="3"/>
            </p:cNvCxnSpPr>
            <p:nvPr/>
          </p:nvCxnSpPr>
          <p:spPr>
            <a:xfrm flipH="1">
              <a:off x="5966706" y="4534458"/>
              <a:ext cx="982098" cy="0"/>
            </a:xfrm>
            <a:prstGeom prst="straightConnector1">
              <a:avLst/>
            </a:prstGeom>
            <a:noFill/>
            <a:ln w="19050" cap="flat" cmpd="sng">
              <a:solidFill>
                <a:sysClr val="windowText" lastClr="000000"/>
              </a:solidFill>
              <a:prstDash val="solid"/>
              <a:round/>
              <a:headEnd type="none" w="med" len="med"/>
              <a:tailEnd type="triangle" w="med" len="med"/>
            </a:ln>
          </p:spPr>
        </p:cxnSp>
        <p:sp>
          <p:nvSpPr>
            <p:cNvPr id="187" name="Google Shape;56;p13">
              <a:extLst>
                <a:ext uri="{FF2B5EF4-FFF2-40B4-BE49-F238E27FC236}">
                  <a16:creationId xmlns:a16="http://schemas.microsoft.com/office/drawing/2014/main" id="{AAA9BA85-0A26-CD60-C456-2C71CE710FB6}"/>
                </a:ext>
              </a:extLst>
            </p:cNvPr>
            <p:cNvSpPr/>
            <p:nvPr/>
          </p:nvSpPr>
          <p:spPr>
            <a:xfrm>
              <a:off x="1764256" y="1304811"/>
              <a:ext cx="8936100" cy="1397050"/>
            </a:xfrm>
            <a:prstGeom prst="roundRect">
              <a:avLst>
                <a:gd name="adj" fmla="val 16667"/>
              </a:avLst>
            </a:prstGeom>
            <a:solidFill>
              <a:srgbClr val="CFE2F3"/>
            </a:solidFill>
            <a:ln>
              <a:noFill/>
            </a:ln>
          </p:spPr>
          <p:txBody>
            <a:bodyPr spcFirstLastPara="1" wrap="square" lIns="91425" tIns="0" rIns="91425" bIns="0" anchor="t" anchorCtr="1">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a:ln>
                    <a:noFill/>
                  </a:ln>
                  <a:solidFill>
                    <a:prstClr val="black"/>
                  </a:solidFill>
                  <a:effectLst/>
                  <a:uLnTx/>
                  <a:uFillTx/>
                  <a:latin typeface="Calibri" panose="020F0502020204030204"/>
                </a:rPr>
                <a:t>Application</a:t>
              </a:r>
              <a:endParaRPr kumimoji="0" sz="1800" b="1" i="0" u="none" strike="noStrike" kern="0" cap="none" spc="0" normalizeH="0" baseline="0" noProof="0" dirty="0">
                <a:ln>
                  <a:noFill/>
                </a:ln>
                <a:solidFill>
                  <a:prstClr val="black"/>
                </a:solidFill>
                <a:effectLst/>
                <a:uLnTx/>
                <a:uFillTx/>
                <a:latin typeface="Calibri" panose="020F0502020204030204"/>
              </a:endParaRPr>
            </a:p>
          </p:txBody>
        </p:sp>
        <p:sp>
          <p:nvSpPr>
            <p:cNvPr id="188" name="Google Shape;57;p13">
              <a:extLst>
                <a:ext uri="{FF2B5EF4-FFF2-40B4-BE49-F238E27FC236}">
                  <a16:creationId xmlns:a16="http://schemas.microsoft.com/office/drawing/2014/main" id="{01715C9C-4C56-B4C1-120B-19359922A24F}"/>
                </a:ext>
              </a:extLst>
            </p:cNvPr>
            <p:cNvSpPr/>
            <p:nvPr/>
          </p:nvSpPr>
          <p:spPr>
            <a:xfrm>
              <a:off x="7576911" y="1751799"/>
              <a:ext cx="2426700" cy="639130"/>
            </a:xfrm>
            <a:prstGeom prst="roundRect">
              <a:avLst>
                <a:gd name="adj" fmla="val 16667"/>
              </a:avLst>
            </a:prstGeom>
            <a:solidFill>
              <a:srgbClr val="A4C2F4"/>
            </a:solidFill>
            <a:ln w="9525" cap="flat" cmpd="sng">
              <a:solidFill>
                <a:srgbClr val="000000"/>
              </a:solidFill>
              <a:prstDash val="solid"/>
              <a:round/>
              <a:headEnd type="none" w="sm" len="sm"/>
              <a:tailEnd type="none" w="sm" len="sm"/>
            </a:ln>
          </p:spPr>
          <p:txBody>
            <a:bodyPr spcFirstLastPara="1" wrap="square" lIns="91425" tIns="0" rIns="91425" bIns="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 sz="1400" b="0" i="0" u="none" strike="noStrike" kern="0" cap="none" spc="0" normalizeH="0" baseline="0" noProof="0">
                  <a:ln>
                    <a:noFill/>
                  </a:ln>
                  <a:solidFill>
                    <a:prstClr val="black"/>
                  </a:solidFill>
                  <a:effectLst/>
                  <a:uLnTx/>
                  <a:uFillTx/>
                  <a:latin typeface="Calibri" panose="020F0502020204030204"/>
                </a:rPr>
                <a:t>Business logic</a:t>
              </a:r>
              <a:endParaRPr kumimoji="0" sz="1400" b="0" i="0" u="none" strike="noStrike" kern="0" cap="none" spc="0" normalizeH="0" baseline="0" noProof="0">
                <a:ln>
                  <a:noFill/>
                </a:ln>
                <a:solidFill>
                  <a:prstClr val="black"/>
                </a:solidFill>
                <a:effectLst/>
                <a:uLnTx/>
                <a:uFillTx/>
                <a:latin typeface="Calibri" panose="020F0502020204030204"/>
              </a:endParaRPr>
            </a:p>
          </p:txBody>
        </p:sp>
        <p:sp>
          <p:nvSpPr>
            <p:cNvPr id="189" name="Google Shape;58;p13">
              <a:extLst>
                <a:ext uri="{FF2B5EF4-FFF2-40B4-BE49-F238E27FC236}">
                  <a16:creationId xmlns:a16="http://schemas.microsoft.com/office/drawing/2014/main" id="{127396E8-8536-161C-C281-24825C0901F8}"/>
                </a:ext>
              </a:extLst>
            </p:cNvPr>
            <p:cNvSpPr/>
            <p:nvPr/>
          </p:nvSpPr>
          <p:spPr>
            <a:xfrm>
              <a:off x="1764356" y="5867155"/>
              <a:ext cx="8936100" cy="767229"/>
            </a:xfrm>
            <a:prstGeom prst="roundRect">
              <a:avLst>
                <a:gd name="adj" fmla="val 16667"/>
              </a:avLst>
            </a:prstGeom>
            <a:solidFill>
              <a:srgbClr val="B6D7A8"/>
            </a:solidFill>
            <a:ln>
              <a:noFill/>
            </a:ln>
          </p:spPr>
          <p:txBody>
            <a:bodyPr spcFirstLastPara="1" wrap="square" lIns="91425" tIns="0" rIns="91425" bIns="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a:ln>
                    <a:noFill/>
                  </a:ln>
                  <a:solidFill>
                    <a:prstClr val="black"/>
                  </a:solidFill>
                  <a:effectLst/>
                  <a:uLnTx/>
                  <a:uFillTx/>
                  <a:latin typeface="Calibri" panose="020F0502020204030204"/>
                </a:rPr>
                <a:t>Platform/OS Native Layers</a:t>
              </a:r>
              <a:br>
                <a:rPr kumimoji="0" lang="en" sz="1800" b="0" i="0" u="none" strike="noStrike" kern="0" cap="none" spc="0" normalizeH="0" baseline="0" noProof="0" dirty="0">
                  <a:ln>
                    <a:noFill/>
                  </a:ln>
                  <a:solidFill>
                    <a:prstClr val="black"/>
                  </a:solidFill>
                  <a:effectLst/>
                  <a:uLnTx/>
                  <a:uFillTx/>
                  <a:latin typeface="Calibri" panose="020F0502020204030204"/>
                </a:rPr>
              </a:br>
              <a:r>
                <a:rPr kumimoji="0" lang="en" sz="1800" b="0" i="0" u="none" strike="noStrike" kern="0" cap="none" spc="0" normalizeH="0" baseline="0" noProof="0" dirty="0">
                  <a:ln>
                    <a:noFill/>
                  </a:ln>
                  <a:solidFill>
                    <a:prstClr val="black"/>
                  </a:solidFill>
                  <a:effectLst/>
                  <a:uLnTx/>
                  <a:uFillTx/>
                  <a:latin typeface="Calibri" panose="020F0502020204030204"/>
                </a:rPr>
                <a:t>(Linux, macOS, Windows, Android, iOS, Web, </a:t>
              </a:r>
              <a:r>
                <a:rPr kumimoji="0" lang="en" sz="1800" b="0" i="0" u="none" strike="noStrike" kern="0" cap="none" spc="0" normalizeH="0" baseline="0" noProof="0" dirty="0" err="1">
                  <a:ln>
                    <a:noFill/>
                  </a:ln>
                  <a:solidFill>
                    <a:prstClr val="black"/>
                  </a:solidFill>
                  <a:effectLst/>
                  <a:uLnTx/>
                  <a:uFillTx/>
                  <a:latin typeface="Calibri" panose="020F0502020204030204"/>
                </a:rPr>
                <a:t>OpenHarmony</a:t>
              </a:r>
              <a:r>
                <a:rPr kumimoji="0" lang="en" sz="1800" b="0" i="0" u="none" strike="noStrike" kern="0" cap="none" spc="0" normalizeH="0" baseline="0" noProof="0" dirty="0">
                  <a:ln>
                    <a:noFill/>
                  </a:ln>
                  <a:solidFill>
                    <a:prstClr val="black"/>
                  </a:solidFill>
                  <a:effectLst/>
                  <a:uLnTx/>
                  <a:uFillTx/>
                  <a:latin typeface="Calibri" panose="020F0502020204030204"/>
                </a:rPr>
                <a:t> …)</a:t>
              </a:r>
              <a:endParaRPr kumimoji="0" sz="1800" b="0" i="0" u="none" strike="noStrike" kern="0" cap="none" spc="0" normalizeH="0" baseline="0" noProof="0" dirty="0">
                <a:ln>
                  <a:noFill/>
                </a:ln>
                <a:solidFill>
                  <a:prstClr val="black"/>
                </a:solidFill>
                <a:effectLst/>
                <a:uLnTx/>
                <a:uFillTx/>
                <a:latin typeface="Calibri" panose="020F0502020204030204"/>
              </a:endParaRPr>
            </a:p>
          </p:txBody>
        </p:sp>
        <p:sp>
          <p:nvSpPr>
            <p:cNvPr id="190" name="Google Shape;59;p13">
              <a:extLst>
                <a:ext uri="{FF2B5EF4-FFF2-40B4-BE49-F238E27FC236}">
                  <a16:creationId xmlns:a16="http://schemas.microsoft.com/office/drawing/2014/main" id="{9254F1F4-6D17-668F-63C7-757CEBB95F78}"/>
                </a:ext>
              </a:extLst>
            </p:cNvPr>
            <p:cNvSpPr/>
            <p:nvPr/>
          </p:nvSpPr>
          <p:spPr>
            <a:xfrm>
              <a:off x="1803156" y="2946977"/>
              <a:ext cx="2121600" cy="2673600"/>
            </a:xfrm>
            <a:prstGeom prst="roundRect">
              <a:avLst>
                <a:gd name="adj" fmla="val 16667"/>
              </a:avLst>
            </a:prstGeom>
            <a:solidFill>
              <a:srgbClr val="FCE5CD"/>
            </a:solidFill>
            <a:ln>
              <a:noFill/>
            </a:ln>
          </p:spPr>
          <p:txBody>
            <a:bodyPr spcFirstLastPara="1" wrap="square" lIns="0" tIns="0" rIns="0" bIns="0" anchor="t"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a:ln>
                    <a:noFill/>
                  </a:ln>
                  <a:solidFill>
                    <a:prstClr val="black"/>
                  </a:solidFill>
                  <a:effectLst/>
                  <a:uLnTx/>
                  <a:uFillTx/>
                  <a:latin typeface="Calibri" panose="020F0502020204030204"/>
                </a:rPr>
                <a:t>UI toolkit</a:t>
              </a:r>
              <a:br>
                <a:rPr kumimoji="0" lang="en" sz="1800" b="0" i="0" u="none" strike="noStrike" kern="0" cap="none" spc="0" normalizeH="0" baseline="0" noProof="0" dirty="0">
                  <a:ln>
                    <a:noFill/>
                  </a:ln>
                  <a:solidFill>
                    <a:prstClr val="black"/>
                  </a:solidFill>
                  <a:effectLst/>
                  <a:uLnTx/>
                  <a:uFillTx/>
                  <a:latin typeface="Calibri" panose="020F0502020204030204"/>
                </a:rPr>
              </a:br>
              <a:r>
                <a:rPr kumimoji="0" lang="en" sz="1600" b="0" i="0" u="none" strike="noStrike" kern="0" cap="none" spc="0" normalizeH="0" baseline="0" noProof="0" dirty="0">
                  <a:ln>
                    <a:noFill/>
                  </a:ln>
                  <a:solidFill>
                    <a:prstClr val="black"/>
                  </a:solidFill>
                  <a:effectLst/>
                  <a:uLnTx/>
                  <a:uFillTx/>
                  <a:latin typeface="Calibri" panose="020F0502020204030204"/>
                </a:rPr>
                <a:t>(Makepad)</a:t>
              </a:r>
              <a:endParaRPr kumimoji="0" sz="1800" b="0" i="0" u="none" strike="noStrike" kern="0" cap="none" spc="0" normalizeH="0" baseline="0" noProof="0" dirty="0">
                <a:ln>
                  <a:noFill/>
                </a:ln>
                <a:solidFill>
                  <a:prstClr val="black"/>
                </a:solidFill>
                <a:effectLst/>
                <a:uLnTx/>
                <a:uFillTx/>
                <a:latin typeface="Calibri" panose="020F0502020204030204"/>
              </a:endParaRPr>
            </a:p>
          </p:txBody>
        </p:sp>
        <p:sp>
          <p:nvSpPr>
            <p:cNvPr id="191" name="Google Shape;60;p13">
              <a:extLst>
                <a:ext uri="{FF2B5EF4-FFF2-40B4-BE49-F238E27FC236}">
                  <a16:creationId xmlns:a16="http://schemas.microsoft.com/office/drawing/2014/main" id="{B75232C3-1D51-13D2-ED7B-420F3A32388C}"/>
                </a:ext>
              </a:extLst>
            </p:cNvPr>
            <p:cNvSpPr/>
            <p:nvPr/>
          </p:nvSpPr>
          <p:spPr>
            <a:xfrm>
              <a:off x="6232356" y="2946977"/>
              <a:ext cx="4404000" cy="2673600"/>
            </a:xfrm>
            <a:prstGeom prst="roundRect">
              <a:avLst>
                <a:gd name="adj" fmla="val 16667"/>
              </a:avLst>
            </a:prstGeom>
            <a:solidFill>
              <a:srgbClr val="D9D2E9"/>
            </a:solidFill>
            <a:ln>
              <a:noFill/>
            </a:ln>
          </p:spPr>
          <p:txBody>
            <a:bodyPr spcFirstLastPara="1" wrap="square" lIns="0" tIns="0" rIns="91440" bIns="0" anchor="t"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a:ln>
                    <a:noFill/>
                  </a:ln>
                  <a:solidFill>
                    <a:prstClr val="black"/>
                  </a:solidFill>
                  <a:effectLst/>
                  <a:uLnTx/>
                  <a:uFillTx/>
                  <a:latin typeface="Calibri" panose="020F0502020204030204"/>
                </a:rPr>
                <a:t>Robius Platform Abstractions</a:t>
              </a:r>
              <a:endParaRPr kumimoji="0" sz="1800" b="1" i="0" u="none" strike="noStrike" kern="0" cap="none" spc="0" normalizeH="0" baseline="0" noProof="0" dirty="0">
                <a:ln>
                  <a:noFill/>
                </a:ln>
                <a:solidFill>
                  <a:prstClr val="black"/>
                </a:solidFill>
                <a:effectLst/>
                <a:uLnTx/>
                <a:uFillTx/>
                <a:latin typeface="Calibri" panose="020F0502020204030204"/>
              </a:endParaRPr>
            </a:p>
          </p:txBody>
        </p:sp>
        <p:sp>
          <p:nvSpPr>
            <p:cNvPr id="192" name="Google Shape;61;p13">
              <a:extLst>
                <a:ext uri="{FF2B5EF4-FFF2-40B4-BE49-F238E27FC236}">
                  <a16:creationId xmlns:a16="http://schemas.microsoft.com/office/drawing/2014/main" id="{D525F2CB-48AA-FD93-1F1D-020F4A6E2E46}"/>
                </a:ext>
              </a:extLst>
            </p:cNvPr>
            <p:cNvSpPr/>
            <p:nvPr/>
          </p:nvSpPr>
          <p:spPr>
            <a:xfrm>
              <a:off x="6512106" y="3441727"/>
              <a:ext cx="827400" cy="321900"/>
            </a:xfrm>
            <a:prstGeom prst="roundRect">
              <a:avLst>
                <a:gd name="adj" fmla="val 16667"/>
              </a:avLst>
            </a:prstGeom>
            <a:solidFill>
              <a:srgbClr val="B4A7D6"/>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 sz="1100" b="0" i="0" u="none" strike="noStrike" kern="0" cap="none" spc="0" normalizeH="0" baseline="0" noProof="0" dirty="0">
                  <a:ln>
                    <a:noFill/>
                  </a:ln>
                  <a:solidFill>
                    <a:prstClr val="black"/>
                  </a:solidFill>
                  <a:effectLst/>
                  <a:uLnTx/>
                  <a:uFillTx/>
                  <a:latin typeface="Calibri" panose="020F0502020204030204"/>
                </a:rPr>
                <a:t>Storage</a:t>
              </a:r>
              <a:endParaRPr kumimoji="0" sz="1100" b="0" i="0" u="none" strike="noStrike" kern="0" cap="none" spc="0" normalizeH="0" baseline="0" noProof="0" dirty="0">
                <a:ln>
                  <a:noFill/>
                </a:ln>
                <a:solidFill>
                  <a:prstClr val="black"/>
                </a:solidFill>
                <a:effectLst/>
                <a:uLnTx/>
                <a:uFillTx/>
                <a:latin typeface="Calibri" panose="020F0502020204030204"/>
              </a:endParaRPr>
            </a:p>
          </p:txBody>
        </p:sp>
        <p:sp>
          <p:nvSpPr>
            <p:cNvPr id="193" name="Google Shape;62;p13">
              <a:extLst>
                <a:ext uri="{FF2B5EF4-FFF2-40B4-BE49-F238E27FC236}">
                  <a16:creationId xmlns:a16="http://schemas.microsoft.com/office/drawing/2014/main" id="{3A8DC5C5-F7F8-D9D5-5059-1D8CC8981E75}"/>
                </a:ext>
              </a:extLst>
            </p:cNvPr>
            <p:cNvSpPr/>
            <p:nvPr/>
          </p:nvSpPr>
          <p:spPr>
            <a:xfrm>
              <a:off x="7505014" y="3441727"/>
              <a:ext cx="827400" cy="321900"/>
            </a:xfrm>
            <a:prstGeom prst="roundRect">
              <a:avLst>
                <a:gd name="adj" fmla="val 16667"/>
              </a:avLst>
            </a:prstGeom>
            <a:solidFill>
              <a:srgbClr val="B4A7D6"/>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 sz="1100" b="0" i="0" u="none" strike="noStrike" kern="0" cap="none" spc="0" normalizeH="0" baseline="0" noProof="0" dirty="0">
                  <a:ln>
                    <a:noFill/>
                  </a:ln>
                  <a:solidFill>
                    <a:prstClr val="black"/>
                  </a:solidFill>
                  <a:effectLst/>
                  <a:uLnTx/>
                  <a:uFillTx/>
                  <a:latin typeface="Calibri" panose="020F0502020204030204"/>
                </a:rPr>
                <a:t>Location</a:t>
              </a:r>
              <a:endParaRPr kumimoji="0" sz="1100" b="0" i="0" u="none" strike="noStrike" kern="0" cap="none" spc="0" normalizeH="0" baseline="0" noProof="0" dirty="0">
                <a:ln>
                  <a:noFill/>
                </a:ln>
                <a:solidFill>
                  <a:prstClr val="black"/>
                </a:solidFill>
                <a:effectLst/>
                <a:uLnTx/>
                <a:uFillTx/>
                <a:latin typeface="Calibri" panose="020F0502020204030204"/>
              </a:endParaRPr>
            </a:p>
          </p:txBody>
        </p:sp>
        <p:sp>
          <p:nvSpPr>
            <p:cNvPr id="194" name="Google Shape;63;p13">
              <a:extLst>
                <a:ext uri="{FF2B5EF4-FFF2-40B4-BE49-F238E27FC236}">
                  <a16:creationId xmlns:a16="http://schemas.microsoft.com/office/drawing/2014/main" id="{689B7E31-D222-15F6-F813-E752040A98DA}"/>
                </a:ext>
              </a:extLst>
            </p:cNvPr>
            <p:cNvSpPr/>
            <p:nvPr/>
          </p:nvSpPr>
          <p:spPr>
            <a:xfrm>
              <a:off x="9490830" y="3870906"/>
              <a:ext cx="827400" cy="321900"/>
            </a:xfrm>
            <a:prstGeom prst="roundRect">
              <a:avLst>
                <a:gd name="adj" fmla="val 16667"/>
              </a:avLst>
            </a:prstGeom>
            <a:solidFill>
              <a:srgbClr val="B4A7D6"/>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 sz="1100" b="0" i="0" u="none" strike="noStrike" kern="0" cap="none" spc="0" normalizeH="0" baseline="0" noProof="0">
                  <a:ln>
                    <a:noFill/>
                  </a:ln>
                  <a:solidFill>
                    <a:prstClr val="black"/>
                  </a:solidFill>
                  <a:effectLst/>
                  <a:uLnTx/>
                  <a:uFillTx/>
                  <a:latin typeface="Calibri" panose="020F0502020204030204"/>
                </a:rPr>
                <a:t>Sensors</a:t>
              </a:r>
              <a:endParaRPr kumimoji="0" sz="1100" b="0" i="0" u="none" strike="noStrike" kern="0" cap="none" spc="0" normalizeH="0" baseline="0" noProof="0">
                <a:ln>
                  <a:noFill/>
                </a:ln>
                <a:solidFill>
                  <a:prstClr val="black"/>
                </a:solidFill>
                <a:effectLst/>
                <a:uLnTx/>
                <a:uFillTx/>
                <a:latin typeface="Calibri" panose="020F0502020204030204"/>
              </a:endParaRPr>
            </a:p>
          </p:txBody>
        </p:sp>
        <p:sp>
          <p:nvSpPr>
            <p:cNvPr id="195" name="Google Shape;55;p13">
              <a:extLst>
                <a:ext uri="{FF2B5EF4-FFF2-40B4-BE49-F238E27FC236}">
                  <a16:creationId xmlns:a16="http://schemas.microsoft.com/office/drawing/2014/main" id="{C32CA986-C70C-D2DA-9F13-6A706B72CFD8}"/>
                </a:ext>
              </a:extLst>
            </p:cNvPr>
            <p:cNvSpPr/>
            <p:nvPr/>
          </p:nvSpPr>
          <p:spPr>
            <a:xfrm>
              <a:off x="4190406" y="3429000"/>
              <a:ext cx="1776300" cy="2210916"/>
            </a:xfrm>
            <a:prstGeom prst="roundRect">
              <a:avLst>
                <a:gd name="adj" fmla="val 16667"/>
              </a:avLst>
            </a:prstGeom>
            <a:solidFill>
              <a:srgbClr val="F4CCCC"/>
            </a:solidFill>
            <a:ln>
              <a:noFill/>
            </a:ln>
          </p:spPr>
          <p:txBody>
            <a:bodyPr spcFirstLastPara="1" wrap="square" lIns="91425" tIns="0" rIns="91425" bIns="0" anchor="t"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a:ln>
                    <a:noFill/>
                  </a:ln>
                  <a:solidFill>
                    <a:prstClr val="black"/>
                  </a:solidFill>
                  <a:effectLst/>
                  <a:uLnTx/>
                  <a:uFillTx/>
                  <a:latin typeface="Calibri" panose="020F0502020204030204"/>
                </a:rPr>
                <a:t>Concurrency </a:t>
              </a:r>
              <a:r>
                <a:rPr kumimoji="0" lang="en" sz="1800" b="1" i="0" u="none" strike="noStrike" kern="0" cap="none" spc="0" normalizeH="0" baseline="0" noProof="0" dirty="0" err="1">
                  <a:ln>
                    <a:noFill/>
                  </a:ln>
                  <a:solidFill>
                    <a:prstClr val="black"/>
                  </a:solidFill>
                  <a:effectLst/>
                  <a:uLnTx/>
                  <a:uFillTx/>
                  <a:latin typeface="Calibri" panose="020F0502020204030204"/>
                </a:rPr>
                <a:t>Mgmt</a:t>
              </a:r>
              <a:r>
                <a:rPr kumimoji="0" lang="en" sz="1800" b="1" i="0" u="none" strike="noStrike" kern="0" cap="none" spc="0" normalizeH="0" baseline="0" noProof="0" dirty="0">
                  <a:ln>
                    <a:noFill/>
                  </a:ln>
                  <a:solidFill>
                    <a:prstClr val="black"/>
                  </a:solidFill>
                  <a:effectLst/>
                  <a:uLnTx/>
                  <a:uFillTx/>
                  <a:latin typeface="Calibri" panose="020F0502020204030204"/>
                </a:rPr>
                <a:t> library</a:t>
              </a:r>
            </a:p>
          </p:txBody>
        </p:sp>
        <p:sp>
          <p:nvSpPr>
            <p:cNvPr id="196" name="Google Shape;64;p13">
              <a:extLst>
                <a:ext uri="{FF2B5EF4-FFF2-40B4-BE49-F238E27FC236}">
                  <a16:creationId xmlns:a16="http://schemas.microsoft.com/office/drawing/2014/main" id="{BC19D362-040E-29D2-9CE3-5A1B24F0C032}"/>
                </a:ext>
              </a:extLst>
            </p:cNvPr>
            <p:cNvSpPr/>
            <p:nvPr/>
          </p:nvSpPr>
          <p:spPr>
            <a:xfrm rot="10800000" flipH="1">
              <a:off x="6642906" y="5225387"/>
              <a:ext cx="3582900" cy="303000"/>
            </a:xfrm>
            <a:prstGeom prst="trapezoid">
              <a:avLst>
                <a:gd name="adj" fmla="val 46081"/>
              </a:avLst>
            </a:prstGeom>
            <a:solidFill>
              <a:srgbClr val="674EA7"/>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FFFFFF"/>
                </a:solidFill>
                <a:effectLst/>
                <a:uLnTx/>
                <a:uFillTx/>
                <a:latin typeface="Calibri" panose="020F0502020204030204"/>
              </a:endParaRPr>
            </a:p>
          </p:txBody>
        </p:sp>
        <p:sp>
          <p:nvSpPr>
            <p:cNvPr id="197" name="Google Shape;65;p13">
              <a:extLst>
                <a:ext uri="{FF2B5EF4-FFF2-40B4-BE49-F238E27FC236}">
                  <a16:creationId xmlns:a16="http://schemas.microsoft.com/office/drawing/2014/main" id="{C3F0A9CA-F7B4-B518-74C7-807FCEAA59E6}"/>
                </a:ext>
              </a:extLst>
            </p:cNvPr>
            <p:cNvSpPr/>
            <p:nvPr/>
          </p:nvSpPr>
          <p:spPr>
            <a:xfrm>
              <a:off x="4348506" y="1751799"/>
              <a:ext cx="2426700" cy="639130"/>
            </a:xfrm>
            <a:prstGeom prst="roundRect">
              <a:avLst>
                <a:gd name="adj" fmla="val 16667"/>
              </a:avLst>
            </a:prstGeom>
            <a:solidFill>
              <a:srgbClr val="A4C2F4"/>
            </a:solidFill>
            <a:ln w="9525" cap="flat" cmpd="sng">
              <a:solidFill>
                <a:srgbClr val="000000"/>
              </a:solidFill>
              <a:prstDash val="solid"/>
              <a:round/>
              <a:headEnd type="none" w="sm" len="sm"/>
              <a:tailEnd type="none" w="sm" len="sm"/>
            </a:ln>
          </p:spPr>
          <p:txBody>
            <a:bodyPr spcFirstLastPara="1" wrap="square" lIns="91425" tIns="0" rIns="91425" bIns="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 sz="1400" b="0" i="0" u="none" strike="noStrike" kern="0" cap="none" spc="0" normalizeH="0" baseline="0" noProof="0">
                  <a:ln>
                    <a:noFill/>
                  </a:ln>
                  <a:solidFill>
                    <a:prstClr val="black"/>
                  </a:solidFill>
                  <a:effectLst/>
                  <a:uLnTx/>
                  <a:uFillTx/>
                  <a:latin typeface="Calibri" panose="020F0502020204030204"/>
                </a:rPr>
                <a:t>Application logic</a:t>
              </a:r>
              <a:endParaRPr kumimoji="0" sz="1400" b="0" i="0" u="none" strike="noStrike" kern="0" cap="none" spc="0" normalizeH="0" baseline="0" noProof="0">
                <a:ln>
                  <a:noFill/>
                </a:ln>
                <a:solidFill>
                  <a:prstClr val="black"/>
                </a:solidFill>
                <a:effectLst/>
                <a:uLnTx/>
                <a:uFillTx/>
                <a:latin typeface="Calibri" panose="020F0502020204030204"/>
              </a:endParaRPr>
            </a:p>
          </p:txBody>
        </p:sp>
        <p:cxnSp>
          <p:nvCxnSpPr>
            <p:cNvPr id="198" name="Google Shape;66;p13">
              <a:extLst>
                <a:ext uri="{FF2B5EF4-FFF2-40B4-BE49-F238E27FC236}">
                  <a16:creationId xmlns:a16="http://schemas.microsoft.com/office/drawing/2014/main" id="{B2A17FA5-7FCF-54F7-87A5-23B7DBC66183}"/>
                </a:ext>
              </a:extLst>
            </p:cNvPr>
            <p:cNvCxnSpPr>
              <a:cxnSpLocks/>
              <a:endCxn id="195" idx="0"/>
            </p:cNvCxnSpPr>
            <p:nvPr/>
          </p:nvCxnSpPr>
          <p:spPr>
            <a:xfrm>
              <a:off x="5078556" y="2390929"/>
              <a:ext cx="0" cy="1038071"/>
            </a:xfrm>
            <a:prstGeom prst="straightConnector1">
              <a:avLst/>
            </a:prstGeom>
            <a:noFill/>
            <a:ln w="19050" cap="flat" cmpd="sng">
              <a:solidFill>
                <a:sysClr val="windowText" lastClr="000000"/>
              </a:solidFill>
              <a:prstDash val="solid"/>
              <a:round/>
              <a:headEnd type="none" w="med" len="med"/>
              <a:tailEnd type="triangle" w="med" len="med"/>
            </a:ln>
          </p:spPr>
        </p:cxnSp>
        <p:cxnSp>
          <p:nvCxnSpPr>
            <p:cNvPr id="199" name="Google Shape;67;p13">
              <a:extLst>
                <a:ext uri="{FF2B5EF4-FFF2-40B4-BE49-F238E27FC236}">
                  <a16:creationId xmlns:a16="http://schemas.microsoft.com/office/drawing/2014/main" id="{A2764A3B-CF09-D4FB-D468-4D1AEFF1087F}"/>
                </a:ext>
              </a:extLst>
            </p:cNvPr>
            <p:cNvCxnSpPr>
              <a:cxnSpLocks/>
              <a:stCxn id="197" idx="2"/>
              <a:endCxn id="191" idx="0"/>
            </p:cNvCxnSpPr>
            <p:nvPr/>
          </p:nvCxnSpPr>
          <p:spPr>
            <a:xfrm rot="16200000" flipH="1">
              <a:off x="6720082" y="1232703"/>
              <a:ext cx="556048" cy="2872500"/>
            </a:xfrm>
            <a:prstGeom prst="bentConnector3">
              <a:avLst>
                <a:gd name="adj1" fmla="val 75665"/>
              </a:avLst>
            </a:prstGeom>
            <a:noFill/>
            <a:ln w="19050" cap="flat" cmpd="sng">
              <a:solidFill>
                <a:sysClr val="windowText" lastClr="000000"/>
              </a:solidFill>
              <a:prstDash val="solid"/>
              <a:round/>
              <a:headEnd type="none" w="med" len="med"/>
              <a:tailEnd type="triangle" w="med" len="med"/>
            </a:ln>
          </p:spPr>
        </p:cxnSp>
        <p:cxnSp>
          <p:nvCxnSpPr>
            <p:cNvPr id="200" name="Google Shape;68;p13">
              <a:extLst>
                <a:ext uri="{FF2B5EF4-FFF2-40B4-BE49-F238E27FC236}">
                  <a16:creationId xmlns:a16="http://schemas.microsoft.com/office/drawing/2014/main" id="{F4B08607-E638-A4D6-C9D1-71180A44FBC6}"/>
                </a:ext>
              </a:extLst>
            </p:cNvPr>
            <p:cNvCxnSpPr>
              <a:cxnSpLocks/>
              <a:stCxn id="188" idx="2"/>
            </p:cNvCxnSpPr>
            <p:nvPr/>
          </p:nvCxnSpPr>
          <p:spPr>
            <a:xfrm>
              <a:off x="8790261" y="2390929"/>
              <a:ext cx="0" cy="556048"/>
            </a:xfrm>
            <a:prstGeom prst="straightConnector1">
              <a:avLst/>
            </a:prstGeom>
            <a:noFill/>
            <a:ln w="19050" cap="flat" cmpd="sng">
              <a:solidFill>
                <a:sysClr val="windowText" lastClr="000000"/>
              </a:solidFill>
              <a:prstDash val="solid"/>
              <a:round/>
              <a:headEnd type="none" w="med" len="med"/>
              <a:tailEnd type="triangle" w="med" len="med"/>
            </a:ln>
          </p:spPr>
        </p:cxnSp>
        <p:cxnSp>
          <p:nvCxnSpPr>
            <p:cNvPr id="201" name="Google Shape;69;p13">
              <a:extLst>
                <a:ext uri="{FF2B5EF4-FFF2-40B4-BE49-F238E27FC236}">
                  <a16:creationId xmlns:a16="http://schemas.microsoft.com/office/drawing/2014/main" id="{C0C402AC-7EB2-FCB1-C209-4140254FD3E2}"/>
                </a:ext>
              </a:extLst>
            </p:cNvPr>
            <p:cNvCxnSpPr>
              <a:stCxn id="190" idx="2"/>
            </p:cNvCxnSpPr>
            <p:nvPr/>
          </p:nvCxnSpPr>
          <p:spPr>
            <a:xfrm>
              <a:off x="2863956" y="5620577"/>
              <a:ext cx="0" cy="248700"/>
            </a:xfrm>
            <a:prstGeom prst="straightConnector1">
              <a:avLst/>
            </a:prstGeom>
            <a:noFill/>
            <a:ln w="19050" cap="flat" cmpd="sng">
              <a:solidFill>
                <a:sysClr val="windowText" lastClr="000000"/>
              </a:solidFill>
              <a:prstDash val="solid"/>
              <a:round/>
              <a:headEnd type="none" w="med" len="med"/>
              <a:tailEnd type="triangle" w="med" len="med"/>
            </a:ln>
          </p:spPr>
        </p:cxnSp>
        <p:cxnSp>
          <p:nvCxnSpPr>
            <p:cNvPr id="202" name="Google Shape;70;p13">
              <a:extLst>
                <a:ext uri="{FF2B5EF4-FFF2-40B4-BE49-F238E27FC236}">
                  <a16:creationId xmlns:a16="http://schemas.microsoft.com/office/drawing/2014/main" id="{367B8D30-8E69-C3AF-99B2-C0161EB473D6}"/>
                </a:ext>
              </a:extLst>
            </p:cNvPr>
            <p:cNvCxnSpPr>
              <a:cxnSpLocks/>
              <a:stCxn id="195" idx="2"/>
            </p:cNvCxnSpPr>
            <p:nvPr/>
          </p:nvCxnSpPr>
          <p:spPr>
            <a:xfrm>
              <a:off x="5078556" y="5639916"/>
              <a:ext cx="0" cy="227239"/>
            </a:xfrm>
            <a:prstGeom prst="straightConnector1">
              <a:avLst/>
            </a:prstGeom>
            <a:noFill/>
            <a:ln w="19050" cap="flat" cmpd="sng">
              <a:solidFill>
                <a:sysClr val="windowText" lastClr="000000"/>
              </a:solidFill>
              <a:prstDash val="solid"/>
              <a:round/>
              <a:headEnd type="none" w="med" len="med"/>
              <a:tailEnd type="triangle" w="med" len="med"/>
            </a:ln>
          </p:spPr>
        </p:cxnSp>
        <p:cxnSp>
          <p:nvCxnSpPr>
            <p:cNvPr id="203" name="Google Shape;71;p13">
              <a:extLst>
                <a:ext uri="{FF2B5EF4-FFF2-40B4-BE49-F238E27FC236}">
                  <a16:creationId xmlns:a16="http://schemas.microsoft.com/office/drawing/2014/main" id="{A33B60FC-0636-2A69-7D42-EA859317EA6C}"/>
                </a:ext>
              </a:extLst>
            </p:cNvPr>
            <p:cNvCxnSpPr>
              <a:cxnSpLocks/>
              <a:stCxn id="191" idx="2"/>
            </p:cNvCxnSpPr>
            <p:nvPr/>
          </p:nvCxnSpPr>
          <p:spPr>
            <a:xfrm>
              <a:off x="8434356" y="5620577"/>
              <a:ext cx="0" cy="246578"/>
            </a:xfrm>
            <a:prstGeom prst="straightConnector1">
              <a:avLst/>
            </a:prstGeom>
            <a:noFill/>
            <a:ln w="19050" cap="flat" cmpd="sng">
              <a:solidFill>
                <a:sysClr val="windowText" lastClr="000000"/>
              </a:solidFill>
              <a:prstDash val="solid"/>
              <a:round/>
              <a:headEnd type="none" w="med" len="med"/>
              <a:tailEnd type="triangle" w="med" len="med"/>
            </a:ln>
          </p:spPr>
        </p:cxnSp>
        <p:cxnSp>
          <p:nvCxnSpPr>
            <p:cNvPr id="204" name="Google Shape;72;p13">
              <a:extLst>
                <a:ext uri="{FF2B5EF4-FFF2-40B4-BE49-F238E27FC236}">
                  <a16:creationId xmlns:a16="http://schemas.microsoft.com/office/drawing/2014/main" id="{A66FB8D9-6F63-D320-194D-43C0DB44E63F}"/>
                </a:ext>
              </a:extLst>
            </p:cNvPr>
            <p:cNvCxnSpPr>
              <a:cxnSpLocks/>
              <a:stCxn id="197" idx="1"/>
            </p:cNvCxnSpPr>
            <p:nvPr/>
          </p:nvCxnSpPr>
          <p:spPr>
            <a:xfrm flipH="1" flipV="1">
              <a:off x="3609472" y="2069432"/>
              <a:ext cx="739034" cy="1932"/>
            </a:xfrm>
            <a:prstGeom prst="straightConnector1">
              <a:avLst/>
            </a:prstGeom>
            <a:noFill/>
            <a:ln w="19050" cap="flat" cmpd="sng">
              <a:solidFill>
                <a:sysClr val="windowText" lastClr="000000"/>
              </a:solidFill>
              <a:prstDash val="solid"/>
              <a:round/>
              <a:headEnd type="none" w="med" len="med"/>
              <a:tailEnd type="triangle" w="med" len="med"/>
            </a:ln>
          </p:spPr>
        </p:cxnSp>
        <p:cxnSp>
          <p:nvCxnSpPr>
            <p:cNvPr id="205" name="Google Shape;74;p13">
              <a:extLst>
                <a:ext uri="{FF2B5EF4-FFF2-40B4-BE49-F238E27FC236}">
                  <a16:creationId xmlns:a16="http://schemas.microsoft.com/office/drawing/2014/main" id="{D79512CB-D427-BA2D-A2BD-6407DB481A4C}"/>
                </a:ext>
              </a:extLst>
            </p:cNvPr>
            <p:cNvCxnSpPr>
              <a:cxnSpLocks/>
              <a:stCxn id="197" idx="3"/>
              <a:endCxn id="188" idx="1"/>
            </p:cNvCxnSpPr>
            <p:nvPr/>
          </p:nvCxnSpPr>
          <p:spPr>
            <a:xfrm>
              <a:off x="6775206" y="2071364"/>
              <a:ext cx="801705" cy="0"/>
            </a:xfrm>
            <a:prstGeom prst="straightConnector1">
              <a:avLst/>
            </a:prstGeom>
            <a:noFill/>
            <a:ln w="19050" cap="flat" cmpd="sng">
              <a:solidFill>
                <a:sysClr val="windowText" lastClr="000000"/>
              </a:solidFill>
              <a:prstDash val="solid"/>
              <a:round/>
              <a:headEnd type="triangle" w="med" len="med"/>
              <a:tailEnd type="triangle" w="med" len="med"/>
            </a:ln>
          </p:spPr>
        </p:cxnSp>
        <p:sp>
          <p:nvSpPr>
            <p:cNvPr id="206" name="Google Shape;73;p13">
              <a:extLst>
                <a:ext uri="{FF2B5EF4-FFF2-40B4-BE49-F238E27FC236}">
                  <a16:creationId xmlns:a16="http://schemas.microsoft.com/office/drawing/2014/main" id="{4A8A503E-EEC0-419E-0452-E720C2A4B51A}"/>
                </a:ext>
              </a:extLst>
            </p:cNvPr>
            <p:cNvSpPr/>
            <p:nvPr/>
          </p:nvSpPr>
          <p:spPr>
            <a:xfrm>
              <a:off x="1973706" y="1510807"/>
              <a:ext cx="1780500" cy="1078389"/>
            </a:xfrm>
            <a:prstGeom prst="roundRect">
              <a:avLst>
                <a:gd name="adj" fmla="val 16667"/>
              </a:avLst>
            </a:prstGeom>
            <a:noFill/>
            <a:ln w="9525" cap="flat" cmpd="sng">
              <a:solidFill>
                <a:srgbClr val="666666"/>
              </a:solidFill>
              <a:prstDash val="dash"/>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Calibri" panose="020F0502020204030204"/>
              </a:endParaRPr>
            </a:p>
          </p:txBody>
        </p:sp>
        <p:sp>
          <p:nvSpPr>
            <p:cNvPr id="207" name="Google Shape;75;p13">
              <a:extLst>
                <a:ext uri="{FF2B5EF4-FFF2-40B4-BE49-F238E27FC236}">
                  <a16:creationId xmlns:a16="http://schemas.microsoft.com/office/drawing/2014/main" id="{4DA9E889-A157-7C40-DFBF-2B566A66791A}"/>
                </a:ext>
              </a:extLst>
            </p:cNvPr>
            <p:cNvSpPr/>
            <p:nvPr/>
          </p:nvSpPr>
          <p:spPr>
            <a:xfrm>
              <a:off x="2128629" y="1631589"/>
              <a:ext cx="579300" cy="832382"/>
            </a:xfrm>
            <a:prstGeom prst="roundRect">
              <a:avLst>
                <a:gd name="adj" fmla="val 16667"/>
              </a:avLst>
            </a:prstGeom>
            <a:solidFill>
              <a:srgbClr val="A4C2F4"/>
            </a:solidFill>
            <a:ln w="9525" cap="flat" cmpd="sng">
              <a:solidFill>
                <a:srgbClr val="000000"/>
              </a:solidFill>
              <a:prstDash val="solid"/>
              <a:round/>
              <a:headEnd type="none" w="sm" len="sm"/>
              <a:tailEnd type="none" w="sm" len="sm"/>
            </a:ln>
          </p:spPr>
          <p:txBody>
            <a:bodyPr spcFirstLastPara="1" wrap="square" lIns="91425" tIns="0" rIns="91425" bIns="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 sz="1400" b="0" i="0" u="none" strike="noStrike" kern="0" cap="none" spc="0" normalizeH="0" baseline="0" noProof="0" dirty="0">
                  <a:ln>
                    <a:noFill/>
                  </a:ln>
                  <a:solidFill>
                    <a:prstClr val="black"/>
                  </a:solidFill>
                  <a:effectLst/>
                  <a:uLnTx/>
                  <a:uFillTx/>
                  <a:latin typeface="Calibri" panose="020F0502020204030204"/>
                </a:rPr>
                <a:t>UI logic</a:t>
              </a:r>
              <a:endParaRPr kumimoji="0" sz="1400" b="0" i="0" u="none" strike="noStrike" kern="0" cap="none" spc="0" normalizeH="0" baseline="0" noProof="0" dirty="0">
                <a:ln>
                  <a:noFill/>
                </a:ln>
                <a:solidFill>
                  <a:prstClr val="black"/>
                </a:solidFill>
                <a:effectLst/>
                <a:uLnTx/>
                <a:uFillTx/>
                <a:latin typeface="Calibri" panose="020F0502020204030204"/>
              </a:endParaRPr>
            </a:p>
          </p:txBody>
        </p:sp>
        <p:sp>
          <p:nvSpPr>
            <p:cNvPr id="208" name="Google Shape;76;p13">
              <a:extLst>
                <a:ext uri="{FF2B5EF4-FFF2-40B4-BE49-F238E27FC236}">
                  <a16:creationId xmlns:a16="http://schemas.microsoft.com/office/drawing/2014/main" id="{010A4643-F59B-A0C8-2674-77CDB79DF323}"/>
                </a:ext>
              </a:extLst>
            </p:cNvPr>
            <p:cNvSpPr/>
            <p:nvPr/>
          </p:nvSpPr>
          <p:spPr>
            <a:xfrm>
              <a:off x="3026359" y="1631589"/>
              <a:ext cx="579300" cy="832382"/>
            </a:xfrm>
            <a:prstGeom prst="roundRect">
              <a:avLst>
                <a:gd name="adj" fmla="val 16667"/>
              </a:avLst>
            </a:prstGeom>
            <a:solidFill>
              <a:srgbClr val="A4C2F4"/>
            </a:solidFill>
            <a:ln w="9525" cap="flat" cmpd="sng">
              <a:solidFill>
                <a:srgbClr val="000000"/>
              </a:solidFill>
              <a:prstDash val="solid"/>
              <a:round/>
              <a:headEnd type="none" w="sm" len="sm"/>
              <a:tailEnd type="none" w="sm" len="sm"/>
            </a:ln>
          </p:spPr>
          <p:txBody>
            <a:bodyPr spcFirstLastPara="1" wrap="square" lIns="91425" tIns="0" rIns="91425" bIns="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 sz="1400" b="0" i="0" u="none" strike="noStrike" kern="0" cap="none" spc="0" normalizeH="0" baseline="0" noProof="0">
                  <a:ln>
                    <a:noFill/>
                  </a:ln>
                  <a:solidFill>
                    <a:prstClr val="black"/>
                  </a:solidFill>
                  <a:effectLst/>
                  <a:uLnTx/>
                  <a:uFillTx/>
                  <a:latin typeface="Calibri" panose="020F0502020204030204"/>
                </a:rPr>
                <a:t>UX logic</a:t>
              </a:r>
              <a:endParaRPr kumimoji="0" sz="1400" b="0" i="0" u="none" strike="noStrike" kern="0" cap="none" spc="0" normalizeH="0" baseline="0" noProof="0">
                <a:ln>
                  <a:noFill/>
                </a:ln>
                <a:solidFill>
                  <a:prstClr val="black"/>
                </a:solidFill>
                <a:effectLst/>
                <a:uLnTx/>
                <a:uFillTx/>
                <a:latin typeface="Calibri" panose="020F0502020204030204"/>
              </a:endParaRPr>
            </a:p>
          </p:txBody>
        </p:sp>
        <p:cxnSp>
          <p:nvCxnSpPr>
            <p:cNvPr id="209" name="Google Shape;77;p13">
              <a:extLst>
                <a:ext uri="{FF2B5EF4-FFF2-40B4-BE49-F238E27FC236}">
                  <a16:creationId xmlns:a16="http://schemas.microsoft.com/office/drawing/2014/main" id="{829E8B8A-CF60-F655-09A1-321E3093AD42}"/>
                </a:ext>
              </a:extLst>
            </p:cNvPr>
            <p:cNvCxnSpPr>
              <a:stCxn id="207" idx="3"/>
              <a:endCxn id="208" idx="1"/>
            </p:cNvCxnSpPr>
            <p:nvPr/>
          </p:nvCxnSpPr>
          <p:spPr>
            <a:xfrm>
              <a:off x="2707929" y="2047780"/>
              <a:ext cx="318430" cy="0"/>
            </a:xfrm>
            <a:prstGeom prst="straightConnector1">
              <a:avLst/>
            </a:prstGeom>
            <a:noFill/>
            <a:ln w="9525" cap="flat" cmpd="sng">
              <a:solidFill>
                <a:srgbClr val="000000"/>
              </a:solidFill>
              <a:prstDash val="solid"/>
              <a:round/>
              <a:headEnd type="triangle" w="med" len="med"/>
              <a:tailEnd type="triangle" w="med" len="med"/>
            </a:ln>
          </p:spPr>
        </p:cxnSp>
        <p:cxnSp>
          <p:nvCxnSpPr>
            <p:cNvPr id="210" name="Google Shape;78;p13">
              <a:extLst>
                <a:ext uri="{FF2B5EF4-FFF2-40B4-BE49-F238E27FC236}">
                  <a16:creationId xmlns:a16="http://schemas.microsoft.com/office/drawing/2014/main" id="{FC11B7B9-46B3-9549-8E70-795CDBCC2C78}"/>
                </a:ext>
              </a:extLst>
            </p:cNvPr>
            <p:cNvCxnSpPr>
              <a:cxnSpLocks/>
              <a:stCxn id="206" idx="2"/>
              <a:endCxn id="190" idx="0"/>
            </p:cNvCxnSpPr>
            <p:nvPr/>
          </p:nvCxnSpPr>
          <p:spPr>
            <a:xfrm>
              <a:off x="2863956" y="2589196"/>
              <a:ext cx="0" cy="357781"/>
            </a:xfrm>
            <a:prstGeom prst="straightConnector1">
              <a:avLst/>
            </a:prstGeom>
            <a:noFill/>
            <a:ln w="19050" cap="flat" cmpd="sng">
              <a:solidFill>
                <a:sysClr val="windowText" lastClr="000000"/>
              </a:solidFill>
              <a:prstDash val="solid"/>
              <a:round/>
              <a:headEnd type="none" w="med" len="med"/>
              <a:tailEnd type="triangle" w="med" len="med"/>
            </a:ln>
          </p:spPr>
        </p:cxnSp>
        <p:sp>
          <p:nvSpPr>
            <p:cNvPr id="211" name="Google Shape;79;p13">
              <a:extLst>
                <a:ext uri="{FF2B5EF4-FFF2-40B4-BE49-F238E27FC236}">
                  <a16:creationId xmlns:a16="http://schemas.microsoft.com/office/drawing/2014/main" id="{458C854B-0476-3C0F-AF0F-8F6A5CD68C2F}"/>
                </a:ext>
              </a:extLst>
            </p:cNvPr>
            <p:cNvSpPr/>
            <p:nvPr/>
          </p:nvSpPr>
          <p:spPr>
            <a:xfrm>
              <a:off x="2337301" y="3766840"/>
              <a:ext cx="1053300" cy="389700"/>
            </a:xfrm>
            <a:prstGeom prst="roundRect">
              <a:avLst>
                <a:gd name="adj" fmla="val 16667"/>
              </a:avLst>
            </a:prstGeom>
            <a:solidFill>
              <a:srgbClr val="E69138"/>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 sz="1400" b="0" i="0" u="none" strike="noStrike" kern="0" cap="none" spc="0" normalizeH="0" baseline="0" noProof="0" dirty="0">
                  <a:ln>
                    <a:noFill/>
                  </a:ln>
                  <a:solidFill>
                    <a:prstClr val="black"/>
                  </a:solidFill>
                  <a:effectLst/>
                  <a:uLnTx/>
                  <a:uFillTx/>
                  <a:latin typeface="Calibri" panose="020F0502020204030204"/>
                </a:rPr>
                <a:t>Widgets</a:t>
              </a:r>
              <a:endParaRPr kumimoji="0" sz="1400" b="0" i="0" u="none" strike="noStrike" kern="0" cap="none" spc="0" normalizeH="0" baseline="0" noProof="0" dirty="0">
                <a:ln>
                  <a:noFill/>
                </a:ln>
                <a:solidFill>
                  <a:prstClr val="black"/>
                </a:solidFill>
                <a:effectLst/>
                <a:uLnTx/>
                <a:uFillTx/>
                <a:latin typeface="Calibri" panose="020F0502020204030204"/>
              </a:endParaRPr>
            </a:p>
          </p:txBody>
        </p:sp>
        <p:sp>
          <p:nvSpPr>
            <p:cNvPr id="212" name="Google Shape;80;p13">
              <a:extLst>
                <a:ext uri="{FF2B5EF4-FFF2-40B4-BE49-F238E27FC236}">
                  <a16:creationId xmlns:a16="http://schemas.microsoft.com/office/drawing/2014/main" id="{84B7F590-2184-A34C-7340-DEA73F2F648A}"/>
                </a:ext>
              </a:extLst>
            </p:cNvPr>
            <p:cNvSpPr/>
            <p:nvPr/>
          </p:nvSpPr>
          <p:spPr>
            <a:xfrm>
              <a:off x="2128629" y="4817002"/>
              <a:ext cx="642567" cy="389700"/>
            </a:xfrm>
            <a:prstGeom prst="roundRect">
              <a:avLst>
                <a:gd name="adj" fmla="val 16667"/>
              </a:avLst>
            </a:prstGeom>
            <a:solidFill>
              <a:srgbClr val="E69138"/>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 sz="1400" b="0" i="0" u="none" strike="noStrike" kern="0" cap="none" spc="0" normalizeH="0" baseline="0" noProof="0" dirty="0">
                  <a:ln>
                    <a:noFill/>
                  </a:ln>
                  <a:solidFill>
                    <a:prstClr val="black"/>
                  </a:solidFill>
                  <a:effectLst/>
                  <a:uLnTx/>
                  <a:uFillTx/>
                  <a:latin typeface="Calibri" panose="020F0502020204030204"/>
                </a:rPr>
                <a:t>Events</a:t>
              </a:r>
              <a:endParaRPr kumimoji="0" sz="1400" b="0" i="0" u="none" strike="noStrike" kern="0" cap="none" spc="0" normalizeH="0" baseline="0" noProof="0" dirty="0">
                <a:ln>
                  <a:noFill/>
                </a:ln>
                <a:solidFill>
                  <a:prstClr val="black"/>
                </a:solidFill>
                <a:effectLst/>
                <a:uLnTx/>
                <a:uFillTx/>
                <a:latin typeface="Calibri" panose="020F0502020204030204"/>
              </a:endParaRPr>
            </a:p>
          </p:txBody>
        </p:sp>
        <p:sp>
          <p:nvSpPr>
            <p:cNvPr id="213" name="Google Shape;81;p13">
              <a:extLst>
                <a:ext uri="{FF2B5EF4-FFF2-40B4-BE49-F238E27FC236}">
                  <a16:creationId xmlns:a16="http://schemas.microsoft.com/office/drawing/2014/main" id="{D6E88B4D-FCE6-B10D-C7F6-BA53010A3311}"/>
                </a:ext>
              </a:extLst>
            </p:cNvPr>
            <p:cNvSpPr/>
            <p:nvPr/>
          </p:nvSpPr>
          <p:spPr>
            <a:xfrm>
              <a:off x="2021051" y="4291927"/>
              <a:ext cx="847200" cy="389700"/>
            </a:xfrm>
            <a:prstGeom prst="roundRect">
              <a:avLst>
                <a:gd name="adj" fmla="val 16667"/>
              </a:avLst>
            </a:prstGeom>
            <a:solidFill>
              <a:srgbClr val="E69138"/>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 sz="1400" b="0" i="0" u="none" strike="noStrike" kern="0" cap="none" spc="0" normalizeH="0" baseline="0" noProof="0">
                  <a:ln>
                    <a:noFill/>
                  </a:ln>
                  <a:solidFill>
                    <a:prstClr val="black"/>
                  </a:solidFill>
                  <a:effectLst/>
                  <a:uLnTx/>
                  <a:uFillTx/>
                  <a:latin typeface="Calibri" panose="020F0502020204030204"/>
                </a:rPr>
                <a:t>Animation</a:t>
              </a:r>
              <a:endParaRPr kumimoji="0" sz="1400" b="0" i="0" u="none" strike="noStrike" kern="0" cap="none" spc="0" normalizeH="0" baseline="0" noProof="0">
                <a:ln>
                  <a:noFill/>
                </a:ln>
                <a:solidFill>
                  <a:prstClr val="black"/>
                </a:solidFill>
                <a:effectLst/>
                <a:uLnTx/>
                <a:uFillTx/>
                <a:latin typeface="Calibri" panose="020F0502020204030204"/>
              </a:endParaRPr>
            </a:p>
          </p:txBody>
        </p:sp>
        <p:sp>
          <p:nvSpPr>
            <p:cNvPr id="215" name="Google Shape;83;p13">
              <a:extLst>
                <a:ext uri="{FF2B5EF4-FFF2-40B4-BE49-F238E27FC236}">
                  <a16:creationId xmlns:a16="http://schemas.microsoft.com/office/drawing/2014/main" id="{A9EF94BE-BC82-6921-AC31-8EA844E6FF3F}"/>
                </a:ext>
              </a:extLst>
            </p:cNvPr>
            <p:cNvSpPr/>
            <p:nvPr/>
          </p:nvSpPr>
          <p:spPr>
            <a:xfrm>
              <a:off x="2980506" y="4291915"/>
              <a:ext cx="746700" cy="389700"/>
            </a:xfrm>
            <a:prstGeom prst="roundRect">
              <a:avLst>
                <a:gd name="adj" fmla="val 16667"/>
              </a:avLst>
            </a:prstGeom>
            <a:solidFill>
              <a:srgbClr val="E69138"/>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 sz="1400" b="0" i="0" u="none" strike="noStrike" kern="0" cap="none" spc="0" normalizeH="0" baseline="0" noProof="0" dirty="0">
                  <a:ln>
                    <a:noFill/>
                  </a:ln>
                  <a:solidFill>
                    <a:prstClr val="black"/>
                  </a:solidFill>
                  <a:effectLst/>
                  <a:uLnTx/>
                  <a:uFillTx/>
                  <a:latin typeface="Calibri" panose="020F0502020204030204"/>
                </a:rPr>
                <a:t>Actions</a:t>
              </a:r>
              <a:endParaRPr kumimoji="0" sz="1400" b="0" i="0" u="none" strike="noStrike" kern="0" cap="none" spc="0" normalizeH="0" baseline="0" noProof="0" dirty="0">
                <a:ln>
                  <a:noFill/>
                </a:ln>
                <a:solidFill>
                  <a:prstClr val="black"/>
                </a:solidFill>
                <a:effectLst/>
                <a:uLnTx/>
                <a:uFillTx/>
                <a:latin typeface="Calibri" panose="020F0502020204030204"/>
              </a:endParaRPr>
            </a:p>
          </p:txBody>
        </p:sp>
        <p:sp>
          <p:nvSpPr>
            <p:cNvPr id="216" name="Google Shape;84;p13">
              <a:extLst>
                <a:ext uri="{FF2B5EF4-FFF2-40B4-BE49-F238E27FC236}">
                  <a16:creationId xmlns:a16="http://schemas.microsoft.com/office/drawing/2014/main" id="{724240B3-E8A6-0F8A-59BE-348838AC2F0B}"/>
                </a:ext>
              </a:extLst>
            </p:cNvPr>
            <p:cNvSpPr/>
            <p:nvPr/>
          </p:nvSpPr>
          <p:spPr>
            <a:xfrm>
              <a:off x="2918506" y="4817002"/>
              <a:ext cx="746700" cy="389700"/>
            </a:xfrm>
            <a:prstGeom prst="roundRect">
              <a:avLst>
                <a:gd name="adj" fmla="val 16667"/>
              </a:avLst>
            </a:prstGeom>
            <a:solidFill>
              <a:srgbClr val="E69138"/>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 sz="1400" b="0" i="0" u="none" strike="noStrike" kern="0" cap="none" spc="0" normalizeH="0" baseline="0" noProof="0">
                  <a:ln>
                    <a:noFill/>
                  </a:ln>
                  <a:solidFill>
                    <a:prstClr val="black"/>
                  </a:solidFill>
                  <a:effectLst/>
                  <a:uLnTx/>
                  <a:uFillTx/>
                  <a:latin typeface="Calibri" panose="020F0502020204030204"/>
                </a:rPr>
                <a:t>Drawing</a:t>
              </a:r>
              <a:endParaRPr kumimoji="0" sz="1400" b="0" i="0" u="none" strike="noStrike" kern="0" cap="none" spc="0" normalizeH="0" baseline="0" noProof="0">
                <a:ln>
                  <a:noFill/>
                </a:ln>
                <a:solidFill>
                  <a:prstClr val="black"/>
                </a:solidFill>
                <a:effectLst/>
                <a:uLnTx/>
                <a:uFillTx/>
                <a:latin typeface="Calibri" panose="020F0502020204030204"/>
              </a:endParaRPr>
            </a:p>
          </p:txBody>
        </p:sp>
        <p:sp>
          <p:nvSpPr>
            <p:cNvPr id="217" name="Google Shape;85;p13">
              <a:extLst>
                <a:ext uri="{FF2B5EF4-FFF2-40B4-BE49-F238E27FC236}">
                  <a16:creationId xmlns:a16="http://schemas.microsoft.com/office/drawing/2014/main" id="{7A41A1C9-A295-595D-7B80-4D35CBE9CB88}"/>
                </a:ext>
              </a:extLst>
            </p:cNvPr>
            <p:cNvSpPr/>
            <p:nvPr/>
          </p:nvSpPr>
          <p:spPr>
            <a:xfrm>
              <a:off x="9490830" y="3441727"/>
              <a:ext cx="827400" cy="321900"/>
            </a:xfrm>
            <a:prstGeom prst="roundRect">
              <a:avLst>
                <a:gd name="adj" fmla="val 16667"/>
              </a:avLst>
            </a:prstGeom>
            <a:solidFill>
              <a:srgbClr val="B4A7D6"/>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 sz="1100" b="0" i="0" u="none" strike="noStrike" kern="0" cap="none" spc="0" normalizeH="0" baseline="0" noProof="0">
                  <a:ln>
                    <a:noFill/>
                  </a:ln>
                  <a:solidFill>
                    <a:prstClr val="black"/>
                  </a:solidFill>
                  <a:effectLst/>
                  <a:uLnTx/>
                  <a:uFillTx/>
                  <a:latin typeface="Calibri" panose="020F0502020204030204"/>
                </a:rPr>
                <a:t>Multimedia</a:t>
              </a:r>
              <a:endParaRPr kumimoji="0" sz="1000" b="0" i="0" u="none" strike="noStrike" kern="0" cap="none" spc="0" normalizeH="0" baseline="0" noProof="0">
                <a:ln>
                  <a:noFill/>
                </a:ln>
                <a:solidFill>
                  <a:prstClr val="black"/>
                </a:solidFill>
                <a:effectLst/>
                <a:uLnTx/>
                <a:uFillTx/>
                <a:latin typeface="Calibri" panose="020F0502020204030204"/>
              </a:endParaRPr>
            </a:p>
          </p:txBody>
        </p:sp>
        <p:sp>
          <p:nvSpPr>
            <p:cNvPr id="218" name="Google Shape;86;p13">
              <a:extLst>
                <a:ext uri="{FF2B5EF4-FFF2-40B4-BE49-F238E27FC236}">
                  <a16:creationId xmlns:a16="http://schemas.microsoft.com/office/drawing/2014/main" id="{4FFD9F7C-5533-3963-FE57-758ED974F7B8}"/>
                </a:ext>
              </a:extLst>
            </p:cNvPr>
            <p:cNvSpPr/>
            <p:nvPr/>
          </p:nvSpPr>
          <p:spPr>
            <a:xfrm>
              <a:off x="6512106" y="3870906"/>
              <a:ext cx="827400" cy="321900"/>
            </a:xfrm>
            <a:prstGeom prst="roundRect">
              <a:avLst>
                <a:gd name="adj" fmla="val 16667"/>
              </a:avLst>
            </a:prstGeom>
            <a:solidFill>
              <a:srgbClr val="B4A7D6"/>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 sz="1100" b="0" i="0" u="none" strike="noStrike" kern="0" cap="none" spc="0" normalizeH="0" baseline="0" noProof="0" dirty="0">
                  <a:ln>
                    <a:noFill/>
                  </a:ln>
                  <a:solidFill>
                    <a:prstClr val="black"/>
                  </a:solidFill>
                  <a:effectLst/>
                  <a:uLnTx/>
                  <a:uFillTx/>
                  <a:latin typeface="Calibri" panose="020F0502020204030204"/>
                </a:rPr>
                <a:t>Power</a:t>
              </a:r>
              <a:endParaRPr kumimoji="0" sz="1100" b="0" i="0" u="none" strike="noStrike" kern="0" cap="none" spc="0" normalizeH="0" baseline="0" noProof="0" dirty="0">
                <a:ln>
                  <a:noFill/>
                </a:ln>
                <a:solidFill>
                  <a:prstClr val="black"/>
                </a:solidFill>
                <a:effectLst/>
                <a:uLnTx/>
                <a:uFillTx/>
                <a:latin typeface="Calibri" panose="020F0502020204030204"/>
              </a:endParaRPr>
            </a:p>
          </p:txBody>
        </p:sp>
        <p:sp>
          <p:nvSpPr>
            <p:cNvPr id="219" name="Google Shape;87;p13">
              <a:extLst>
                <a:ext uri="{FF2B5EF4-FFF2-40B4-BE49-F238E27FC236}">
                  <a16:creationId xmlns:a16="http://schemas.microsoft.com/office/drawing/2014/main" id="{8578EFCA-3EFD-AEF9-C96F-317B412FF559}"/>
                </a:ext>
              </a:extLst>
            </p:cNvPr>
            <p:cNvSpPr/>
            <p:nvPr/>
          </p:nvSpPr>
          <p:spPr>
            <a:xfrm>
              <a:off x="7500176" y="3870906"/>
              <a:ext cx="827400" cy="321900"/>
            </a:xfrm>
            <a:prstGeom prst="roundRect">
              <a:avLst>
                <a:gd name="adj" fmla="val 16667"/>
              </a:avLst>
            </a:prstGeom>
            <a:solidFill>
              <a:srgbClr val="B4A7D6"/>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 sz="1100" b="0" i="0" u="none" strike="noStrike" kern="0" cap="none" spc="0" normalizeH="0" baseline="0" noProof="0">
                  <a:ln>
                    <a:noFill/>
                  </a:ln>
                  <a:solidFill>
                    <a:prstClr val="black"/>
                  </a:solidFill>
                  <a:effectLst/>
                  <a:uLnTx/>
                  <a:uFillTx/>
                  <a:latin typeface="Calibri" panose="020F0502020204030204"/>
                </a:rPr>
                <a:t>Permissions</a:t>
              </a:r>
              <a:endParaRPr kumimoji="0" sz="1100" b="0" i="0" u="none" strike="noStrike" kern="0" cap="none" spc="0" normalizeH="0" baseline="0" noProof="0">
                <a:ln>
                  <a:noFill/>
                </a:ln>
                <a:solidFill>
                  <a:prstClr val="black"/>
                </a:solidFill>
                <a:effectLst/>
                <a:uLnTx/>
                <a:uFillTx/>
                <a:latin typeface="Calibri" panose="020F0502020204030204"/>
              </a:endParaRPr>
            </a:p>
          </p:txBody>
        </p:sp>
        <p:sp>
          <p:nvSpPr>
            <p:cNvPr id="220" name="Google Shape;88;p13">
              <a:extLst>
                <a:ext uri="{FF2B5EF4-FFF2-40B4-BE49-F238E27FC236}">
                  <a16:creationId xmlns:a16="http://schemas.microsoft.com/office/drawing/2014/main" id="{B73D90E2-F745-5D9F-CB94-3CAF1684A92F}"/>
                </a:ext>
              </a:extLst>
            </p:cNvPr>
            <p:cNvSpPr/>
            <p:nvPr/>
          </p:nvSpPr>
          <p:spPr>
            <a:xfrm>
              <a:off x="8502760" y="3870906"/>
              <a:ext cx="827400" cy="321900"/>
            </a:xfrm>
            <a:prstGeom prst="roundRect">
              <a:avLst>
                <a:gd name="adj" fmla="val 16667"/>
              </a:avLst>
            </a:prstGeom>
            <a:solidFill>
              <a:srgbClr val="B4A7D6"/>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 sz="1100" b="0" i="0" u="none" strike="noStrike" kern="0" cap="none" spc="0" normalizeH="0" baseline="0" noProof="0">
                  <a:ln>
                    <a:noFill/>
                  </a:ln>
                  <a:solidFill>
                    <a:prstClr val="black"/>
                  </a:solidFill>
                  <a:effectLst/>
                  <a:uLnTx/>
                  <a:uFillTx/>
                  <a:latin typeface="Calibri" panose="020F0502020204030204"/>
                </a:rPr>
                <a:t>Connectivity</a:t>
              </a:r>
              <a:endParaRPr kumimoji="0" sz="1100" b="0" i="0" u="none" strike="noStrike" kern="0" cap="none" spc="0" normalizeH="0" baseline="0" noProof="0">
                <a:ln>
                  <a:noFill/>
                </a:ln>
                <a:solidFill>
                  <a:prstClr val="black"/>
                </a:solidFill>
                <a:effectLst/>
                <a:uLnTx/>
                <a:uFillTx/>
                <a:latin typeface="Calibri" panose="020F0502020204030204"/>
              </a:endParaRPr>
            </a:p>
          </p:txBody>
        </p:sp>
        <p:sp>
          <p:nvSpPr>
            <p:cNvPr id="221" name="Google Shape;89;p13">
              <a:extLst>
                <a:ext uri="{FF2B5EF4-FFF2-40B4-BE49-F238E27FC236}">
                  <a16:creationId xmlns:a16="http://schemas.microsoft.com/office/drawing/2014/main" id="{29BD6E34-B16A-F1DE-F375-A1FB3DDCDB1C}"/>
                </a:ext>
              </a:extLst>
            </p:cNvPr>
            <p:cNvSpPr/>
            <p:nvPr/>
          </p:nvSpPr>
          <p:spPr>
            <a:xfrm>
              <a:off x="8493084" y="3441727"/>
              <a:ext cx="827400" cy="321900"/>
            </a:xfrm>
            <a:prstGeom prst="roundRect">
              <a:avLst>
                <a:gd name="adj" fmla="val 16667"/>
              </a:avLst>
            </a:prstGeom>
            <a:solidFill>
              <a:srgbClr val="B4A7D6"/>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 sz="1100" b="0" i="0" u="none" strike="noStrike" kern="0" cap="none" spc="0" normalizeH="0" baseline="0" noProof="0" dirty="0">
                  <a:ln>
                    <a:noFill/>
                  </a:ln>
                  <a:solidFill>
                    <a:prstClr val="black"/>
                  </a:solidFill>
                  <a:effectLst/>
                  <a:uLnTx/>
                  <a:uFillTx/>
                  <a:latin typeface="Calibri" panose="020F0502020204030204"/>
                </a:rPr>
                <a:t>Cache</a:t>
              </a:r>
              <a:endParaRPr kumimoji="0" sz="1100" b="0" i="0" u="none" strike="noStrike" kern="0" cap="none" spc="0" normalizeH="0" baseline="0" noProof="0" dirty="0">
                <a:ln>
                  <a:noFill/>
                </a:ln>
                <a:solidFill>
                  <a:prstClr val="black"/>
                </a:solidFill>
                <a:effectLst/>
                <a:uLnTx/>
                <a:uFillTx/>
                <a:latin typeface="Calibri" panose="020F0502020204030204"/>
              </a:endParaRPr>
            </a:p>
          </p:txBody>
        </p:sp>
        <p:sp>
          <p:nvSpPr>
            <p:cNvPr id="222" name="Google Shape;90;p13">
              <a:extLst>
                <a:ext uri="{FF2B5EF4-FFF2-40B4-BE49-F238E27FC236}">
                  <a16:creationId xmlns:a16="http://schemas.microsoft.com/office/drawing/2014/main" id="{A8D75A82-EEA6-7E37-B159-2BF1C85926CA}"/>
                </a:ext>
              </a:extLst>
            </p:cNvPr>
            <p:cNvSpPr/>
            <p:nvPr/>
          </p:nvSpPr>
          <p:spPr>
            <a:xfrm>
              <a:off x="6512106" y="4300084"/>
              <a:ext cx="827400" cy="321900"/>
            </a:xfrm>
            <a:prstGeom prst="roundRect">
              <a:avLst>
                <a:gd name="adj" fmla="val 16667"/>
              </a:avLst>
            </a:prstGeom>
            <a:solidFill>
              <a:srgbClr val="B4A7D6"/>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100" kern="0" dirty="0">
                  <a:solidFill>
                    <a:prstClr val="black"/>
                  </a:solidFill>
                  <a:latin typeface="Calibri" panose="020F0502020204030204"/>
                </a:rPr>
                <a:t>URI Handling</a:t>
              </a:r>
              <a:endParaRPr kumimoji="0" sz="1100" b="0" i="0" u="none" strike="noStrike" kern="0" cap="none" spc="0" normalizeH="0" baseline="0" noProof="0" dirty="0">
                <a:ln>
                  <a:noFill/>
                </a:ln>
                <a:solidFill>
                  <a:prstClr val="black"/>
                </a:solidFill>
                <a:effectLst/>
                <a:uLnTx/>
                <a:uFillTx/>
                <a:latin typeface="Calibri" panose="020F0502020204030204"/>
              </a:endParaRPr>
            </a:p>
          </p:txBody>
        </p:sp>
        <p:sp>
          <p:nvSpPr>
            <p:cNvPr id="223" name="Google Shape;91;p13">
              <a:extLst>
                <a:ext uri="{FF2B5EF4-FFF2-40B4-BE49-F238E27FC236}">
                  <a16:creationId xmlns:a16="http://schemas.microsoft.com/office/drawing/2014/main" id="{D3E70C1C-CC26-4E19-4BC4-91E2BDD671EE}"/>
                </a:ext>
              </a:extLst>
            </p:cNvPr>
            <p:cNvSpPr/>
            <p:nvPr/>
          </p:nvSpPr>
          <p:spPr>
            <a:xfrm>
              <a:off x="7500176" y="4300084"/>
              <a:ext cx="827400" cy="321900"/>
            </a:xfrm>
            <a:prstGeom prst="roundRect">
              <a:avLst>
                <a:gd name="adj" fmla="val 16667"/>
              </a:avLst>
            </a:prstGeom>
            <a:solidFill>
              <a:srgbClr val="B4A7D6"/>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 sz="1100" b="0" i="0" u="none" strike="noStrike" kern="0" cap="none" spc="0" normalizeH="0" baseline="0" noProof="0" dirty="0">
                  <a:ln>
                    <a:noFill/>
                  </a:ln>
                  <a:solidFill>
                    <a:prstClr val="black"/>
                  </a:solidFill>
                  <a:effectLst/>
                  <a:uLnTx/>
                  <a:uFillTx/>
                  <a:latin typeface="Calibri" panose="020F0502020204030204"/>
                </a:rPr>
                <a:t>Keychain</a:t>
              </a:r>
              <a:endParaRPr kumimoji="0" sz="1100" b="0" i="0" u="none" strike="noStrike" kern="0" cap="none" spc="0" normalizeH="0" baseline="0" noProof="0" dirty="0">
                <a:ln>
                  <a:noFill/>
                </a:ln>
                <a:solidFill>
                  <a:prstClr val="black"/>
                </a:solidFill>
                <a:effectLst/>
                <a:uLnTx/>
                <a:uFillTx/>
                <a:latin typeface="Calibri" panose="020F0502020204030204"/>
              </a:endParaRPr>
            </a:p>
          </p:txBody>
        </p:sp>
        <p:sp>
          <p:nvSpPr>
            <p:cNvPr id="224" name="Google Shape;92;p13">
              <a:extLst>
                <a:ext uri="{FF2B5EF4-FFF2-40B4-BE49-F238E27FC236}">
                  <a16:creationId xmlns:a16="http://schemas.microsoft.com/office/drawing/2014/main" id="{BD773BF4-857F-797F-D09C-D6D4C2026EAC}"/>
                </a:ext>
              </a:extLst>
            </p:cNvPr>
            <p:cNvSpPr/>
            <p:nvPr/>
          </p:nvSpPr>
          <p:spPr>
            <a:xfrm>
              <a:off x="8488247" y="4300084"/>
              <a:ext cx="827400" cy="321900"/>
            </a:xfrm>
            <a:prstGeom prst="roundRect">
              <a:avLst>
                <a:gd name="adj" fmla="val 16667"/>
              </a:avLst>
            </a:prstGeom>
            <a:solidFill>
              <a:srgbClr val="B4A7D6"/>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black"/>
                  </a:solidFill>
                  <a:effectLst/>
                  <a:uLnTx/>
                  <a:uFillTx/>
                  <a:latin typeface="Calibri" panose="020F0502020204030204"/>
                </a:rPr>
                <a:t>Dialogs</a:t>
              </a:r>
            </a:p>
          </p:txBody>
        </p:sp>
        <p:sp>
          <p:nvSpPr>
            <p:cNvPr id="225" name="Google Shape;93;p13">
              <a:extLst>
                <a:ext uri="{FF2B5EF4-FFF2-40B4-BE49-F238E27FC236}">
                  <a16:creationId xmlns:a16="http://schemas.microsoft.com/office/drawing/2014/main" id="{DD9B4412-EF3A-D54C-2B4A-97F002F3C698}"/>
                </a:ext>
              </a:extLst>
            </p:cNvPr>
            <p:cNvSpPr/>
            <p:nvPr/>
          </p:nvSpPr>
          <p:spPr>
            <a:xfrm>
              <a:off x="9476317" y="4300084"/>
              <a:ext cx="827400" cy="321900"/>
            </a:xfrm>
            <a:prstGeom prst="roundRect">
              <a:avLst>
                <a:gd name="adj" fmla="val 16667"/>
              </a:avLst>
            </a:prstGeom>
            <a:solidFill>
              <a:srgbClr val="B4A7D6"/>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 sz="1100" b="0" i="0" u="none" strike="noStrike" kern="0" cap="none" spc="0" normalizeH="0" baseline="0" noProof="0">
                  <a:ln>
                    <a:noFill/>
                  </a:ln>
                  <a:solidFill>
                    <a:prstClr val="black"/>
                  </a:solidFill>
                  <a:effectLst/>
                  <a:uLnTx/>
                  <a:uFillTx/>
                  <a:latin typeface="Calibri" panose="020F0502020204030204"/>
                </a:rPr>
                <a:t>Notifications</a:t>
              </a:r>
              <a:endParaRPr kumimoji="0" sz="1100" b="0" i="0" u="none" strike="noStrike" kern="0" cap="none" spc="0" normalizeH="0" baseline="0" noProof="0">
                <a:ln>
                  <a:noFill/>
                </a:ln>
                <a:solidFill>
                  <a:prstClr val="black"/>
                </a:solidFill>
                <a:effectLst/>
                <a:uLnTx/>
                <a:uFillTx/>
                <a:latin typeface="Calibri" panose="020F0502020204030204"/>
              </a:endParaRPr>
            </a:p>
          </p:txBody>
        </p:sp>
        <p:sp>
          <p:nvSpPr>
            <p:cNvPr id="226" name="Google Shape;94;p13">
              <a:extLst>
                <a:ext uri="{FF2B5EF4-FFF2-40B4-BE49-F238E27FC236}">
                  <a16:creationId xmlns:a16="http://schemas.microsoft.com/office/drawing/2014/main" id="{41DB34C3-5C2D-2990-2A2C-99FDFCBAF570}"/>
                </a:ext>
              </a:extLst>
            </p:cNvPr>
            <p:cNvSpPr/>
            <p:nvPr/>
          </p:nvSpPr>
          <p:spPr>
            <a:xfrm>
              <a:off x="9476317" y="4729262"/>
              <a:ext cx="827400" cy="321900"/>
            </a:xfrm>
            <a:prstGeom prst="roundRect">
              <a:avLst>
                <a:gd name="adj" fmla="val 16667"/>
              </a:avLst>
            </a:prstGeom>
            <a:solidFill>
              <a:srgbClr val="E69138"/>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 sz="1100" b="0" i="0" u="none" strike="noStrike" kern="0" cap="none" spc="0" normalizeH="0" baseline="0" noProof="0">
                  <a:ln>
                    <a:noFill/>
                  </a:ln>
                  <a:solidFill>
                    <a:prstClr val="black"/>
                  </a:solidFill>
                  <a:effectLst/>
                  <a:uLnTx/>
                  <a:uFillTx/>
                  <a:latin typeface="Calibri" panose="020F0502020204030204"/>
                </a:rPr>
                <a:t>Clipboard</a:t>
              </a:r>
              <a:endParaRPr kumimoji="0" sz="1100" b="0" i="0" u="none" strike="noStrike" kern="0" cap="none" spc="0" normalizeH="0" baseline="0" noProof="0">
                <a:ln>
                  <a:noFill/>
                </a:ln>
                <a:solidFill>
                  <a:prstClr val="black"/>
                </a:solidFill>
                <a:effectLst/>
                <a:uLnTx/>
                <a:uFillTx/>
                <a:latin typeface="Calibri" panose="020F0502020204030204"/>
              </a:endParaRPr>
            </a:p>
          </p:txBody>
        </p:sp>
        <p:sp>
          <p:nvSpPr>
            <p:cNvPr id="227" name="Google Shape;95;p13">
              <a:extLst>
                <a:ext uri="{FF2B5EF4-FFF2-40B4-BE49-F238E27FC236}">
                  <a16:creationId xmlns:a16="http://schemas.microsoft.com/office/drawing/2014/main" id="{E86755C7-5B99-AF38-A3AB-A1FEBAF76992}"/>
                </a:ext>
              </a:extLst>
            </p:cNvPr>
            <p:cNvSpPr/>
            <p:nvPr/>
          </p:nvSpPr>
          <p:spPr>
            <a:xfrm>
              <a:off x="8488247" y="4729262"/>
              <a:ext cx="827400" cy="321900"/>
            </a:xfrm>
            <a:prstGeom prst="roundRect">
              <a:avLst>
                <a:gd name="adj" fmla="val 16667"/>
              </a:avLst>
            </a:prstGeom>
            <a:solidFill>
              <a:srgbClr val="E69138"/>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 sz="1100" b="0" i="0" u="none" strike="noStrike" kern="0" cap="none" spc="0" normalizeH="0" baseline="0" noProof="0" dirty="0">
                  <a:ln>
                    <a:noFill/>
                  </a:ln>
                  <a:solidFill>
                    <a:prstClr val="black"/>
                  </a:solidFill>
                  <a:effectLst/>
                  <a:uLnTx/>
                  <a:uFillTx/>
                  <a:latin typeface="Calibri" panose="020F0502020204030204"/>
                </a:rPr>
                <a:t>Drag &amp; Drop</a:t>
              </a:r>
              <a:endParaRPr kumimoji="0" sz="1100" b="0" i="0" u="none" strike="noStrike" kern="0" cap="none" spc="0" normalizeH="0" baseline="0" noProof="0" dirty="0">
                <a:ln>
                  <a:noFill/>
                </a:ln>
                <a:solidFill>
                  <a:prstClr val="black"/>
                </a:solidFill>
                <a:effectLst/>
                <a:uLnTx/>
                <a:uFillTx/>
                <a:latin typeface="Calibri" panose="020F0502020204030204"/>
              </a:endParaRPr>
            </a:p>
          </p:txBody>
        </p:sp>
        <p:sp>
          <p:nvSpPr>
            <p:cNvPr id="228" name="Google Shape;96;p13">
              <a:extLst>
                <a:ext uri="{FF2B5EF4-FFF2-40B4-BE49-F238E27FC236}">
                  <a16:creationId xmlns:a16="http://schemas.microsoft.com/office/drawing/2014/main" id="{4BBF38D6-8D38-912D-0BB8-4E9441766B23}"/>
                </a:ext>
              </a:extLst>
            </p:cNvPr>
            <p:cNvSpPr/>
            <p:nvPr/>
          </p:nvSpPr>
          <p:spPr>
            <a:xfrm>
              <a:off x="7500176" y="4729262"/>
              <a:ext cx="827400" cy="321900"/>
            </a:xfrm>
            <a:prstGeom prst="roundRect">
              <a:avLst>
                <a:gd name="adj" fmla="val 16667"/>
              </a:avLst>
            </a:prstGeom>
            <a:solidFill>
              <a:srgbClr val="B4A7D6"/>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 sz="1100" b="0" i="0" u="none" strike="noStrike" kern="0" cap="none" spc="0" normalizeH="0" baseline="0" noProof="0" dirty="0">
                  <a:ln>
                    <a:noFill/>
                  </a:ln>
                  <a:solidFill>
                    <a:prstClr val="black"/>
                  </a:solidFill>
                  <a:effectLst/>
                  <a:uLnTx/>
                  <a:uFillTx/>
                  <a:latin typeface="Calibri" panose="020F0502020204030204"/>
                </a:rPr>
                <a:t>Timer/Alarm</a:t>
              </a:r>
              <a:endParaRPr kumimoji="0" sz="1100" b="0" i="0" u="none" strike="noStrike" kern="0" cap="none" spc="0" normalizeH="0" baseline="0" noProof="0" dirty="0">
                <a:ln>
                  <a:noFill/>
                </a:ln>
                <a:solidFill>
                  <a:prstClr val="black"/>
                </a:solidFill>
                <a:effectLst/>
                <a:uLnTx/>
                <a:uFillTx/>
                <a:latin typeface="Calibri" panose="020F0502020204030204"/>
              </a:endParaRPr>
            </a:p>
          </p:txBody>
        </p:sp>
        <p:sp>
          <p:nvSpPr>
            <p:cNvPr id="229" name="Google Shape;97;p13">
              <a:extLst>
                <a:ext uri="{FF2B5EF4-FFF2-40B4-BE49-F238E27FC236}">
                  <a16:creationId xmlns:a16="http://schemas.microsoft.com/office/drawing/2014/main" id="{10E485DC-FA91-B8AE-04EB-E57585BB8868}"/>
                </a:ext>
              </a:extLst>
            </p:cNvPr>
            <p:cNvSpPr/>
            <p:nvPr/>
          </p:nvSpPr>
          <p:spPr>
            <a:xfrm>
              <a:off x="6512106" y="4729274"/>
              <a:ext cx="827400" cy="321900"/>
            </a:xfrm>
            <a:prstGeom prst="roundRect">
              <a:avLst>
                <a:gd name="adj" fmla="val 16667"/>
              </a:avLst>
            </a:prstGeom>
            <a:solidFill>
              <a:srgbClr val="B4A7D6"/>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black"/>
                  </a:solidFill>
                  <a:effectLst/>
                  <a:uLnTx/>
                  <a:uFillTx/>
                  <a:latin typeface="Calibri" panose="020F0502020204030204"/>
                </a:rPr>
                <a:t>Open/Share</a:t>
              </a:r>
              <a:endParaRPr kumimoji="0" sz="1100" b="0" i="0" u="none" strike="noStrike" kern="0" cap="none" spc="0" normalizeH="0" baseline="0" noProof="0" dirty="0">
                <a:ln>
                  <a:noFill/>
                </a:ln>
                <a:solidFill>
                  <a:prstClr val="black"/>
                </a:solidFill>
                <a:effectLst/>
                <a:uLnTx/>
                <a:uFillTx/>
                <a:latin typeface="Calibri" panose="020F0502020204030204"/>
              </a:endParaRPr>
            </a:p>
          </p:txBody>
        </p:sp>
        <p:sp>
          <p:nvSpPr>
            <p:cNvPr id="230" name="Google Shape;98;p13">
              <a:extLst>
                <a:ext uri="{FF2B5EF4-FFF2-40B4-BE49-F238E27FC236}">
                  <a16:creationId xmlns:a16="http://schemas.microsoft.com/office/drawing/2014/main" id="{40395172-A163-CECC-92F3-1D496F94BC52}"/>
                </a:ext>
              </a:extLst>
            </p:cNvPr>
            <p:cNvSpPr txBox="1"/>
            <p:nvPr/>
          </p:nvSpPr>
          <p:spPr>
            <a:xfrm>
              <a:off x="6509556" y="5239716"/>
              <a:ext cx="3849600" cy="400200"/>
            </a:xfrm>
            <a:prstGeom prst="rect">
              <a:avLst/>
            </a:prstGeom>
            <a:noFill/>
            <a:ln>
              <a:noFill/>
            </a:ln>
          </p:spPr>
          <p:txBody>
            <a:bodyPr spcFirstLastPara="1" wrap="square" lIns="0" tIns="0" rIns="0" bIns="0" anchor="t"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 sz="1600" b="0" i="0" u="none" strike="noStrike" kern="0" cap="none" spc="0" normalizeH="0" baseline="0" noProof="0">
                  <a:ln>
                    <a:noFill/>
                  </a:ln>
                  <a:solidFill>
                    <a:srgbClr val="FFFFFF"/>
                  </a:solidFill>
                  <a:effectLst/>
                  <a:uLnTx/>
                  <a:uFillTx/>
                  <a:latin typeface="Calibri" panose="020F0502020204030204"/>
                </a:rPr>
                <a:t>FFI layer (Rust → native language)</a:t>
              </a:r>
              <a:endParaRPr kumimoji="0" sz="1600" b="0" i="0" u="none" strike="noStrike" kern="0" cap="none" spc="0" normalizeH="0" baseline="0" noProof="0">
                <a:ln>
                  <a:noFill/>
                </a:ln>
                <a:solidFill>
                  <a:srgbClr val="FFFFFF"/>
                </a:solidFill>
                <a:effectLst/>
                <a:uLnTx/>
                <a:uFillTx/>
                <a:latin typeface="Calibri" panose="020F0502020204030204"/>
              </a:endParaRPr>
            </a:p>
          </p:txBody>
        </p:sp>
      </p:grpSp>
      <p:sp>
        <p:nvSpPr>
          <p:cNvPr id="231" name="TextBox 230">
            <a:extLst>
              <a:ext uri="{FF2B5EF4-FFF2-40B4-BE49-F238E27FC236}">
                <a16:creationId xmlns:a16="http://schemas.microsoft.com/office/drawing/2014/main" id="{F79ADC57-CC6A-1697-9953-3CF0163F29E6}"/>
              </a:ext>
            </a:extLst>
          </p:cNvPr>
          <p:cNvSpPr txBox="1"/>
          <p:nvPr/>
        </p:nvSpPr>
        <p:spPr>
          <a:xfrm>
            <a:off x="10465376" y="3148278"/>
            <a:ext cx="1427546" cy="1169551"/>
          </a:xfrm>
          <a:prstGeom prst="rect">
            <a:avLst/>
          </a:prstGeom>
          <a:noFill/>
        </p:spPr>
        <p:txBody>
          <a:bodyPr wrap="square" rtlCol="0">
            <a:spAutoFit/>
          </a:bodyPr>
          <a:lstStyle/>
          <a:p>
            <a:pPr algn="ctr"/>
            <a:r>
              <a:rPr lang="en-US" sz="1400" dirty="0">
                <a:solidFill>
                  <a:prstClr val="white">
                    <a:lumMod val="50000"/>
                  </a:prstClr>
                </a:solidFill>
                <a:latin typeface="Calibri" panose="020F0502020204030204"/>
              </a:rPr>
              <a:t>Only runtime components</a:t>
            </a:r>
            <a:br>
              <a:rPr lang="en-US" sz="1400" dirty="0">
                <a:solidFill>
                  <a:prstClr val="white">
                    <a:lumMod val="50000"/>
                  </a:prstClr>
                </a:solidFill>
                <a:latin typeface="Calibri" panose="020F0502020204030204"/>
              </a:rPr>
            </a:br>
            <a:r>
              <a:rPr lang="en-US" sz="1400" dirty="0">
                <a:solidFill>
                  <a:prstClr val="white">
                    <a:lumMod val="50000"/>
                  </a:prstClr>
                </a:solidFill>
                <a:latin typeface="Calibri" panose="020F0502020204030204"/>
              </a:rPr>
              <a:t>are shown.</a:t>
            </a:r>
          </a:p>
          <a:p>
            <a:pPr algn="ctr"/>
            <a:r>
              <a:rPr lang="en-US" sz="1400" dirty="0">
                <a:solidFill>
                  <a:prstClr val="white">
                    <a:lumMod val="50000"/>
                  </a:prstClr>
                </a:solidFill>
                <a:latin typeface="Calibri" panose="020F0502020204030204"/>
              </a:rPr>
              <a:t>Build tooling</a:t>
            </a:r>
            <a:br>
              <a:rPr lang="en-US" sz="1400" dirty="0">
                <a:solidFill>
                  <a:prstClr val="white">
                    <a:lumMod val="50000"/>
                  </a:prstClr>
                </a:solidFill>
                <a:latin typeface="Calibri" panose="020F0502020204030204"/>
              </a:rPr>
            </a:br>
            <a:r>
              <a:rPr lang="en-US" sz="1400" dirty="0">
                <a:solidFill>
                  <a:prstClr val="white">
                    <a:lumMod val="50000"/>
                  </a:prstClr>
                </a:solidFill>
                <a:latin typeface="Calibri" panose="020F0502020204030204"/>
              </a:rPr>
              <a:t>is not shown.</a:t>
            </a:r>
          </a:p>
        </p:txBody>
      </p:sp>
      <p:sp>
        <p:nvSpPr>
          <p:cNvPr id="232" name="Double Bracket 231">
            <a:extLst>
              <a:ext uri="{FF2B5EF4-FFF2-40B4-BE49-F238E27FC236}">
                <a16:creationId xmlns:a16="http://schemas.microsoft.com/office/drawing/2014/main" id="{112C09A6-068C-E57E-25F4-98C88C4C3BDF}"/>
              </a:ext>
            </a:extLst>
          </p:cNvPr>
          <p:cNvSpPr/>
          <p:nvPr/>
        </p:nvSpPr>
        <p:spPr>
          <a:xfrm>
            <a:off x="10537337" y="3088002"/>
            <a:ext cx="1280576" cy="1294626"/>
          </a:xfrm>
          <a:prstGeom prst="bracketPair">
            <a:avLst/>
          </a:prstGeom>
          <a:noFill/>
          <a:ln w="6350" cap="flat" cmpd="sng" algn="ctr">
            <a:solidFill>
              <a:sysClr val="window" lastClr="FFFFFF">
                <a:lumMod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233" name="Google Shape;76;p13">
            <a:extLst>
              <a:ext uri="{FF2B5EF4-FFF2-40B4-BE49-F238E27FC236}">
                <a16:creationId xmlns:a16="http://schemas.microsoft.com/office/drawing/2014/main" id="{3B23CBF5-EF54-1B69-0B86-2A323FEB4BB4}"/>
              </a:ext>
            </a:extLst>
          </p:cNvPr>
          <p:cNvSpPr/>
          <p:nvPr/>
        </p:nvSpPr>
        <p:spPr>
          <a:xfrm>
            <a:off x="3812668" y="4130201"/>
            <a:ext cx="654420" cy="617010"/>
          </a:xfrm>
          <a:prstGeom prst="roundRect">
            <a:avLst>
              <a:gd name="adj" fmla="val 16667"/>
            </a:avLst>
          </a:prstGeom>
          <a:solidFill>
            <a:srgbClr val="FF7E79"/>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algn="ctr"/>
            <a:r>
              <a:rPr lang="en-US" sz="1200" dirty="0">
                <a:solidFill>
                  <a:prstClr val="black"/>
                </a:solidFill>
                <a:latin typeface="Calibri" panose="020F0502020204030204"/>
              </a:rPr>
              <a:t>main UI thread token</a:t>
            </a:r>
            <a:endParaRPr sz="1200" dirty="0">
              <a:solidFill>
                <a:prstClr val="black"/>
              </a:solidFill>
              <a:latin typeface="Calibri" panose="020F0502020204030204"/>
            </a:endParaRPr>
          </a:p>
        </p:txBody>
      </p:sp>
      <p:sp>
        <p:nvSpPr>
          <p:cNvPr id="234" name="Google Shape;76;p13">
            <a:extLst>
              <a:ext uri="{FF2B5EF4-FFF2-40B4-BE49-F238E27FC236}">
                <a16:creationId xmlns:a16="http://schemas.microsoft.com/office/drawing/2014/main" id="{FC6018CF-37D1-3A42-19E3-82095BC9580A}"/>
              </a:ext>
            </a:extLst>
          </p:cNvPr>
          <p:cNvSpPr/>
          <p:nvPr/>
        </p:nvSpPr>
        <p:spPr>
          <a:xfrm>
            <a:off x="4611938" y="4218433"/>
            <a:ext cx="654420" cy="528778"/>
          </a:xfrm>
          <a:prstGeom prst="roundRect">
            <a:avLst>
              <a:gd name="adj" fmla="val 16667"/>
            </a:avLst>
          </a:prstGeom>
          <a:solidFill>
            <a:srgbClr val="FF7E79"/>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algn="ctr"/>
            <a:r>
              <a:rPr lang="en-US" sz="1200" dirty="0">
                <a:solidFill>
                  <a:prstClr val="black"/>
                </a:solidFill>
                <a:latin typeface="Calibri" panose="020F0502020204030204"/>
              </a:rPr>
              <a:t>async tasks</a:t>
            </a:r>
          </a:p>
        </p:txBody>
      </p:sp>
      <p:sp>
        <p:nvSpPr>
          <p:cNvPr id="235" name="Google Shape;76;p13">
            <a:extLst>
              <a:ext uri="{FF2B5EF4-FFF2-40B4-BE49-F238E27FC236}">
                <a16:creationId xmlns:a16="http://schemas.microsoft.com/office/drawing/2014/main" id="{5F9F0264-A018-E598-BE2A-733C57172377}"/>
              </a:ext>
            </a:extLst>
          </p:cNvPr>
          <p:cNvSpPr/>
          <p:nvPr/>
        </p:nvSpPr>
        <p:spPr>
          <a:xfrm>
            <a:off x="3760910" y="4867259"/>
            <a:ext cx="1542352" cy="278586"/>
          </a:xfrm>
          <a:prstGeom prst="roundRect">
            <a:avLst>
              <a:gd name="adj" fmla="val 16667"/>
            </a:avLst>
          </a:prstGeom>
          <a:solidFill>
            <a:srgbClr val="FF7E79"/>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algn="ctr"/>
            <a:r>
              <a:rPr lang="en-US" sz="1200" dirty="0" err="1">
                <a:solidFill>
                  <a:prstClr val="black"/>
                </a:solidFill>
                <a:latin typeface="Calibri" panose="020F0502020204030204"/>
              </a:rPr>
              <a:t>bkgd</a:t>
            </a:r>
            <a:r>
              <a:rPr lang="en-US" sz="1200" dirty="0">
                <a:solidFill>
                  <a:prstClr val="black"/>
                </a:solidFill>
                <a:latin typeface="Calibri" panose="020F0502020204030204"/>
              </a:rPr>
              <a:t> thread workloads</a:t>
            </a:r>
            <a:endParaRPr sz="1200" dirty="0">
              <a:solidFill>
                <a:prstClr val="black"/>
              </a:solidFill>
              <a:latin typeface="Calibri" panose="020F0502020204030204"/>
            </a:endParaRPr>
          </a:p>
        </p:txBody>
      </p:sp>
      <p:sp>
        <p:nvSpPr>
          <p:cNvPr id="236" name="Google Shape;76;p13">
            <a:extLst>
              <a:ext uri="{FF2B5EF4-FFF2-40B4-BE49-F238E27FC236}">
                <a16:creationId xmlns:a16="http://schemas.microsoft.com/office/drawing/2014/main" id="{24D17218-39CA-675A-F1F0-24985CB74F19}"/>
              </a:ext>
            </a:extLst>
          </p:cNvPr>
          <p:cNvSpPr/>
          <p:nvPr/>
        </p:nvSpPr>
        <p:spPr>
          <a:xfrm>
            <a:off x="3871319" y="5254293"/>
            <a:ext cx="1321533" cy="278586"/>
          </a:xfrm>
          <a:prstGeom prst="roundRect">
            <a:avLst>
              <a:gd name="adj" fmla="val 16667"/>
            </a:avLst>
          </a:prstGeom>
          <a:solidFill>
            <a:srgbClr val="FF7E79"/>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algn="ctr"/>
            <a:r>
              <a:rPr lang="en-US" sz="1200" dirty="0">
                <a:solidFill>
                  <a:prstClr val="black"/>
                </a:solidFill>
                <a:latin typeface="Calibri" panose="020F0502020204030204"/>
              </a:rPr>
              <a:t>comm. primitives</a:t>
            </a:r>
            <a:endParaRPr sz="1200" dirty="0">
              <a:solidFill>
                <a:prstClr val="black"/>
              </a:solidFill>
              <a:latin typeface="Calibri" panose="020F0502020204030204"/>
            </a:endParaRPr>
          </a:p>
        </p:txBody>
      </p:sp>
      <p:pic>
        <p:nvPicPr>
          <p:cNvPr id="237" name="Picture 236" descr="A colorful logo with a black background&#10;&#10;AI-generated content may be incorrect.">
            <a:extLst>
              <a:ext uri="{FF2B5EF4-FFF2-40B4-BE49-F238E27FC236}">
                <a16:creationId xmlns:a16="http://schemas.microsoft.com/office/drawing/2014/main" id="{F0188EC6-BA7F-339C-92A5-B4E5D6B61998}"/>
              </a:ext>
            </a:extLst>
          </p:cNvPr>
          <p:cNvPicPr>
            <a:picLocks noChangeAspect="1"/>
          </p:cNvPicPr>
          <p:nvPr/>
        </p:nvPicPr>
        <p:blipFill>
          <a:blip r:embed="rId6"/>
          <a:stretch>
            <a:fillRect/>
          </a:stretch>
        </p:blipFill>
        <p:spPr>
          <a:xfrm>
            <a:off x="6053887" y="3012249"/>
            <a:ext cx="349699" cy="349699"/>
          </a:xfrm>
          <a:prstGeom prst="rect">
            <a:avLst/>
          </a:prstGeom>
        </p:spPr>
      </p:pic>
      <p:pic>
        <p:nvPicPr>
          <p:cNvPr id="238" name="Graphic 237">
            <a:extLst>
              <a:ext uri="{FF2B5EF4-FFF2-40B4-BE49-F238E27FC236}">
                <a16:creationId xmlns:a16="http://schemas.microsoft.com/office/drawing/2014/main" id="{486076C7-1C7F-F06A-047D-D67EEB38297D}"/>
              </a:ext>
            </a:extLst>
          </p:cNvPr>
          <p:cNvPicPr>
            <a:picLocks noChangeAspect="1"/>
          </p:cNvPicPr>
          <p:nvPr/>
        </p:nvPicPr>
        <p:blipFill>
          <a:blip r:embed="rId7">
            <a:extLst>
              <a:ext uri="{96DAC541-7B7A-43D3-8B79-37D633B846F1}">
                <asvg:svgBlip xmlns:asvg="http://schemas.microsoft.com/office/drawing/2016/SVG/main" r:embed="rId8"/>
              </a:ext>
            </a:extLst>
          </a:blip>
          <a:srcRect r="72945"/>
          <a:stretch/>
        </p:blipFill>
        <p:spPr>
          <a:xfrm>
            <a:off x="1375252" y="3188870"/>
            <a:ext cx="446623" cy="291237"/>
          </a:xfrm>
          <a:prstGeom prst="rect">
            <a:avLst/>
          </a:prstGeom>
        </p:spPr>
      </p:pic>
    </p:spTree>
    <p:extLst>
      <p:ext uri="{BB962C8B-B14F-4D97-AF65-F5344CB8AC3E}">
        <p14:creationId xmlns:p14="http://schemas.microsoft.com/office/powerpoint/2010/main" val="420938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1">
          <a:extLst>
            <a:ext uri="{FF2B5EF4-FFF2-40B4-BE49-F238E27FC236}">
              <a16:creationId xmlns:a16="http://schemas.microsoft.com/office/drawing/2014/main" id="{9BE6B9A2-A023-E6C2-8FE8-E649979D612E}"/>
            </a:ext>
          </a:extLst>
        </p:cNvPr>
        <p:cNvGrpSpPr/>
        <p:nvPr/>
      </p:nvGrpSpPr>
      <p:grpSpPr>
        <a:xfrm>
          <a:off x="0" y="0"/>
          <a:ext cx="0" cy="0"/>
          <a:chOff x="0" y="0"/>
          <a:chExt cx="0" cy="0"/>
        </a:xfrm>
      </p:grpSpPr>
      <p:pic>
        <p:nvPicPr>
          <p:cNvPr id="132" name="Google Shape;132;p30" descr="Mask group.svg">
            <a:extLst>
              <a:ext uri="{FF2B5EF4-FFF2-40B4-BE49-F238E27FC236}">
                <a16:creationId xmlns:a16="http://schemas.microsoft.com/office/drawing/2014/main" id="{38C78939-0201-AC35-A2B7-F19BFBC12570}"/>
              </a:ext>
            </a:extLst>
          </p:cNvPr>
          <p:cNvPicPr preferRelativeResize="0"/>
          <p:nvPr/>
        </p:nvPicPr>
        <p:blipFill rotWithShape="1">
          <a:blip r:embed="rId3">
            <a:alphaModFix/>
          </a:blip>
          <a:srcRect/>
          <a:stretch/>
        </p:blipFill>
        <p:spPr>
          <a:xfrm>
            <a:off x="34599" y="153224"/>
            <a:ext cx="12192000" cy="6858000"/>
          </a:xfrm>
          <a:prstGeom prst="rect">
            <a:avLst/>
          </a:prstGeom>
          <a:noFill/>
          <a:ln>
            <a:noFill/>
          </a:ln>
        </p:spPr>
      </p:pic>
      <p:sp>
        <p:nvSpPr>
          <p:cNvPr id="285" name="Content Placeholder 2">
            <a:extLst>
              <a:ext uri="{FF2B5EF4-FFF2-40B4-BE49-F238E27FC236}">
                <a16:creationId xmlns:a16="http://schemas.microsoft.com/office/drawing/2014/main" id="{EEAD2548-BCA8-CADB-981E-341357C0A9FF}"/>
              </a:ext>
            </a:extLst>
          </p:cNvPr>
          <p:cNvSpPr txBox="1">
            <a:spLocks/>
          </p:cNvSpPr>
          <p:nvPr/>
        </p:nvSpPr>
        <p:spPr>
          <a:xfrm>
            <a:off x="88490" y="691306"/>
            <a:ext cx="2963764" cy="573195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Tenorite"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enorite"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enorite"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enorite"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enorite"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br>
              <a:rPr kumimoji="0" lang="en-US" sz="3200" b="1" i="0" u="none" strike="noStrike" kern="1200" cap="none" spc="0" normalizeH="0" baseline="0" noProof="0" dirty="0">
                <a:ln>
                  <a:noFill/>
                </a:ln>
                <a:solidFill>
                  <a:sysClr val="windowText" lastClr="000000"/>
                </a:solidFill>
                <a:effectLst/>
                <a:uLnTx/>
                <a:uFillTx/>
                <a:latin typeface="Tenorite" pitchFamily="2" charset="0"/>
                <a:ea typeface="+mn-ea"/>
                <a:cs typeface="+mn-cs"/>
              </a:rPr>
            </a:br>
            <a:r>
              <a:rPr kumimoji="0" lang="en-US" sz="3200" b="1" i="0" u="none" strike="noStrike" kern="1200" cap="none" spc="0" normalizeH="0" baseline="0" noProof="0" dirty="0">
                <a:ln>
                  <a:noFill/>
                </a:ln>
                <a:solidFill>
                  <a:sysClr val="windowText" lastClr="000000"/>
                </a:solidFill>
                <a:effectLst/>
                <a:uLnTx/>
                <a:uFillTx/>
                <a:latin typeface="Tenorite" pitchFamily="2" charset="0"/>
                <a:ea typeface="+mn-ea"/>
                <a:cs typeface="+mn-cs"/>
              </a:rPr>
              <a:t>Architecture of the Robrix App  </a:t>
            </a:r>
            <a:br>
              <a:rPr kumimoji="0" lang="en-US" sz="3200" b="1" i="0" u="none" strike="noStrike" kern="1200" cap="none" spc="0" normalizeH="0" baseline="0" noProof="0" dirty="0">
                <a:ln>
                  <a:noFill/>
                </a:ln>
                <a:solidFill>
                  <a:sysClr val="windowText" lastClr="000000"/>
                </a:solidFill>
                <a:effectLst/>
                <a:uLnTx/>
                <a:uFillTx/>
                <a:latin typeface="Tenorite" pitchFamily="2" charset="0"/>
                <a:ea typeface="+mn-ea"/>
                <a:cs typeface="+mn-cs"/>
              </a:rPr>
            </a:br>
            <a:br>
              <a:rPr kumimoji="0" lang="en-US" sz="3200" b="1" i="0" u="none" strike="noStrike" kern="1200" cap="none" spc="0" normalizeH="0" baseline="0" noProof="0" dirty="0">
                <a:ln>
                  <a:noFill/>
                </a:ln>
                <a:solidFill>
                  <a:sysClr val="windowText" lastClr="000000"/>
                </a:solidFill>
                <a:effectLst/>
                <a:uLnTx/>
                <a:uFillTx/>
                <a:latin typeface="Tenorite" pitchFamily="2" charset="0"/>
                <a:ea typeface="+mn-ea"/>
                <a:cs typeface="+mn-cs"/>
              </a:rPr>
            </a:br>
            <a:r>
              <a:rPr kumimoji="0" lang="en-US" sz="2000" b="0" i="0" u="none" strike="noStrike" kern="1200" cap="none" spc="0" normalizeH="0" baseline="0" noProof="0" dirty="0">
                <a:ln>
                  <a:noFill/>
                </a:ln>
                <a:solidFill>
                  <a:sysClr val="windowText" lastClr="000000"/>
                </a:solidFill>
                <a:effectLst/>
                <a:uLnTx/>
                <a:uFillTx/>
                <a:latin typeface="Tenorite" pitchFamily="2" charset="0"/>
                <a:ea typeface="+mn-ea"/>
                <a:cs typeface="+mn-cs"/>
              </a:rPr>
              <a:t>a Matrix chat client</a:t>
            </a:r>
            <a:endParaRPr kumimoji="0" lang="en-US" sz="2000" b="1" i="0" u="none" strike="noStrike" kern="1200" cap="none" spc="0" normalizeH="0" baseline="0" noProof="0" dirty="0">
              <a:ln>
                <a:noFill/>
              </a:ln>
              <a:solidFill>
                <a:sysClr val="windowText" lastClr="000000"/>
              </a:solidFill>
              <a:effectLst/>
              <a:uLnTx/>
              <a:uFillTx/>
              <a:latin typeface="Tenorite" pitchFamily="2" charset="0"/>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400" b="0" i="0" u="none" strike="noStrike" kern="1200" cap="none" spc="0" normalizeH="0" baseline="0" noProof="0" dirty="0">
              <a:ln>
                <a:noFill/>
              </a:ln>
              <a:solidFill>
                <a:sysClr val="windowText" lastClr="000000"/>
              </a:solidFill>
              <a:effectLst/>
              <a:uLnTx/>
              <a:uFillTx/>
              <a:latin typeface="Tenorite" pitchFamily="2" charset="0"/>
              <a:ea typeface="+mn-ea"/>
              <a:cs typeface="+mn-cs"/>
            </a:endParaRPr>
          </a:p>
          <a:p>
            <a:pPr marL="174625" marR="0" lvl="0" indent="-174625"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1900" b="0" i="0" u="none" strike="noStrike" kern="1200" cap="none" spc="0" normalizeH="0" baseline="0" noProof="0" dirty="0" err="1">
                <a:ln>
                  <a:noFill/>
                </a:ln>
                <a:solidFill>
                  <a:sysClr val="windowText" lastClr="000000"/>
                </a:solidFill>
                <a:effectLst/>
                <a:uLnTx/>
                <a:uFillTx/>
                <a:latin typeface="Tenorite" pitchFamily="2" charset="0"/>
                <a:ea typeface="+mn-ea"/>
                <a:cs typeface="+mn-cs"/>
              </a:rPr>
              <a:t>Robrix’s</a:t>
            </a:r>
            <a:r>
              <a:rPr kumimoji="0" lang="en-US" sz="1900" b="0" i="0" u="none" strike="noStrike" kern="1200" cap="none" spc="0" normalizeH="0" baseline="0" noProof="0" dirty="0">
                <a:ln>
                  <a:noFill/>
                </a:ln>
                <a:solidFill>
                  <a:sysClr val="windowText" lastClr="000000"/>
                </a:solidFill>
                <a:effectLst/>
                <a:uLnTx/>
                <a:uFillTx/>
                <a:latin typeface="Tenorite" pitchFamily="2" charset="0"/>
                <a:ea typeface="+mn-ea"/>
                <a:cs typeface="+mn-cs"/>
              </a:rPr>
              <a:t> needs </a:t>
            </a:r>
            <a:r>
              <a:rPr kumimoji="0" lang="en-US" sz="1900" b="1" i="0" u="none" strike="noStrike" kern="1200" cap="none" spc="0" normalizeH="0" baseline="0" noProof="0" dirty="0">
                <a:ln>
                  <a:noFill/>
                </a:ln>
                <a:solidFill>
                  <a:sysClr val="windowText" lastClr="000000"/>
                </a:solidFill>
                <a:effectLst/>
                <a:uLnTx/>
                <a:uFillTx/>
                <a:latin typeface="Tenorite" pitchFamily="2" charset="0"/>
                <a:ea typeface="+mn-ea"/>
                <a:cs typeface="+mn-cs"/>
              </a:rPr>
              <a:t>guide</a:t>
            </a:r>
            <a:r>
              <a:rPr kumimoji="0" lang="en-US" sz="1900" b="0" i="0" u="none" strike="noStrike" kern="1200" cap="none" spc="0" normalizeH="0" baseline="0" noProof="0" dirty="0">
                <a:ln>
                  <a:noFill/>
                </a:ln>
                <a:solidFill>
                  <a:sysClr val="windowText" lastClr="000000"/>
                </a:solidFill>
                <a:effectLst/>
                <a:uLnTx/>
                <a:uFillTx/>
                <a:latin typeface="Tenorite" pitchFamily="2" charset="0"/>
                <a:ea typeface="+mn-ea"/>
                <a:cs typeface="+mn-cs"/>
              </a:rPr>
              <a:t> </a:t>
            </a:r>
            <a:br>
              <a:rPr kumimoji="0" lang="en-US" sz="1900" b="0" i="0" u="none" strike="noStrike" kern="1200" cap="none" spc="0" normalizeH="0" baseline="0" noProof="0" dirty="0">
                <a:ln>
                  <a:noFill/>
                </a:ln>
                <a:solidFill>
                  <a:sysClr val="windowText" lastClr="000000"/>
                </a:solidFill>
                <a:effectLst/>
                <a:uLnTx/>
                <a:uFillTx/>
                <a:latin typeface="Tenorite" pitchFamily="2" charset="0"/>
                <a:ea typeface="+mn-ea"/>
                <a:cs typeface="+mn-cs"/>
              </a:rPr>
            </a:br>
            <a:r>
              <a:rPr kumimoji="0" lang="en-US" sz="1900" b="0" i="0" u="none" strike="noStrike" kern="1200" cap="none" spc="0" normalizeH="0" baseline="0" noProof="0" dirty="0">
                <a:ln>
                  <a:noFill/>
                </a:ln>
                <a:solidFill>
                  <a:sysClr val="windowText" lastClr="000000"/>
                </a:solidFill>
                <a:effectLst/>
                <a:uLnTx/>
                <a:uFillTx/>
                <a:latin typeface="Tenorite" pitchFamily="2" charset="0"/>
                <a:ea typeface="+mn-ea"/>
                <a:cs typeface="+mn-cs"/>
              </a:rPr>
              <a:t>Robius development and   </a:t>
            </a:r>
            <a:br>
              <a:rPr kumimoji="0" lang="en-US" sz="1900" b="0" i="0" u="none" strike="noStrike" kern="1200" cap="none" spc="0" normalizeH="0" baseline="0" noProof="0" dirty="0">
                <a:ln>
                  <a:noFill/>
                </a:ln>
                <a:solidFill>
                  <a:sysClr val="windowText" lastClr="000000"/>
                </a:solidFill>
                <a:effectLst/>
                <a:uLnTx/>
                <a:uFillTx/>
                <a:latin typeface="Tenorite" pitchFamily="2" charset="0"/>
                <a:ea typeface="+mn-ea"/>
                <a:cs typeface="+mn-cs"/>
              </a:rPr>
            </a:br>
            <a:r>
              <a:rPr kumimoji="0" lang="en-US" sz="1900" b="0" i="0" u="none" strike="noStrike" kern="1200" cap="none" spc="0" normalizeH="0" baseline="0" noProof="0" dirty="0">
                <a:ln>
                  <a:noFill/>
                </a:ln>
                <a:solidFill>
                  <a:sysClr val="windowText" lastClr="000000"/>
                </a:solidFill>
                <a:effectLst/>
                <a:uLnTx/>
                <a:uFillTx/>
                <a:latin typeface="Tenorite" pitchFamily="2" charset="0"/>
                <a:ea typeface="+mn-ea"/>
                <a:cs typeface="+mn-cs"/>
              </a:rPr>
              <a:t>implementation priority</a:t>
            </a:r>
          </a:p>
          <a:p>
            <a:pPr marL="174625" marR="0" lvl="0" indent="-174625"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1900" b="0" i="0" u="none" strike="noStrike" kern="1200" cap="none" spc="0" normalizeH="0" baseline="0" noProof="0" dirty="0">
                <a:ln>
                  <a:noFill/>
                </a:ln>
                <a:solidFill>
                  <a:sysClr val="windowText" lastClr="000000"/>
                </a:solidFill>
                <a:effectLst/>
                <a:uLnTx/>
                <a:uFillTx/>
                <a:latin typeface="Tenorite" pitchFamily="2" charset="0"/>
                <a:ea typeface="+mn-ea"/>
                <a:cs typeface="+mn-cs"/>
              </a:rPr>
              <a:t>Writing &amp; using Robrix forces us to </a:t>
            </a:r>
            <a:r>
              <a:rPr kumimoji="0" lang="en-US" sz="1900" b="1" i="0" u="none" strike="noStrike" kern="1200" cap="none" spc="0" normalizeH="0" baseline="0" noProof="0" dirty="0">
                <a:ln>
                  <a:noFill/>
                </a:ln>
                <a:solidFill>
                  <a:sysClr val="windowText" lastClr="000000"/>
                </a:solidFill>
                <a:effectLst/>
                <a:uLnTx/>
                <a:uFillTx/>
                <a:latin typeface="Tenorite" pitchFamily="2" charset="0"/>
                <a:ea typeface="+mn-ea"/>
                <a:cs typeface="+mn-cs"/>
              </a:rPr>
              <a:t>dogfood</a:t>
            </a:r>
            <a:r>
              <a:rPr kumimoji="0" lang="en-US" sz="1900" b="0" i="0" u="none" strike="noStrike" kern="1200" cap="none" spc="0" normalizeH="0" baseline="0" noProof="0" dirty="0">
                <a:ln>
                  <a:noFill/>
                </a:ln>
                <a:solidFill>
                  <a:sysClr val="windowText" lastClr="000000"/>
                </a:solidFill>
                <a:effectLst/>
                <a:uLnTx/>
                <a:uFillTx/>
                <a:latin typeface="Tenorite" pitchFamily="2" charset="0"/>
                <a:ea typeface="+mn-ea"/>
                <a:cs typeface="+mn-cs"/>
              </a:rPr>
              <a:t> Robius components</a:t>
            </a:r>
          </a:p>
          <a:p>
            <a:pPr marL="381000" marR="0" lvl="1" indent="-1778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ysClr val="windowText" lastClr="000000"/>
                </a:solidFill>
                <a:effectLst/>
                <a:uLnTx/>
                <a:uFillTx/>
                <a:latin typeface="Tenorite" pitchFamily="2" charset="0"/>
                <a:ea typeface="+mn-ea"/>
                <a:cs typeface="+mn-cs"/>
              </a:rPr>
              <a:t>and Makepad, of course</a:t>
            </a:r>
          </a:p>
          <a:p>
            <a:pPr marL="381000" marR="0" lvl="1" indent="-1778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ysClr val="windowText" lastClr="000000"/>
                </a:solidFill>
                <a:effectLst/>
                <a:uLnTx/>
                <a:uFillTx/>
                <a:latin typeface="Tenorite" pitchFamily="2" charset="0"/>
                <a:ea typeface="+mn-ea"/>
                <a:cs typeface="+mn-cs"/>
              </a:rPr>
              <a:t>Added many new features to Makepad over the past ~2 years to support Robrix</a:t>
            </a:r>
          </a:p>
        </p:txBody>
      </p:sp>
      <p:sp>
        <p:nvSpPr>
          <p:cNvPr id="286" name="Slide Number Placeholder 4">
            <a:extLst>
              <a:ext uri="{FF2B5EF4-FFF2-40B4-BE49-F238E27FC236}">
                <a16:creationId xmlns:a16="http://schemas.microsoft.com/office/drawing/2014/main" id="{EF805FB8-505E-EDE2-0E67-0BF83B44901E}"/>
              </a:ext>
            </a:extLst>
          </p:cNvPr>
          <p:cNvSpPr txBox="1">
            <a:spLocks/>
          </p:cNvSpPr>
          <p:nvPr/>
        </p:nvSpPr>
        <p:spPr>
          <a:xfrm>
            <a:off x="9349077" y="6423262"/>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4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D62C56D-5E74-2945-931D-C07ECBF0F859}" type="slidenum">
              <a:rPr lang="en-US" smtClean="0">
                <a:solidFill>
                  <a:prstClr val="black">
                    <a:tint val="75000"/>
                  </a:prstClr>
                </a:solidFill>
                <a:latin typeface="Calibri" panose="020F0502020204030204"/>
              </a:rPr>
              <a:pPr/>
              <a:t>11</a:t>
            </a:fld>
            <a:endParaRPr lang="en-US">
              <a:solidFill>
                <a:prstClr val="black">
                  <a:tint val="75000"/>
                </a:prstClr>
              </a:solidFill>
              <a:latin typeface="Calibri" panose="020F0502020204030204"/>
            </a:endParaRPr>
          </a:p>
        </p:txBody>
      </p:sp>
      <p:grpSp>
        <p:nvGrpSpPr>
          <p:cNvPr id="287" name="Group 286">
            <a:extLst>
              <a:ext uri="{FF2B5EF4-FFF2-40B4-BE49-F238E27FC236}">
                <a16:creationId xmlns:a16="http://schemas.microsoft.com/office/drawing/2014/main" id="{74CCDA23-89AD-F5A7-10B4-F31E0226367D}"/>
              </a:ext>
            </a:extLst>
          </p:cNvPr>
          <p:cNvGrpSpPr/>
          <p:nvPr/>
        </p:nvGrpSpPr>
        <p:grpSpPr>
          <a:xfrm>
            <a:off x="3116316" y="69612"/>
            <a:ext cx="8941304" cy="6712669"/>
            <a:chOff x="3116316" y="69612"/>
            <a:chExt cx="8941304" cy="6712669"/>
          </a:xfrm>
        </p:grpSpPr>
        <p:cxnSp>
          <p:nvCxnSpPr>
            <p:cNvPr id="288" name="Straight Arrow Connector 287">
              <a:extLst>
                <a:ext uri="{FF2B5EF4-FFF2-40B4-BE49-F238E27FC236}">
                  <a16:creationId xmlns:a16="http://schemas.microsoft.com/office/drawing/2014/main" id="{A84C9388-8873-79A0-59A2-D50A37978CD3}"/>
                </a:ext>
              </a:extLst>
            </p:cNvPr>
            <p:cNvCxnSpPr>
              <a:cxnSpLocks/>
            </p:cNvCxnSpPr>
            <p:nvPr/>
          </p:nvCxnSpPr>
          <p:spPr>
            <a:xfrm>
              <a:off x="5281920" y="3973419"/>
              <a:ext cx="2353680" cy="0"/>
            </a:xfrm>
            <a:prstGeom prst="straightConnector1">
              <a:avLst/>
            </a:prstGeom>
            <a:noFill/>
            <a:ln w="19050" cap="flat" cmpd="sng" algn="ctr">
              <a:solidFill>
                <a:sysClr val="windowText" lastClr="000000"/>
              </a:solidFill>
              <a:prstDash val="solid"/>
              <a:miter lim="800000"/>
              <a:tailEnd type="triangle"/>
            </a:ln>
            <a:effectLst/>
          </p:spPr>
        </p:cxnSp>
        <p:cxnSp>
          <p:nvCxnSpPr>
            <p:cNvPr id="289" name="Google Shape;70;p13">
              <a:extLst>
                <a:ext uri="{FF2B5EF4-FFF2-40B4-BE49-F238E27FC236}">
                  <a16:creationId xmlns:a16="http://schemas.microsoft.com/office/drawing/2014/main" id="{7CC24C59-A355-FE40-9FE9-9A5ACC826F76}"/>
                </a:ext>
              </a:extLst>
            </p:cNvPr>
            <p:cNvCxnSpPr>
              <a:cxnSpLocks/>
              <a:endCxn id="291" idx="3"/>
            </p:cNvCxnSpPr>
            <p:nvPr/>
          </p:nvCxnSpPr>
          <p:spPr>
            <a:xfrm flipH="1">
              <a:off x="7323870" y="4835567"/>
              <a:ext cx="1089663" cy="1014"/>
            </a:xfrm>
            <a:prstGeom prst="straightConnector1">
              <a:avLst/>
            </a:prstGeom>
            <a:noFill/>
            <a:ln w="19050" cap="flat" cmpd="sng">
              <a:solidFill>
                <a:srgbClr val="000000"/>
              </a:solidFill>
              <a:prstDash val="solid"/>
              <a:round/>
              <a:headEnd type="none" w="med" len="med"/>
              <a:tailEnd type="triangle" w="med" len="med"/>
            </a:ln>
          </p:spPr>
        </p:cxnSp>
        <p:sp>
          <p:nvSpPr>
            <p:cNvPr id="290" name="Google Shape;55;p13">
              <a:extLst>
                <a:ext uri="{FF2B5EF4-FFF2-40B4-BE49-F238E27FC236}">
                  <a16:creationId xmlns:a16="http://schemas.microsoft.com/office/drawing/2014/main" id="{D9E32E41-120F-3DEE-27EE-9430A2B619E4}"/>
                </a:ext>
              </a:extLst>
            </p:cNvPr>
            <p:cNvSpPr/>
            <p:nvPr/>
          </p:nvSpPr>
          <p:spPr>
            <a:xfrm>
              <a:off x="5540242" y="4064196"/>
              <a:ext cx="1776300" cy="1969461"/>
            </a:xfrm>
            <a:prstGeom prst="roundRect">
              <a:avLst>
                <a:gd name="adj" fmla="val 16667"/>
              </a:avLst>
            </a:prstGeom>
            <a:solidFill>
              <a:srgbClr val="F4CCCC"/>
            </a:solidFill>
            <a:ln>
              <a:noFill/>
            </a:ln>
          </p:spPr>
          <p:txBody>
            <a:bodyPr spcFirstLastPara="1" wrap="square" lIns="91425" tIns="0" rIns="91425" bIns="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a:ln>
                    <a:noFill/>
                  </a:ln>
                  <a:solidFill>
                    <a:srgbClr val="F5CCCD"/>
                  </a:solidFill>
                  <a:effectLst/>
                  <a:uLnTx/>
                  <a:uFillTx/>
                  <a:latin typeface="Calibri" panose="020F0502020204030204"/>
                </a:rPr>
                <a:t>Concurrent Runtime</a:t>
              </a:r>
              <a:endParaRPr kumimoji="0" sz="1800" b="1" i="0" u="none" strike="noStrike" kern="0" cap="none" spc="0" normalizeH="0" baseline="0" noProof="0">
                <a:ln>
                  <a:noFill/>
                </a:ln>
                <a:solidFill>
                  <a:srgbClr val="F5CCCD"/>
                </a:solidFill>
                <a:effectLst/>
                <a:uLnTx/>
                <a:uFillTx/>
                <a:latin typeface="Calibri" panose="020F0502020204030204"/>
              </a:endParaRPr>
            </a:p>
            <a:p>
              <a:pPr marL="0" marR="0" lvl="0" indent="0" algn="ctr" defTabSz="914400" eaLnBrk="1" fontAlgn="auto" latinLnBrk="0" hangingPunct="1">
                <a:lnSpc>
                  <a:spcPct val="100000"/>
                </a:lnSpc>
                <a:spcBef>
                  <a:spcPts val="1000"/>
                </a:spcBef>
                <a:spcAft>
                  <a:spcPts val="0"/>
                </a:spcAft>
                <a:buClrTx/>
                <a:buSzTx/>
                <a:buFontTx/>
                <a:buNone/>
                <a:tabLst/>
                <a:defRPr/>
              </a:pPr>
              <a:r>
                <a:rPr kumimoji="0" lang="en" sz="1600" b="0" i="1" u="none" strike="noStrike" kern="0" cap="none" spc="0" normalizeH="0" baseline="0" noProof="0">
                  <a:ln>
                    <a:noFill/>
                  </a:ln>
                  <a:solidFill>
                    <a:srgbClr val="F5CCCD"/>
                  </a:solidFill>
                  <a:effectLst/>
                  <a:uLnTx/>
                  <a:uFillTx/>
                  <a:latin typeface="Calibri" panose="020F0502020204030204"/>
                </a:rPr>
                <a:t>async executor,</a:t>
              </a:r>
              <a:br>
                <a:rPr kumimoji="0" lang="en" sz="1600" b="0" i="1" u="none" strike="noStrike" kern="0" cap="none" spc="0" normalizeH="0" baseline="0" noProof="0">
                  <a:ln>
                    <a:noFill/>
                  </a:ln>
                  <a:solidFill>
                    <a:srgbClr val="F5CCCD"/>
                  </a:solidFill>
                  <a:effectLst/>
                  <a:uLnTx/>
                  <a:uFillTx/>
                  <a:latin typeface="Calibri" panose="020F0502020204030204"/>
                </a:rPr>
              </a:br>
              <a:r>
                <a:rPr kumimoji="0" lang="en" sz="1600" b="0" i="1" u="none" strike="noStrike" kern="0" cap="none" spc="0" normalizeH="0" baseline="0" noProof="0">
                  <a:ln>
                    <a:noFill/>
                  </a:ln>
                  <a:solidFill>
                    <a:srgbClr val="F5CCCD"/>
                  </a:solidFill>
                  <a:effectLst/>
                  <a:uLnTx/>
                  <a:uFillTx/>
                  <a:latin typeface="Calibri" panose="020F0502020204030204"/>
                </a:rPr>
                <a:t>multithreading,</a:t>
              </a:r>
              <a:br>
                <a:rPr kumimoji="0" lang="en" sz="1600" b="0" i="1" u="none" strike="noStrike" kern="0" cap="none" spc="0" normalizeH="0" baseline="0" noProof="0">
                  <a:ln>
                    <a:noFill/>
                  </a:ln>
                  <a:solidFill>
                    <a:srgbClr val="F5CCCD"/>
                  </a:solidFill>
                  <a:effectLst/>
                  <a:uLnTx/>
                  <a:uFillTx/>
                  <a:latin typeface="Calibri" panose="020F0502020204030204"/>
                </a:rPr>
              </a:br>
              <a:r>
                <a:rPr kumimoji="0" lang="en" sz="1600" b="0" i="1" u="none" strike="noStrike" kern="0" cap="none" spc="0" normalizeH="0" baseline="0" noProof="0">
                  <a:ln>
                    <a:noFill/>
                  </a:ln>
                  <a:solidFill>
                    <a:srgbClr val="F5CCCD"/>
                  </a:solidFill>
                  <a:effectLst/>
                  <a:uLnTx/>
                  <a:uFillTx/>
                  <a:latin typeface="Calibri" panose="020F0502020204030204"/>
                </a:rPr>
                <a:t>thread pools</a:t>
              </a:r>
              <a:endParaRPr kumimoji="0" sz="1600" b="0" i="1" u="none" strike="noStrike" kern="0" cap="none" spc="0" normalizeH="0" baseline="0" noProof="0">
                <a:ln>
                  <a:noFill/>
                </a:ln>
                <a:solidFill>
                  <a:srgbClr val="F5CCCD"/>
                </a:solidFill>
                <a:effectLst/>
                <a:uLnTx/>
                <a:uFillTx/>
                <a:latin typeface="Calibri" panose="020F0502020204030204"/>
              </a:endParaRPr>
            </a:p>
          </p:txBody>
        </p:sp>
        <p:sp>
          <p:nvSpPr>
            <p:cNvPr id="291" name="Google Shape;55;p13">
              <a:extLst>
                <a:ext uri="{FF2B5EF4-FFF2-40B4-BE49-F238E27FC236}">
                  <a16:creationId xmlns:a16="http://schemas.microsoft.com/office/drawing/2014/main" id="{83BAE350-8314-095C-2625-49F2477681E5}"/>
                </a:ext>
              </a:extLst>
            </p:cNvPr>
            <p:cNvSpPr/>
            <p:nvPr/>
          </p:nvSpPr>
          <p:spPr>
            <a:xfrm>
              <a:off x="5547570" y="3632758"/>
              <a:ext cx="1776300" cy="2407646"/>
            </a:xfrm>
            <a:prstGeom prst="roundRect">
              <a:avLst>
                <a:gd name="adj" fmla="val 16667"/>
              </a:avLst>
            </a:prstGeom>
            <a:solidFill>
              <a:srgbClr val="F4CCCC"/>
            </a:solidFill>
            <a:ln>
              <a:noFill/>
            </a:ln>
          </p:spPr>
          <p:txBody>
            <a:bodyPr spcFirstLastPara="1" wrap="square" lIns="91425" tIns="0" rIns="91425" bIns="0" anchor="t"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a:ln>
                    <a:noFill/>
                  </a:ln>
                  <a:solidFill>
                    <a:prstClr val="black"/>
                  </a:solidFill>
                  <a:effectLst/>
                  <a:uLnTx/>
                  <a:uFillTx/>
                  <a:latin typeface="Calibri" panose="020F0502020204030204"/>
                </a:rPr>
                <a:t>Concurrency </a:t>
              </a:r>
              <a:r>
                <a:rPr kumimoji="0" lang="en" sz="1800" b="1" i="0" u="none" strike="noStrike" kern="0" cap="none" spc="0" normalizeH="0" baseline="0" noProof="0" dirty="0" err="1">
                  <a:ln>
                    <a:noFill/>
                  </a:ln>
                  <a:solidFill>
                    <a:prstClr val="black"/>
                  </a:solidFill>
                  <a:effectLst/>
                  <a:uLnTx/>
                  <a:uFillTx/>
                  <a:latin typeface="Calibri" panose="020F0502020204030204"/>
                </a:rPr>
                <a:t>Mgmt</a:t>
              </a:r>
              <a:r>
                <a:rPr kumimoji="0" lang="en" sz="1800" b="1" i="0" u="none" strike="noStrike" kern="0" cap="none" spc="0" normalizeH="0" baseline="0" noProof="0" dirty="0">
                  <a:ln>
                    <a:noFill/>
                  </a:ln>
                  <a:solidFill>
                    <a:prstClr val="black"/>
                  </a:solidFill>
                  <a:effectLst/>
                  <a:uLnTx/>
                  <a:uFillTx/>
                  <a:latin typeface="Calibri" panose="020F0502020204030204"/>
                </a:rPr>
                <a:t> library</a:t>
              </a:r>
            </a:p>
          </p:txBody>
        </p:sp>
        <p:sp>
          <p:nvSpPr>
            <p:cNvPr id="292" name="Google Shape;56;p13">
              <a:extLst>
                <a:ext uri="{FF2B5EF4-FFF2-40B4-BE49-F238E27FC236}">
                  <a16:creationId xmlns:a16="http://schemas.microsoft.com/office/drawing/2014/main" id="{3111FAE9-7572-09B4-C142-3A5D5D27F6AD}"/>
                </a:ext>
              </a:extLst>
            </p:cNvPr>
            <p:cNvSpPr/>
            <p:nvPr/>
          </p:nvSpPr>
          <p:spPr>
            <a:xfrm>
              <a:off x="3116316" y="69612"/>
              <a:ext cx="8936100" cy="3301999"/>
            </a:xfrm>
            <a:prstGeom prst="roundRect">
              <a:avLst>
                <a:gd name="adj" fmla="val 16667"/>
              </a:avLst>
            </a:prstGeom>
            <a:solidFill>
              <a:srgbClr val="CFE2F3"/>
            </a:solidFill>
            <a:ln>
              <a:noFill/>
            </a:ln>
          </p:spPr>
          <p:txBody>
            <a:bodyPr spcFirstLastPara="1" wrap="square" lIns="91425" tIns="0" rIns="91425" bIns="0" anchor="t" anchorCtr="1">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a:ln>
                    <a:noFill/>
                  </a:ln>
                  <a:solidFill>
                    <a:srgbClr val="D0E2F3"/>
                  </a:solidFill>
                  <a:effectLst/>
                  <a:uLnTx/>
                  <a:uFillTx/>
                  <a:latin typeface="Calibri" panose="020F0502020204030204"/>
                </a:rPr>
                <a:t>Application</a:t>
              </a:r>
              <a:endParaRPr kumimoji="0" sz="1800" b="1" i="0" u="none" strike="noStrike" kern="0" cap="none" spc="0" normalizeH="0" baseline="0" noProof="0">
                <a:ln>
                  <a:noFill/>
                </a:ln>
                <a:solidFill>
                  <a:srgbClr val="D0E2F3"/>
                </a:solidFill>
                <a:effectLst/>
                <a:uLnTx/>
                <a:uFillTx/>
                <a:latin typeface="Calibri" panose="020F0502020204030204"/>
              </a:endParaRPr>
            </a:p>
          </p:txBody>
        </p:sp>
        <p:sp>
          <p:nvSpPr>
            <p:cNvPr id="293" name="Google Shape;57;p13">
              <a:extLst>
                <a:ext uri="{FF2B5EF4-FFF2-40B4-BE49-F238E27FC236}">
                  <a16:creationId xmlns:a16="http://schemas.microsoft.com/office/drawing/2014/main" id="{A0248DFB-8672-A11D-4C32-1AB1F80B60F8}"/>
                </a:ext>
              </a:extLst>
            </p:cNvPr>
            <p:cNvSpPr/>
            <p:nvPr/>
          </p:nvSpPr>
          <p:spPr>
            <a:xfrm>
              <a:off x="9317297" y="573729"/>
              <a:ext cx="2426700" cy="2575603"/>
            </a:xfrm>
            <a:prstGeom prst="roundRect">
              <a:avLst>
                <a:gd name="adj" fmla="val 16667"/>
              </a:avLst>
            </a:prstGeom>
            <a:noFill/>
            <a:ln w="9525" cap="flat" cmpd="sng">
              <a:solidFill>
                <a:srgbClr val="000000"/>
              </a:solidFill>
              <a:prstDash val="dash"/>
              <a:round/>
              <a:headEnd type="none" w="sm" len="sm"/>
              <a:tailEnd type="none" w="sm" len="sm"/>
            </a:ln>
          </p:spPr>
          <p:txBody>
            <a:bodyPr spcFirstLastPara="1" wrap="square" lIns="91425" tIns="0" rIns="91425" bIns="0" anchor="t"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 sz="1200" b="0" i="0" u="none" strike="noStrike" kern="0" cap="none" spc="0" normalizeH="0" baseline="0" noProof="0" dirty="0">
                  <a:ln>
                    <a:noFill/>
                  </a:ln>
                  <a:solidFill>
                    <a:prstClr val="black"/>
                  </a:solidFill>
                  <a:effectLst/>
                  <a:uLnTx/>
                  <a:uFillTx/>
                  <a:latin typeface="Calibri" panose="020F0502020204030204"/>
                </a:rPr>
                <a:t>Business logic (SDK use &amp; more)</a:t>
              </a:r>
              <a:endParaRPr kumimoji="0" sz="1200" b="0" i="0" u="none" strike="noStrike" kern="0" cap="none" spc="0" normalizeH="0" baseline="0" noProof="0" dirty="0">
                <a:ln>
                  <a:noFill/>
                </a:ln>
                <a:solidFill>
                  <a:prstClr val="black"/>
                </a:solidFill>
                <a:effectLst/>
                <a:uLnTx/>
                <a:uFillTx/>
                <a:latin typeface="Calibri" panose="020F0502020204030204"/>
              </a:endParaRPr>
            </a:p>
          </p:txBody>
        </p:sp>
        <p:sp>
          <p:nvSpPr>
            <p:cNvPr id="294" name="Google Shape;58;p13">
              <a:extLst>
                <a:ext uri="{FF2B5EF4-FFF2-40B4-BE49-F238E27FC236}">
                  <a16:creationId xmlns:a16="http://schemas.microsoft.com/office/drawing/2014/main" id="{A6F02DA8-77F9-90CD-464C-9121F46DB29A}"/>
                </a:ext>
              </a:extLst>
            </p:cNvPr>
            <p:cNvSpPr/>
            <p:nvPr/>
          </p:nvSpPr>
          <p:spPr>
            <a:xfrm>
              <a:off x="3121520" y="6294803"/>
              <a:ext cx="8936100" cy="487478"/>
            </a:xfrm>
            <a:prstGeom prst="roundRect">
              <a:avLst>
                <a:gd name="adj" fmla="val 16667"/>
              </a:avLst>
            </a:prstGeom>
            <a:solidFill>
              <a:srgbClr val="B6D7A8"/>
            </a:solidFill>
            <a:ln>
              <a:noFill/>
            </a:ln>
          </p:spPr>
          <p:txBody>
            <a:bodyPr spcFirstLastPara="1" wrap="square" lIns="91425" tIns="0" rIns="91425" bIns="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prstClr val="black"/>
                  </a:solidFill>
                  <a:effectLst/>
                  <a:uLnTx/>
                  <a:uFillTx/>
                  <a:latin typeface="Calibri" panose="020F0502020204030204"/>
                </a:rPr>
                <a:t>Platform/OS Native Layers</a:t>
              </a: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295" name="Google Shape;59;p13">
              <a:extLst>
                <a:ext uri="{FF2B5EF4-FFF2-40B4-BE49-F238E27FC236}">
                  <a16:creationId xmlns:a16="http://schemas.microsoft.com/office/drawing/2014/main" id="{EB9697BB-9107-8BB3-3C91-8D170D36B734}"/>
                </a:ext>
              </a:extLst>
            </p:cNvPr>
            <p:cNvSpPr/>
            <p:nvPr/>
          </p:nvSpPr>
          <p:spPr>
            <a:xfrm>
              <a:off x="3160320" y="3588155"/>
              <a:ext cx="2121600" cy="2452248"/>
            </a:xfrm>
            <a:prstGeom prst="roundRect">
              <a:avLst>
                <a:gd name="adj" fmla="val 16667"/>
              </a:avLst>
            </a:prstGeom>
            <a:solidFill>
              <a:srgbClr val="FCE5CD"/>
            </a:solidFill>
            <a:ln>
              <a:noFill/>
            </a:ln>
          </p:spPr>
          <p:txBody>
            <a:bodyPr spcFirstLastPara="1" wrap="square" lIns="0" tIns="0" rIns="0" bIns="0" anchor="t"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 sz="1800" b="1" i="0" u="none" strike="noStrike" kern="0" cap="none" spc="0" normalizeH="0" baseline="0" noProof="0" dirty="0">
                  <a:ln>
                    <a:noFill/>
                  </a:ln>
                  <a:solidFill>
                    <a:prstClr val="black"/>
                  </a:solidFill>
                  <a:effectLst/>
                  <a:uLnTx/>
                  <a:uFillTx/>
                  <a:latin typeface="Calibri" panose="020F0502020204030204"/>
                </a:rPr>
                <a:t>UI toolkit</a:t>
              </a:r>
              <a:br>
                <a:rPr kumimoji="0" lang="en" sz="1800" b="0" i="0" u="none" strike="noStrike" kern="0" cap="none" spc="0" normalizeH="0" baseline="0" noProof="0" dirty="0">
                  <a:ln>
                    <a:noFill/>
                  </a:ln>
                  <a:solidFill>
                    <a:prstClr val="black"/>
                  </a:solidFill>
                  <a:effectLst/>
                  <a:uLnTx/>
                  <a:uFillTx/>
                  <a:latin typeface="Calibri" panose="020F0502020204030204"/>
                </a:rPr>
              </a:br>
              <a:r>
                <a:rPr kumimoji="0" lang="en" sz="1800" b="0" i="0" u="none" strike="noStrike" kern="0" cap="none" spc="0" normalizeH="0" baseline="0" noProof="0" dirty="0">
                  <a:ln>
                    <a:noFill/>
                  </a:ln>
                  <a:solidFill>
                    <a:prstClr val="black"/>
                  </a:solidFill>
                  <a:effectLst/>
                  <a:uLnTx/>
                  <a:uFillTx/>
                  <a:latin typeface="Calibri" panose="020F0502020204030204"/>
                </a:rPr>
                <a:t>(Makepad)</a:t>
              </a:r>
              <a:endParaRPr kumimoji="0" sz="1800" b="0" i="0" u="none" strike="noStrike" kern="0" cap="none" spc="0" normalizeH="0" baseline="0" noProof="0" dirty="0">
                <a:ln>
                  <a:noFill/>
                </a:ln>
                <a:solidFill>
                  <a:prstClr val="black"/>
                </a:solidFill>
                <a:effectLst/>
                <a:uLnTx/>
                <a:uFillTx/>
                <a:latin typeface="Calibri" panose="020F0502020204030204"/>
              </a:endParaRPr>
            </a:p>
          </p:txBody>
        </p:sp>
        <p:sp>
          <p:nvSpPr>
            <p:cNvPr id="296" name="Google Shape;60;p13">
              <a:extLst>
                <a:ext uri="{FF2B5EF4-FFF2-40B4-BE49-F238E27FC236}">
                  <a16:creationId xmlns:a16="http://schemas.microsoft.com/office/drawing/2014/main" id="{C32C82F6-3EF5-3421-ADF6-AC66A03C95EA}"/>
                </a:ext>
              </a:extLst>
            </p:cNvPr>
            <p:cNvSpPr/>
            <p:nvPr/>
          </p:nvSpPr>
          <p:spPr>
            <a:xfrm>
              <a:off x="7589520" y="3771406"/>
              <a:ext cx="4404000" cy="2268998"/>
            </a:xfrm>
            <a:prstGeom prst="roundRect">
              <a:avLst>
                <a:gd name="adj" fmla="val 16667"/>
              </a:avLst>
            </a:prstGeom>
            <a:solidFill>
              <a:srgbClr val="D9D2E9"/>
            </a:solidFill>
            <a:ln>
              <a:noFill/>
            </a:ln>
          </p:spPr>
          <p:txBody>
            <a:bodyPr spcFirstLastPara="1" wrap="square" lIns="0" tIns="0" rIns="91440" bIns="0" anchor="t"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prstClr val="black"/>
                  </a:solidFill>
                  <a:effectLst/>
                  <a:uLnTx/>
                  <a:uFillTx/>
                  <a:latin typeface="Calibri" panose="020F0502020204030204"/>
                </a:rPr>
                <a:t>Platform Abstractions</a:t>
              </a:r>
            </a:p>
          </p:txBody>
        </p:sp>
        <p:sp>
          <p:nvSpPr>
            <p:cNvPr id="297" name="Google Shape;61;p13">
              <a:extLst>
                <a:ext uri="{FF2B5EF4-FFF2-40B4-BE49-F238E27FC236}">
                  <a16:creationId xmlns:a16="http://schemas.microsoft.com/office/drawing/2014/main" id="{A7D99ADA-4619-0FAA-4D68-6ECA70FFA777}"/>
                </a:ext>
              </a:extLst>
            </p:cNvPr>
            <p:cNvSpPr/>
            <p:nvPr/>
          </p:nvSpPr>
          <p:spPr>
            <a:xfrm>
              <a:off x="7866720" y="4278751"/>
              <a:ext cx="827400" cy="321900"/>
            </a:xfrm>
            <a:prstGeom prst="roundRect">
              <a:avLst>
                <a:gd name="adj" fmla="val 16667"/>
              </a:avLst>
            </a:prstGeom>
            <a:solidFill>
              <a:srgbClr val="B4A7D6"/>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 sz="1050" b="0" i="0" u="none" strike="noStrike" kern="0" cap="none" spc="0" normalizeH="0" baseline="0" noProof="0" dirty="0">
                  <a:ln>
                    <a:noFill/>
                  </a:ln>
                  <a:solidFill>
                    <a:prstClr val="black"/>
                  </a:solidFill>
                  <a:effectLst/>
                  <a:uLnTx/>
                  <a:uFillTx/>
                  <a:latin typeface="Calibri" panose="020F0502020204030204"/>
                </a:rPr>
                <a:t>Networking</a:t>
              </a:r>
              <a:endParaRPr kumimoji="0" sz="1050" b="0" i="0" u="none" strike="noStrike" kern="0" cap="none" spc="0" normalizeH="0" baseline="0" noProof="0" dirty="0">
                <a:ln>
                  <a:noFill/>
                </a:ln>
                <a:solidFill>
                  <a:prstClr val="black"/>
                </a:solidFill>
                <a:effectLst/>
                <a:uLnTx/>
                <a:uFillTx/>
                <a:latin typeface="Calibri" panose="020F0502020204030204"/>
              </a:endParaRPr>
            </a:p>
          </p:txBody>
        </p:sp>
        <p:sp>
          <p:nvSpPr>
            <p:cNvPr id="298" name="Google Shape;62;p13">
              <a:extLst>
                <a:ext uri="{FF2B5EF4-FFF2-40B4-BE49-F238E27FC236}">
                  <a16:creationId xmlns:a16="http://schemas.microsoft.com/office/drawing/2014/main" id="{01A5EEB4-7844-1818-8C3B-6583862499E6}"/>
                </a:ext>
              </a:extLst>
            </p:cNvPr>
            <p:cNvSpPr/>
            <p:nvPr/>
          </p:nvSpPr>
          <p:spPr>
            <a:xfrm>
              <a:off x="8859628" y="4278751"/>
              <a:ext cx="827400" cy="321900"/>
            </a:xfrm>
            <a:prstGeom prst="roundRect">
              <a:avLst>
                <a:gd name="adj" fmla="val 16667"/>
              </a:avLst>
            </a:prstGeom>
            <a:solidFill>
              <a:srgbClr val="B4A7D6"/>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 sz="1050" b="0" i="0" u="none" strike="noStrike" kern="0" cap="none" spc="0" normalizeH="0" baseline="0" noProof="0" dirty="0">
                  <a:ln>
                    <a:noFill/>
                  </a:ln>
                  <a:solidFill>
                    <a:prstClr val="black"/>
                  </a:solidFill>
                  <a:effectLst/>
                  <a:uLnTx/>
                  <a:uFillTx/>
                  <a:latin typeface="Calibri" panose="020F0502020204030204"/>
                </a:rPr>
                <a:t>Location</a:t>
              </a:r>
              <a:endParaRPr kumimoji="0" sz="1050" b="0" i="0" u="none" strike="noStrike" kern="0" cap="none" spc="0" normalizeH="0" baseline="0" noProof="0" dirty="0">
                <a:ln>
                  <a:noFill/>
                </a:ln>
                <a:solidFill>
                  <a:prstClr val="black"/>
                </a:solidFill>
                <a:effectLst/>
                <a:uLnTx/>
                <a:uFillTx/>
                <a:latin typeface="Calibri" panose="020F0502020204030204"/>
              </a:endParaRPr>
            </a:p>
          </p:txBody>
        </p:sp>
        <p:sp>
          <p:nvSpPr>
            <p:cNvPr id="299" name="Google Shape;64;p13">
              <a:extLst>
                <a:ext uri="{FF2B5EF4-FFF2-40B4-BE49-F238E27FC236}">
                  <a16:creationId xmlns:a16="http://schemas.microsoft.com/office/drawing/2014/main" id="{C7DE732B-7A50-5F02-E1F4-7CF631CDD8EE}"/>
                </a:ext>
              </a:extLst>
            </p:cNvPr>
            <p:cNvSpPr/>
            <p:nvPr/>
          </p:nvSpPr>
          <p:spPr>
            <a:xfrm rot="10800000" flipH="1">
              <a:off x="8000070" y="5645214"/>
              <a:ext cx="3582900" cy="303000"/>
            </a:xfrm>
            <a:prstGeom prst="trapezoid">
              <a:avLst>
                <a:gd name="adj" fmla="val 46081"/>
              </a:avLst>
            </a:prstGeom>
            <a:solidFill>
              <a:srgbClr val="674EA7"/>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FFFFFF"/>
                </a:solidFill>
                <a:effectLst/>
                <a:uLnTx/>
                <a:uFillTx/>
                <a:latin typeface="Calibri" panose="020F0502020204030204"/>
              </a:endParaRPr>
            </a:p>
          </p:txBody>
        </p:sp>
        <p:sp>
          <p:nvSpPr>
            <p:cNvPr id="300" name="Google Shape;65;p13">
              <a:extLst>
                <a:ext uri="{FF2B5EF4-FFF2-40B4-BE49-F238E27FC236}">
                  <a16:creationId xmlns:a16="http://schemas.microsoft.com/office/drawing/2014/main" id="{651A54F0-10EC-820B-24C4-341D9C81B019}"/>
                </a:ext>
              </a:extLst>
            </p:cNvPr>
            <p:cNvSpPr/>
            <p:nvPr/>
          </p:nvSpPr>
          <p:spPr>
            <a:xfrm>
              <a:off x="5961498" y="574378"/>
              <a:ext cx="2858389" cy="2574954"/>
            </a:xfrm>
            <a:prstGeom prst="roundRect">
              <a:avLst>
                <a:gd name="adj" fmla="val 16667"/>
              </a:avLst>
            </a:prstGeom>
            <a:noFill/>
            <a:ln w="9525" cap="flat" cmpd="sng">
              <a:solidFill>
                <a:srgbClr val="000000"/>
              </a:solidFill>
              <a:prstDash val="dash"/>
              <a:round/>
              <a:headEnd type="none" w="sm" len="sm"/>
              <a:tailEnd type="none" w="sm" len="sm"/>
            </a:ln>
          </p:spPr>
          <p:txBody>
            <a:bodyPr spcFirstLastPara="1" wrap="square" lIns="91425" tIns="0" rIns="91425" bIns="0" anchor="t"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 sz="1200" b="0" i="0" u="none" strike="noStrike" kern="0" cap="none" spc="0" normalizeH="0" baseline="0" noProof="0">
                  <a:ln>
                    <a:noFill/>
                  </a:ln>
                  <a:solidFill>
                    <a:prstClr val="black"/>
                  </a:solidFill>
                  <a:effectLst/>
                  <a:uLnTx/>
                  <a:uFillTx/>
                  <a:latin typeface="Calibri" panose="020F0502020204030204"/>
                </a:rPr>
                <a:t>Application logic</a:t>
              </a:r>
              <a:endParaRPr kumimoji="0" sz="1200" b="0" i="0" u="none" strike="noStrike" kern="0" cap="none" spc="0" normalizeH="0" baseline="0" noProof="0">
                <a:ln>
                  <a:noFill/>
                </a:ln>
                <a:solidFill>
                  <a:prstClr val="black"/>
                </a:solidFill>
                <a:effectLst/>
                <a:uLnTx/>
                <a:uFillTx/>
                <a:latin typeface="Calibri" panose="020F0502020204030204"/>
              </a:endParaRPr>
            </a:p>
          </p:txBody>
        </p:sp>
        <p:cxnSp>
          <p:nvCxnSpPr>
            <p:cNvPr id="301" name="Google Shape;66;p13">
              <a:extLst>
                <a:ext uri="{FF2B5EF4-FFF2-40B4-BE49-F238E27FC236}">
                  <a16:creationId xmlns:a16="http://schemas.microsoft.com/office/drawing/2014/main" id="{2F1A4221-DC0F-DBB0-FCC2-2EBE8CDF7ADE}"/>
                </a:ext>
              </a:extLst>
            </p:cNvPr>
            <p:cNvCxnSpPr>
              <a:cxnSpLocks/>
              <a:endCxn id="291" idx="0"/>
            </p:cNvCxnSpPr>
            <p:nvPr/>
          </p:nvCxnSpPr>
          <p:spPr>
            <a:xfrm>
              <a:off x="6435720" y="3149331"/>
              <a:ext cx="0" cy="483427"/>
            </a:xfrm>
            <a:prstGeom prst="straightConnector1">
              <a:avLst/>
            </a:prstGeom>
            <a:noFill/>
            <a:ln w="19050" cap="flat" cmpd="sng">
              <a:solidFill>
                <a:srgbClr val="000000"/>
              </a:solidFill>
              <a:prstDash val="solid"/>
              <a:round/>
              <a:headEnd type="none" w="med" len="med"/>
              <a:tailEnd type="triangle" w="med" len="med"/>
            </a:ln>
          </p:spPr>
        </p:cxnSp>
        <p:cxnSp>
          <p:nvCxnSpPr>
            <p:cNvPr id="302" name="Google Shape;67;p13">
              <a:extLst>
                <a:ext uri="{FF2B5EF4-FFF2-40B4-BE49-F238E27FC236}">
                  <a16:creationId xmlns:a16="http://schemas.microsoft.com/office/drawing/2014/main" id="{7D2180C5-6270-DE88-7F15-F4282E47C787}"/>
                </a:ext>
              </a:extLst>
            </p:cNvPr>
            <p:cNvCxnSpPr>
              <a:cxnSpLocks/>
              <a:stCxn id="300" idx="2"/>
              <a:endCxn id="296" idx="0"/>
            </p:cNvCxnSpPr>
            <p:nvPr/>
          </p:nvCxnSpPr>
          <p:spPr>
            <a:xfrm rot="16200000" flipH="1">
              <a:off x="8280069" y="2259955"/>
              <a:ext cx="622074" cy="2400827"/>
            </a:xfrm>
            <a:prstGeom prst="bentConnector3">
              <a:avLst>
                <a:gd name="adj1" fmla="val 65046"/>
              </a:avLst>
            </a:prstGeom>
            <a:noFill/>
            <a:ln w="19050" cap="flat" cmpd="sng">
              <a:solidFill>
                <a:srgbClr val="000000"/>
              </a:solidFill>
              <a:prstDash val="solid"/>
              <a:round/>
              <a:headEnd type="none" w="med" len="med"/>
              <a:tailEnd type="triangle" w="med" len="med"/>
            </a:ln>
          </p:spPr>
        </p:cxnSp>
        <p:cxnSp>
          <p:nvCxnSpPr>
            <p:cNvPr id="303" name="Google Shape;68;p13">
              <a:extLst>
                <a:ext uri="{FF2B5EF4-FFF2-40B4-BE49-F238E27FC236}">
                  <a16:creationId xmlns:a16="http://schemas.microsoft.com/office/drawing/2014/main" id="{C1C13D32-1F30-3BF6-F7C1-562B44933B24}"/>
                </a:ext>
              </a:extLst>
            </p:cNvPr>
            <p:cNvCxnSpPr>
              <a:cxnSpLocks/>
              <a:stCxn id="293" idx="2"/>
              <a:endCxn id="296" idx="0"/>
            </p:cNvCxnSpPr>
            <p:nvPr/>
          </p:nvCxnSpPr>
          <p:spPr>
            <a:xfrm rot="5400000">
              <a:off x="9850047" y="3090806"/>
              <a:ext cx="622074" cy="739127"/>
            </a:xfrm>
            <a:prstGeom prst="bentConnector3">
              <a:avLst>
                <a:gd name="adj1" fmla="val 65046"/>
              </a:avLst>
            </a:prstGeom>
            <a:noFill/>
            <a:ln w="19050" cap="flat" cmpd="sng">
              <a:solidFill>
                <a:srgbClr val="000000"/>
              </a:solidFill>
              <a:prstDash val="solid"/>
              <a:round/>
              <a:headEnd type="none" w="med" len="med"/>
              <a:tailEnd type="triangle" w="med" len="med"/>
            </a:ln>
          </p:spPr>
        </p:cxnSp>
        <p:cxnSp>
          <p:nvCxnSpPr>
            <p:cNvPr id="304" name="Google Shape;69;p13">
              <a:extLst>
                <a:ext uri="{FF2B5EF4-FFF2-40B4-BE49-F238E27FC236}">
                  <a16:creationId xmlns:a16="http://schemas.microsoft.com/office/drawing/2014/main" id="{5A168D6F-9170-A58F-65D8-85FE8C7FA381}"/>
                </a:ext>
              </a:extLst>
            </p:cNvPr>
            <p:cNvCxnSpPr>
              <a:cxnSpLocks/>
              <a:stCxn id="295" idx="2"/>
            </p:cNvCxnSpPr>
            <p:nvPr/>
          </p:nvCxnSpPr>
          <p:spPr>
            <a:xfrm>
              <a:off x="4221120" y="6040403"/>
              <a:ext cx="0" cy="248701"/>
            </a:xfrm>
            <a:prstGeom prst="straightConnector1">
              <a:avLst/>
            </a:prstGeom>
            <a:noFill/>
            <a:ln w="19050" cap="flat" cmpd="sng">
              <a:solidFill>
                <a:srgbClr val="000000"/>
              </a:solidFill>
              <a:prstDash val="solid"/>
              <a:round/>
              <a:headEnd type="none" w="med" len="med"/>
              <a:tailEnd type="triangle" w="med" len="med"/>
            </a:ln>
          </p:spPr>
        </p:cxnSp>
        <p:cxnSp>
          <p:nvCxnSpPr>
            <p:cNvPr id="305" name="Google Shape;70;p13">
              <a:extLst>
                <a:ext uri="{FF2B5EF4-FFF2-40B4-BE49-F238E27FC236}">
                  <a16:creationId xmlns:a16="http://schemas.microsoft.com/office/drawing/2014/main" id="{0B160B09-1EC2-E51B-6996-25958C0A3CE9}"/>
                </a:ext>
              </a:extLst>
            </p:cNvPr>
            <p:cNvCxnSpPr>
              <a:cxnSpLocks/>
              <a:stCxn id="291" idx="2"/>
            </p:cNvCxnSpPr>
            <p:nvPr/>
          </p:nvCxnSpPr>
          <p:spPr>
            <a:xfrm>
              <a:off x="6435720" y="6040404"/>
              <a:ext cx="0" cy="253100"/>
            </a:xfrm>
            <a:prstGeom prst="straightConnector1">
              <a:avLst/>
            </a:prstGeom>
            <a:noFill/>
            <a:ln w="19050" cap="flat" cmpd="sng">
              <a:solidFill>
                <a:srgbClr val="000000"/>
              </a:solidFill>
              <a:prstDash val="solid"/>
              <a:round/>
              <a:headEnd type="none" w="med" len="med"/>
              <a:tailEnd type="triangle" w="med" len="med"/>
            </a:ln>
          </p:spPr>
        </p:cxnSp>
        <p:cxnSp>
          <p:nvCxnSpPr>
            <p:cNvPr id="306" name="Google Shape;71;p13">
              <a:extLst>
                <a:ext uri="{FF2B5EF4-FFF2-40B4-BE49-F238E27FC236}">
                  <a16:creationId xmlns:a16="http://schemas.microsoft.com/office/drawing/2014/main" id="{10EDD9A9-1236-0024-B2F2-07F630A4E25B}"/>
                </a:ext>
              </a:extLst>
            </p:cNvPr>
            <p:cNvCxnSpPr>
              <a:cxnSpLocks/>
              <a:stCxn id="296" idx="2"/>
            </p:cNvCxnSpPr>
            <p:nvPr/>
          </p:nvCxnSpPr>
          <p:spPr>
            <a:xfrm>
              <a:off x="9791520" y="6040404"/>
              <a:ext cx="0" cy="248700"/>
            </a:xfrm>
            <a:prstGeom prst="straightConnector1">
              <a:avLst/>
            </a:prstGeom>
            <a:noFill/>
            <a:ln w="19050" cap="flat" cmpd="sng">
              <a:solidFill>
                <a:srgbClr val="000000"/>
              </a:solidFill>
              <a:prstDash val="solid"/>
              <a:round/>
              <a:headEnd type="none" w="med" len="med"/>
              <a:tailEnd type="triangle" w="med" len="med"/>
            </a:ln>
          </p:spPr>
        </p:cxnSp>
        <p:cxnSp>
          <p:nvCxnSpPr>
            <p:cNvPr id="307" name="Google Shape;72;p13">
              <a:extLst>
                <a:ext uri="{FF2B5EF4-FFF2-40B4-BE49-F238E27FC236}">
                  <a16:creationId xmlns:a16="http://schemas.microsoft.com/office/drawing/2014/main" id="{3A7D13CE-32E1-6139-BD4E-81268089684F}"/>
                </a:ext>
              </a:extLst>
            </p:cNvPr>
            <p:cNvCxnSpPr>
              <a:cxnSpLocks/>
              <a:stCxn id="300" idx="1"/>
            </p:cNvCxnSpPr>
            <p:nvPr/>
          </p:nvCxnSpPr>
          <p:spPr>
            <a:xfrm flipH="1">
              <a:off x="5469291" y="1861855"/>
              <a:ext cx="492207" cy="0"/>
            </a:xfrm>
            <a:prstGeom prst="straightConnector1">
              <a:avLst/>
            </a:prstGeom>
            <a:noFill/>
            <a:ln w="19050" cap="flat" cmpd="sng">
              <a:solidFill>
                <a:srgbClr val="000000"/>
              </a:solidFill>
              <a:prstDash val="solid"/>
              <a:round/>
              <a:headEnd type="triangle" w="med" len="med"/>
              <a:tailEnd type="triangle" w="med" len="med"/>
            </a:ln>
          </p:spPr>
        </p:cxnSp>
        <p:cxnSp>
          <p:nvCxnSpPr>
            <p:cNvPr id="308" name="Google Shape;74;p13">
              <a:extLst>
                <a:ext uri="{FF2B5EF4-FFF2-40B4-BE49-F238E27FC236}">
                  <a16:creationId xmlns:a16="http://schemas.microsoft.com/office/drawing/2014/main" id="{F888E55C-31F1-1EC4-7EC6-86B24EF59F4C}"/>
                </a:ext>
              </a:extLst>
            </p:cNvPr>
            <p:cNvCxnSpPr>
              <a:cxnSpLocks/>
              <a:stCxn id="300" idx="3"/>
              <a:endCxn id="293" idx="1"/>
            </p:cNvCxnSpPr>
            <p:nvPr/>
          </p:nvCxnSpPr>
          <p:spPr>
            <a:xfrm flipV="1">
              <a:off x="8819887" y="1861531"/>
              <a:ext cx="497410" cy="324"/>
            </a:xfrm>
            <a:prstGeom prst="straightConnector1">
              <a:avLst/>
            </a:prstGeom>
            <a:noFill/>
            <a:ln w="19050" cap="flat" cmpd="sng">
              <a:solidFill>
                <a:srgbClr val="000000"/>
              </a:solidFill>
              <a:prstDash val="solid"/>
              <a:round/>
              <a:headEnd type="triangle" w="med" len="med"/>
              <a:tailEnd type="triangle" w="med" len="med"/>
            </a:ln>
          </p:spPr>
        </p:cxnSp>
        <p:sp>
          <p:nvSpPr>
            <p:cNvPr id="309" name="Google Shape;76;p13">
              <a:extLst>
                <a:ext uri="{FF2B5EF4-FFF2-40B4-BE49-F238E27FC236}">
                  <a16:creationId xmlns:a16="http://schemas.microsoft.com/office/drawing/2014/main" id="{369C0169-75B7-0AA8-2DE8-E1C40948F762}"/>
                </a:ext>
              </a:extLst>
            </p:cNvPr>
            <p:cNvSpPr/>
            <p:nvPr/>
          </p:nvSpPr>
          <p:spPr>
            <a:xfrm>
              <a:off x="3383863" y="694643"/>
              <a:ext cx="680208" cy="435940"/>
            </a:xfrm>
            <a:prstGeom prst="roundRect">
              <a:avLst>
                <a:gd name="adj" fmla="val 16667"/>
              </a:avLst>
            </a:prstGeom>
            <a:solidFill>
              <a:srgbClr val="A4C2F4"/>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 sz="1200" b="0" i="0" u="none" strike="noStrike" kern="0" cap="none" spc="0" normalizeH="0" baseline="0" noProof="0" dirty="0">
                  <a:ln>
                    <a:noFill/>
                  </a:ln>
                  <a:solidFill>
                    <a:prstClr val="black"/>
                  </a:solidFill>
                  <a:effectLst/>
                  <a:uLnTx/>
                  <a:uFillTx/>
                  <a:latin typeface="Calibri" panose="020F0502020204030204"/>
                </a:rPr>
                <a:t>Rooms list</a:t>
              </a:r>
              <a:endParaRPr kumimoji="0" sz="1200" b="0" i="0" u="none" strike="noStrike" kern="0" cap="none" spc="0" normalizeH="0" baseline="0" noProof="0" dirty="0">
                <a:ln>
                  <a:noFill/>
                </a:ln>
                <a:solidFill>
                  <a:prstClr val="black"/>
                </a:solidFill>
                <a:effectLst/>
                <a:uLnTx/>
                <a:uFillTx/>
                <a:latin typeface="Calibri" panose="020F0502020204030204"/>
              </a:endParaRPr>
            </a:p>
          </p:txBody>
        </p:sp>
        <p:cxnSp>
          <p:nvCxnSpPr>
            <p:cNvPr id="310" name="Google Shape;78;p13">
              <a:extLst>
                <a:ext uri="{FF2B5EF4-FFF2-40B4-BE49-F238E27FC236}">
                  <a16:creationId xmlns:a16="http://schemas.microsoft.com/office/drawing/2014/main" id="{194731C5-AD8E-266C-451A-479767497883}"/>
                </a:ext>
              </a:extLst>
            </p:cNvPr>
            <p:cNvCxnSpPr>
              <a:cxnSpLocks/>
              <a:endCxn id="295" idx="0"/>
            </p:cNvCxnSpPr>
            <p:nvPr/>
          </p:nvCxnSpPr>
          <p:spPr>
            <a:xfrm>
              <a:off x="4221120" y="3149331"/>
              <a:ext cx="0" cy="438824"/>
            </a:xfrm>
            <a:prstGeom prst="straightConnector1">
              <a:avLst/>
            </a:prstGeom>
            <a:noFill/>
            <a:ln w="19050" cap="flat" cmpd="sng">
              <a:solidFill>
                <a:srgbClr val="000000"/>
              </a:solidFill>
              <a:prstDash val="solid"/>
              <a:round/>
              <a:headEnd type="none" w="med" len="med"/>
              <a:tailEnd type="triangle" w="med" len="med"/>
            </a:ln>
          </p:spPr>
        </p:cxnSp>
        <p:sp>
          <p:nvSpPr>
            <p:cNvPr id="311" name="Google Shape;79;p13">
              <a:extLst>
                <a:ext uri="{FF2B5EF4-FFF2-40B4-BE49-F238E27FC236}">
                  <a16:creationId xmlns:a16="http://schemas.microsoft.com/office/drawing/2014/main" id="{EB2C6144-7AFD-4BF7-5558-CF658328F163}"/>
                </a:ext>
              </a:extLst>
            </p:cNvPr>
            <p:cNvSpPr/>
            <p:nvPr/>
          </p:nvSpPr>
          <p:spPr>
            <a:xfrm>
              <a:off x="3694465" y="4445867"/>
              <a:ext cx="1053300" cy="389700"/>
            </a:xfrm>
            <a:prstGeom prst="roundRect">
              <a:avLst>
                <a:gd name="adj" fmla="val 16667"/>
              </a:avLst>
            </a:prstGeom>
            <a:solidFill>
              <a:srgbClr val="E69138"/>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 sz="1400" b="0" i="0" u="none" strike="noStrike" kern="0" cap="none" spc="0" normalizeH="0" baseline="0" noProof="0">
                  <a:ln>
                    <a:noFill/>
                  </a:ln>
                  <a:solidFill>
                    <a:prstClr val="black"/>
                  </a:solidFill>
                  <a:effectLst/>
                  <a:uLnTx/>
                  <a:uFillTx/>
                  <a:latin typeface="Calibri" panose="020F0502020204030204"/>
                </a:rPr>
                <a:t>Widgets</a:t>
              </a:r>
              <a:endParaRPr kumimoji="0" sz="1400" b="0" i="0" u="none" strike="noStrike" kern="0" cap="none" spc="0" normalizeH="0" baseline="0" noProof="0">
                <a:ln>
                  <a:noFill/>
                </a:ln>
                <a:solidFill>
                  <a:prstClr val="black"/>
                </a:solidFill>
                <a:effectLst/>
                <a:uLnTx/>
                <a:uFillTx/>
                <a:latin typeface="Calibri" panose="020F0502020204030204"/>
              </a:endParaRPr>
            </a:p>
          </p:txBody>
        </p:sp>
        <p:sp>
          <p:nvSpPr>
            <p:cNvPr id="312" name="Google Shape;81;p13">
              <a:extLst>
                <a:ext uri="{FF2B5EF4-FFF2-40B4-BE49-F238E27FC236}">
                  <a16:creationId xmlns:a16="http://schemas.microsoft.com/office/drawing/2014/main" id="{6E0C1283-0396-4071-CBA2-B668E4C46A50}"/>
                </a:ext>
              </a:extLst>
            </p:cNvPr>
            <p:cNvSpPr/>
            <p:nvPr/>
          </p:nvSpPr>
          <p:spPr>
            <a:xfrm>
              <a:off x="3378215" y="4970954"/>
              <a:ext cx="847200" cy="389700"/>
            </a:xfrm>
            <a:prstGeom prst="roundRect">
              <a:avLst>
                <a:gd name="adj" fmla="val 16667"/>
              </a:avLst>
            </a:prstGeom>
            <a:solidFill>
              <a:srgbClr val="E69138"/>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 sz="1400" b="0" i="0" u="none" strike="noStrike" kern="0" cap="none" spc="0" normalizeH="0" baseline="0" noProof="0" dirty="0">
                  <a:ln>
                    <a:noFill/>
                  </a:ln>
                  <a:solidFill>
                    <a:prstClr val="black"/>
                  </a:solidFill>
                  <a:effectLst/>
                  <a:uLnTx/>
                  <a:uFillTx/>
                  <a:latin typeface="Calibri" panose="020F0502020204030204"/>
                </a:rPr>
                <a:t>Animation</a:t>
              </a:r>
              <a:endParaRPr kumimoji="0" sz="1400" b="0" i="0" u="none" strike="noStrike" kern="0" cap="none" spc="0" normalizeH="0" baseline="0" noProof="0" dirty="0">
                <a:ln>
                  <a:noFill/>
                </a:ln>
                <a:solidFill>
                  <a:prstClr val="black"/>
                </a:solidFill>
                <a:effectLst/>
                <a:uLnTx/>
                <a:uFillTx/>
                <a:latin typeface="Calibri" panose="020F0502020204030204"/>
              </a:endParaRPr>
            </a:p>
          </p:txBody>
        </p:sp>
        <p:sp>
          <p:nvSpPr>
            <p:cNvPr id="313" name="Google Shape;84;p13">
              <a:extLst>
                <a:ext uri="{FF2B5EF4-FFF2-40B4-BE49-F238E27FC236}">
                  <a16:creationId xmlns:a16="http://schemas.microsoft.com/office/drawing/2014/main" id="{EF204AAA-1D65-69EC-C102-E3A07346F663}"/>
                </a:ext>
              </a:extLst>
            </p:cNvPr>
            <p:cNvSpPr/>
            <p:nvPr/>
          </p:nvSpPr>
          <p:spPr>
            <a:xfrm>
              <a:off x="4275670" y="5496029"/>
              <a:ext cx="746700" cy="389700"/>
            </a:xfrm>
            <a:prstGeom prst="roundRect">
              <a:avLst>
                <a:gd name="adj" fmla="val 16667"/>
              </a:avLst>
            </a:prstGeom>
            <a:solidFill>
              <a:srgbClr val="E69138"/>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 sz="1400" b="0" i="0" u="none" strike="noStrike" kern="0" cap="none" spc="0" normalizeH="0" baseline="0" noProof="0" dirty="0">
                  <a:ln>
                    <a:noFill/>
                  </a:ln>
                  <a:solidFill>
                    <a:prstClr val="black"/>
                  </a:solidFill>
                  <a:effectLst/>
                  <a:uLnTx/>
                  <a:uFillTx/>
                  <a:latin typeface="Calibri" panose="020F0502020204030204"/>
                </a:rPr>
                <a:t>Drawing</a:t>
              </a:r>
              <a:endParaRPr kumimoji="0" sz="1200" b="0" i="0" u="none" strike="noStrike" kern="0" cap="none" spc="0" normalizeH="0" baseline="0" noProof="0" dirty="0">
                <a:ln>
                  <a:noFill/>
                </a:ln>
                <a:solidFill>
                  <a:prstClr val="black"/>
                </a:solidFill>
                <a:effectLst/>
                <a:uLnTx/>
                <a:uFillTx/>
                <a:latin typeface="Calibri" panose="020F0502020204030204"/>
              </a:endParaRPr>
            </a:p>
          </p:txBody>
        </p:sp>
        <p:sp>
          <p:nvSpPr>
            <p:cNvPr id="314" name="Google Shape;85;p13">
              <a:extLst>
                <a:ext uri="{FF2B5EF4-FFF2-40B4-BE49-F238E27FC236}">
                  <a16:creationId xmlns:a16="http://schemas.microsoft.com/office/drawing/2014/main" id="{19E85857-2B04-F9A2-909D-36955B89BFC2}"/>
                </a:ext>
              </a:extLst>
            </p:cNvPr>
            <p:cNvSpPr/>
            <p:nvPr/>
          </p:nvSpPr>
          <p:spPr>
            <a:xfrm>
              <a:off x="10845444" y="4278751"/>
              <a:ext cx="827400" cy="321900"/>
            </a:xfrm>
            <a:prstGeom prst="roundRect">
              <a:avLst>
                <a:gd name="adj" fmla="val 16667"/>
              </a:avLst>
            </a:prstGeom>
            <a:solidFill>
              <a:srgbClr val="B4A7D6"/>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 sz="1050" b="0" i="0" u="none" strike="noStrike" kern="0" cap="none" spc="0" normalizeH="0" baseline="0" noProof="0">
                  <a:ln>
                    <a:noFill/>
                  </a:ln>
                  <a:solidFill>
                    <a:prstClr val="black"/>
                  </a:solidFill>
                  <a:effectLst/>
                  <a:uLnTx/>
                  <a:uFillTx/>
                  <a:latin typeface="Calibri" panose="020F0502020204030204"/>
                </a:rPr>
                <a:t>Multimedia</a:t>
              </a:r>
              <a:endParaRPr kumimoji="0" sz="900" b="0" i="0" u="none" strike="noStrike" kern="0" cap="none" spc="0" normalizeH="0" baseline="0" noProof="0">
                <a:ln>
                  <a:noFill/>
                </a:ln>
                <a:solidFill>
                  <a:prstClr val="black"/>
                </a:solidFill>
                <a:effectLst/>
                <a:uLnTx/>
                <a:uFillTx/>
                <a:latin typeface="Calibri" panose="020F0502020204030204"/>
              </a:endParaRPr>
            </a:p>
          </p:txBody>
        </p:sp>
        <p:sp>
          <p:nvSpPr>
            <p:cNvPr id="315" name="Google Shape;87;p13">
              <a:extLst>
                <a:ext uri="{FF2B5EF4-FFF2-40B4-BE49-F238E27FC236}">
                  <a16:creationId xmlns:a16="http://schemas.microsoft.com/office/drawing/2014/main" id="{F4EE593A-F8C9-B5B3-CA37-9C8BCA3641B3}"/>
                </a:ext>
              </a:extLst>
            </p:cNvPr>
            <p:cNvSpPr/>
            <p:nvPr/>
          </p:nvSpPr>
          <p:spPr>
            <a:xfrm>
              <a:off x="8857340" y="5157519"/>
              <a:ext cx="827400" cy="321900"/>
            </a:xfrm>
            <a:prstGeom prst="roundRect">
              <a:avLst>
                <a:gd name="adj" fmla="val 16667"/>
              </a:avLst>
            </a:prstGeom>
            <a:solidFill>
              <a:srgbClr val="B4A7D6"/>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 sz="1050" b="0" i="0" u="none" strike="noStrike" kern="0" cap="none" spc="0" normalizeH="0" baseline="0" noProof="0">
                  <a:ln>
                    <a:noFill/>
                  </a:ln>
                  <a:solidFill>
                    <a:prstClr val="black"/>
                  </a:solidFill>
                  <a:effectLst/>
                  <a:uLnTx/>
                  <a:uFillTx/>
                  <a:latin typeface="Calibri" panose="020F0502020204030204"/>
                </a:rPr>
                <a:t>Permissions</a:t>
              </a:r>
              <a:endParaRPr kumimoji="0" sz="1050" b="0" i="0" u="none" strike="noStrike" kern="0" cap="none" spc="0" normalizeH="0" baseline="0" noProof="0">
                <a:ln>
                  <a:noFill/>
                </a:ln>
                <a:solidFill>
                  <a:prstClr val="black"/>
                </a:solidFill>
                <a:effectLst/>
                <a:uLnTx/>
                <a:uFillTx/>
                <a:latin typeface="Calibri" panose="020F0502020204030204"/>
              </a:endParaRPr>
            </a:p>
          </p:txBody>
        </p:sp>
        <p:sp>
          <p:nvSpPr>
            <p:cNvPr id="316" name="Google Shape;88;p13">
              <a:extLst>
                <a:ext uri="{FF2B5EF4-FFF2-40B4-BE49-F238E27FC236}">
                  <a16:creationId xmlns:a16="http://schemas.microsoft.com/office/drawing/2014/main" id="{5B74A96E-061B-E329-1261-5E74D61BAFDA}"/>
                </a:ext>
              </a:extLst>
            </p:cNvPr>
            <p:cNvSpPr/>
            <p:nvPr/>
          </p:nvSpPr>
          <p:spPr>
            <a:xfrm>
              <a:off x="9842882" y="4719911"/>
              <a:ext cx="827400" cy="321900"/>
            </a:xfrm>
            <a:prstGeom prst="roundRect">
              <a:avLst>
                <a:gd name="adj" fmla="val 16667"/>
              </a:avLst>
            </a:prstGeom>
            <a:solidFill>
              <a:srgbClr val="B4A7D6"/>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 sz="1050" b="0" i="0" u="none" strike="noStrike" kern="0" cap="none" spc="0" normalizeH="0" baseline="0" noProof="0">
                  <a:ln>
                    <a:noFill/>
                  </a:ln>
                  <a:solidFill>
                    <a:prstClr val="black"/>
                  </a:solidFill>
                  <a:effectLst/>
                  <a:uLnTx/>
                  <a:uFillTx/>
                  <a:latin typeface="Calibri" panose="020F0502020204030204"/>
                </a:rPr>
                <a:t>Connectivity</a:t>
              </a:r>
              <a:endParaRPr kumimoji="0" sz="1050" b="0" i="0" u="none" strike="noStrike" kern="0" cap="none" spc="0" normalizeH="0" baseline="0" noProof="0">
                <a:ln>
                  <a:noFill/>
                </a:ln>
                <a:solidFill>
                  <a:prstClr val="black"/>
                </a:solidFill>
                <a:effectLst/>
                <a:uLnTx/>
                <a:uFillTx/>
                <a:latin typeface="Calibri" panose="020F0502020204030204"/>
              </a:endParaRPr>
            </a:p>
          </p:txBody>
        </p:sp>
        <p:sp>
          <p:nvSpPr>
            <p:cNvPr id="317" name="Google Shape;89;p13">
              <a:extLst>
                <a:ext uri="{FF2B5EF4-FFF2-40B4-BE49-F238E27FC236}">
                  <a16:creationId xmlns:a16="http://schemas.microsoft.com/office/drawing/2014/main" id="{AE3FE1E2-60C8-AE0E-53BF-BB6B8910582C}"/>
                </a:ext>
              </a:extLst>
            </p:cNvPr>
            <p:cNvSpPr/>
            <p:nvPr/>
          </p:nvSpPr>
          <p:spPr>
            <a:xfrm>
              <a:off x="9847698" y="4278751"/>
              <a:ext cx="827400" cy="321900"/>
            </a:xfrm>
            <a:prstGeom prst="roundRect">
              <a:avLst>
                <a:gd name="adj" fmla="val 16667"/>
              </a:avLst>
            </a:prstGeom>
            <a:solidFill>
              <a:srgbClr val="B4A7D6"/>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 sz="1050" b="0" i="0" u="none" strike="noStrike" kern="0" cap="none" spc="0" normalizeH="0" baseline="0" noProof="0" dirty="0">
                  <a:ln>
                    <a:noFill/>
                  </a:ln>
                  <a:solidFill>
                    <a:prstClr val="black"/>
                  </a:solidFill>
                  <a:effectLst/>
                  <a:uLnTx/>
                  <a:uFillTx/>
                  <a:latin typeface="Calibri" panose="020F0502020204030204"/>
                </a:rPr>
                <a:t>Storage/Cache</a:t>
              </a:r>
              <a:endParaRPr kumimoji="0" sz="1050" b="0" i="0" u="none" strike="noStrike" kern="0" cap="none" spc="0" normalizeH="0" baseline="0" noProof="0" dirty="0">
                <a:ln>
                  <a:noFill/>
                </a:ln>
                <a:solidFill>
                  <a:prstClr val="black"/>
                </a:solidFill>
                <a:effectLst/>
                <a:uLnTx/>
                <a:uFillTx/>
                <a:latin typeface="Calibri" panose="020F0502020204030204"/>
              </a:endParaRPr>
            </a:p>
          </p:txBody>
        </p:sp>
        <p:sp>
          <p:nvSpPr>
            <p:cNvPr id="318" name="Google Shape;90;p13">
              <a:extLst>
                <a:ext uri="{FF2B5EF4-FFF2-40B4-BE49-F238E27FC236}">
                  <a16:creationId xmlns:a16="http://schemas.microsoft.com/office/drawing/2014/main" id="{DB7BF2DF-0F6B-BA95-2D93-D20B186F4006}"/>
                </a:ext>
              </a:extLst>
            </p:cNvPr>
            <p:cNvSpPr/>
            <p:nvPr/>
          </p:nvSpPr>
          <p:spPr>
            <a:xfrm>
              <a:off x="7869270" y="4719911"/>
              <a:ext cx="827400" cy="321900"/>
            </a:xfrm>
            <a:prstGeom prst="roundRect">
              <a:avLst>
                <a:gd name="adj" fmla="val 16667"/>
              </a:avLst>
            </a:prstGeom>
            <a:solidFill>
              <a:srgbClr val="B4A7D6"/>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 sz="1050" b="0" i="0" u="none" strike="noStrike" kern="0" cap="none" spc="0" normalizeH="0" baseline="0" noProof="0" dirty="0">
                  <a:ln>
                    <a:noFill/>
                  </a:ln>
                  <a:solidFill>
                    <a:prstClr val="black"/>
                  </a:solidFill>
                  <a:effectLst/>
                  <a:uLnTx/>
                  <a:uFillTx/>
                  <a:latin typeface="Calibri" panose="020F0502020204030204"/>
                </a:rPr>
                <a:t>Input Events</a:t>
              </a:r>
              <a:endParaRPr kumimoji="0" sz="1050" b="0" i="0" u="none" strike="noStrike" kern="0" cap="none" spc="0" normalizeH="0" baseline="0" noProof="0" dirty="0">
                <a:ln>
                  <a:noFill/>
                </a:ln>
                <a:solidFill>
                  <a:prstClr val="black"/>
                </a:solidFill>
                <a:effectLst/>
                <a:uLnTx/>
                <a:uFillTx/>
                <a:latin typeface="Calibri" panose="020F0502020204030204"/>
              </a:endParaRPr>
            </a:p>
          </p:txBody>
        </p:sp>
        <p:sp>
          <p:nvSpPr>
            <p:cNvPr id="319" name="Google Shape;91;p13">
              <a:extLst>
                <a:ext uri="{FF2B5EF4-FFF2-40B4-BE49-F238E27FC236}">
                  <a16:creationId xmlns:a16="http://schemas.microsoft.com/office/drawing/2014/main" id="{4A4DCECA-7D2F-8C36-6F1A-228C3B524C01}"/>
                </a:ext>
              </a:extLst>
            </p:cNvPr>
            <p:cNvSpPr/>
            <p:nvPr/>
          </p:nvSpPr>
          <p:spPr>
            <a:xfrm>
              <a:off x="8857340" y="4719911"/>
              <a:ext cx="827400" cy="321900"/>
            </a:xfrm>
            <a:prstGeom prst="roundRect">
              <a:avLst>
                <a:gd name="adj" fmla="val 16667"/>
              </a:avLst>
            </a:prstGeom>
            <a:solidFill>
              <a:srgbClr val="B4A7D6"/>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 sz="1050" b="0" i="0" u="none" strike="noStrike" kern="0" cap="none" spc="0" normalizeH="0" baseline="0" noProof="0" dirty="0">
                  <a:ln>
                    <a:noFill/>
                  </a:ln>
                  <a:solidFill>
                    <a:prstClr val="black"/>
                  </a:solidFill>
                  <a:effectLst/>
                  <a:uLnTx/>
                  <a:uFillTx/>
                  <a:latin typeface="Calibri" panose="020F0502020204030204"/>
                </a:rPr>
                <a:t>Keychain</a:t>
              </a:r>
              <a:endParaRPr kumimoji="0" sz="1050" b="0" i="0" u="none" strike="noStrike" kern="0" cap="none" spc="0" normalizeH="0" baseline="0" noProof="0" dirty="0">
                <a:ln>
                  <a:noFill/>
                </a:ln>
                <a:solidFill>
                  <a:prstClr val="black"/>
                </a:solidFill>
                <a:effectLst/>
                <a:uLnTx/>
                <a:uFillTx/>
                <a:latin typeface="Calibri" panose="020F0502020204030204"/>
              </a:endParaRPr>
            </a:p>
          </p:txBody>
        </p:sp>
        <p:sp>
          <p:nvSpPr>
            <p:cNvPr id="320" name="Google Shape;93;p13">
              <a:extLst>
                <a:ext uri="{FF2B5EF4-FFF2-40B4-BE49-F238E27FC236}">
                  <a16:creationId xmlns:a16="http://schemas.microsoft.com/office/drawing/2014/main" id="{D5FC5145-553A-2089-C5C8-E015867773F3}"/>
                </a:ext>
              </a:extLst>
            </p:cNvPr>
            <p:cNvSpPr/>
            <p:nvPr/>
          </p:nvSpPr>
          <p:spPr>
            <a:xfrm>
              <a:off x="10833481" y="4719911"/>
              <a:ext cx="827400" cy="321900"/>
            </a:xfrm>
            <a:prstGeom prst="roundRect">
              <a:avLst>
                <a:gd name="adj" fmla="val 16667"/>
              </a:avLst>
            </a:prstGeom>
            <a:solidFill>
              <a:srgbClr val="B4A7D6"/>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 sz="1050" b="0" i="0" u="none" strike="noStrike" kern="0" cap="none" spc="0" normalizeH="0" baseline="0" noProof="0">
                  <a:ln>
                    <a:noFill/>
                  </a:ln>
                  <a:solidFill>
                    <a:prstClr val="black"/>
                  </a:solidFill>
                  <a:effectLst/>
                  <a:uLnTx/>
                  <a:uFillTx/>
                  <a:latin typeface="Calibri" panose="020F0502020204030204"/>
                </a:rPr>
                <a:t>Notifications</a:t>
              </a:r>
              <a:endParaRPr kumimoji="0" sz="1050" b="0" i="0" u="none" strike="noStrike" kern="0" cap="none" spc="0" normalizeH="0" baseline="0" noProof="0">
                <a:ln>
                  <a:noFill/>
                </a:ln>
                <a:solidFill>
                  <a:prstClr val="black"/>
                </a:solidFill>
                <a:effectLst/>
                <a:uLnTx/>
                <a:uFillTx/>
                <a:latin typeface="Calibri" panose="020F0502020204030204"/>
              </a:endParaRPr>
            </a:p>
          </p:txBody>
        </p:sp>
        <p:sp>
          <p:nvSpPr>
            <p:cNvPr id="321" name="Google Shape;94;p13">
              <a:extLst>
                <a:ext uri="{FF2B5EF4-FFF2-40B4-BE49-F238E27FC236}">
                  <a16:creationId xmlns:a16="http://schemas.microsoft.com/office/drawing/2014/main" id="{61E26F94-F9E6-B770-F84F-6C066AD74193}"/>
                </a:ext>
              </a:extLst>
            </p:cNvPr>
            <p:cNvSpPr/>
            <p:nvPr/>
          </p:nvSpPr>
          <p:spPr>
            <a:xfrm>
              <a:off x="10833481" y="5149089"/>
              <a:ext cx="827400" cy="321900"/>
            </a:xfrm>
            <a:prstGeom prst="roundRect">
              <a:avLst>
                <a:gd name="adj" fmla="val 16667"/>
              </a:avLst>
            </a:prstGeom>
            <a:solidFill>
              <a:srgbClr val="B4A7D6"/>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 sz="1050" b="0" i="0" u="none" strike="noStrike" kern="0" cap="none" spc="0" normalizeH="0" baseline="0" noProof="0">
                  <a:ln>
                    <a:noFill/>
                  </a:ln>
                  <a:solidFill>
                    <a:prstClr val="black"/>
                  </a:solidFill>
                  <a:effectLst/>
                  <a:uLnTx/>
                  <a:uFillTx/>
                  <a:latin typeface="Calibri" panose="020F0502020204030204"/>
                </a:rPr>
                <a:t>Clipboard</a:t>
              </a:r>
              <a:endParaRPr kumimoji="0" sz="1050" b="0" i="0" u="none" strike="noStrike" kern="0" cap="none" spc="0" normalizeH="0" baseline="0" noProof="0">
                <a:ln>
                  <a:noFill/>
                </a:ln>
                <a:solidFill>
                  <a:prstClr val="black"/>
                </a:solidFill>
                <a:effectLst/>
                <a:uLnTx/>
                <a:uFillTx/>
                <a:latin typeface="Calibri" panose="020F0502020204030204"/>
              </a:endParaRPr>
            </a:p>
          </p:txBody>
        </p:sp>
        <p:sp>
          <p:nvSpPr>
            <p:cNvPr id="322" name="Google Shape;95;p13">
              <a:extLst>
                <a:ext uri="{FF2B5EF4-FFF2-40B4-BE49-F238E27FC236}">
                  <a16:creationId xmlns:a16="http://schemas.microsoft.com/office/drawing/2014/main" id="{7C388784-27B4-3271-6DD4-D59DE60C1F85}"/>
                </a:ext>
              </a:extLst>
            </p:cNvPr>
            <p:cNvSpPr/>
            <p:nvPr/>
          </p:nvSpPr>
          <p:spPr>
            <a:xfrm>
              <a:off x="9845411" y="5149089"/>
              <a:ext cx="827400" cy="321900"/>
            </a:xfrm>
            <a:prstGeom prst="roundRect">
              <a:avLst>
                <a:gd name="adj" fmla="val 16667"/>
              </a:avLst>
            </a:prstGeom>
            <a:solidFill>
              <a:srgbClr val="B4A7D6"/>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 sz="1050" b="0" i="0" u="none" strike="noStrike" kern="0" cap="none" spc="0" normalizeH="0" baseline="0" noProof="0" dirty="0">
                  <a:ln>
                    <a:noFill/>
                  </a:ln>
                  <a:solidFill>
                    <a:prstClr val="black"/>
                  </a:solidFill>
                  <a:effectLst/>
                  <a:uLnTx/>
                  <a:uFillTx/>
                  <a:latin typeface="Calibri" panose="020F0502020204030204"/>
                </a:rPr>
                <a:t>Dialogs</a:t>
              </a:r>
              <a:endParaRPr kumimoji="0" sz="1050" b="0" i="0" u="none" strike="noStrike" kern="0" cap="none" spc="0" normalizeH="0" baseline="0" noProof="0" dirty="0">
                <a:ln>
                  <a:noFill/>
                </a:ln>
                <a:solidFill>
                  <a:prstClr val="black"/>
                </a:solidFill>
                <a:effectLst/>
                <a:uLnTx/>
                <a:uFillTx/>
                <a:latin typeface="Calibri" panose="020F0502020204030204"/>
              </a:endParaRPr>
            </a:p>
          </p:txBody>
        </p:sp>
        <p:sp>
          <p:nvSpPr>
            <p:cNvPr id="323" name="Google Shape;98;p13">
              <a:extLst>
                <a:ext uri="{FF2B5EF4-FFF2-40B4-BE49-F238E27FC236}">
                  <a16:creationId xmlns:a16="http://schemas.microsoft.com/office/drawing/2014/main" id="{04BA0C12-A9B8-96DC-D6D0-5EE528472FF1}"/>
                </a:ext>
              </a:extLst>
            </p:cNvPr>
            <p:cNvSpPr txBox="1"/>
            <p:nvPr/>
          </p:nvSpPr>
          <p:spPr>
            <a:xfrm>
              <a:off x="7866720" y="5659543"/>
              <a:ext cx="3849600" cy="400200"/>
            </a:xfrm>
            <a:prstGeom prst="rect">
              <a:avLst/>
            </a:prstGeom>
            <a:noFill/>
            <a:ln>
              <a:noFill/>
            </a:ln>
          </p:spPr>
          <p:txBody>
            <a:bodyPr spcFirstLastPara="1" wrap="square" lIns="0" tIns="0" rIns="0" bIns="0" anchor="t"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 sz="1600" b="0" i="0" u="none" strike="noStrike" kern="0" cap="none" spc="0" normalizeH="0" baseline="0" noProof="0">
                  <a:ln>
                    <a:noFill/>
                  </a:ln>
                  <a:solidFill>
                    <a:srgbClr val="FFFFFF"/>
                  </a:solidFill>
                  <a:effectLst/>
                  <a:uLnTx/>
                  <a:uFillTx/>
                  <a:latin typeface="Calibri" panose="020F0502020204030204"/>
                </a:rPr>
                <a:t>FFI layer (Rust → native language)</a:t>
              </a:r>
              <a:endParaRPr kumimoji="0" sz="1600" b="0" i="0" u="none" strike="noStrike" kern="0" cap="none" spc="0" normalizeH="0" baseline="0" noProof="0">
                <a:ln>
                  <a:noFill/>
                </a:ln>
                <a:solidFill>
                  <a:srgbClr val="FFFFFF"/>
                </a:solidFill>
                <a:effectLst/>
                <a:uLnTx/>
                <a:uFillTx/>
                <a:latin typeface="Calibri" panose="020F0502020204030204"/>
              </a:endParaRPr>
            </a:p>
          </p:txBody>
        </p:sp>
        <p:sp>
          <p:nvSpPr>
            <p:cNvPr id="324" name="Google Shape;76;p13">
              <a:extLst>
                <a:ext uri="{FF2B5EF4-FFF2-40B4-BE49-F238E27FC236}">
                  <a16:creationId xmlns:a16="http://schemas.microsoft.com/office/drawing/2014/main" id="{DA0E7F06-0D38-BC1F-80DC-AE2B0B521171}"/>
                </a:ext>
              </a:extLst>
            </p:cNvPr>
            <p:cNvSpPr/>
            <p:nvPr/>
          </p:nvSpPr>
          <p:spPr>
            <a:xfrm>
              <a:off x="4154690" y="691307"/>
              <a:ext cx="534858" cy="435940"/>
            </a:xfrm>
            <a:prstGeom prst="roundRect">
              <a:avLst>
                <a:gd name="adj" fmla="val 16667"/>
              </a:avLst>
            </a:prstGeom>
            <a:solidFill>
              <a:srgbClr val="A4C2F4"/>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 sz="1200" b="0" i="0" u="none" strike="noStrike" kern="0" cap="none" spc="0" normalizeH="0" baseline="0" noProof="0" dirty="0">
                  <a:ln>
                    <a:noFill/>
                  </a:ln>
                  <a:solidFill>
                    <a:prstClr val="black"/>
                  </a:solidFill>
                  <a:effectLst/>
                  <a:uLnTx/>
                  <a:uFillTx/>
                  <a:latin typeface="Calibri" panose="020F0502020204030204"/>
                </a:rPr>
                <a:t>Room view</a:t>
              </a:r>
              <a:endParaRPr kumimoji="0" sz="1200" b="0" i="0" u="none" strike="noStrike" kern="0" cap="none" spc="0" normalizeH="0" baseline="0" noProof="0" dirty="0">
                <a:ln>
                  <a:noFill/>
                </a:ln>
                <a:solidFill>
                  <a:prstClr val="black"/>
                </a:solidFill>
                <a:effectLst/>
                <a:uLnTx/>
                <a:uFillTx/>
                <a:latin typeface="Calibri" panose="020F0502020204030204"/>
              </a:endParaRPr>
            </a:p>
          </p:txBody>
        </p:sp>
        <p:sp>
          <p:nvSpPr>
            <p:cNvPr id="325" name="Google Shape;76;p13">
              <a:extLst>
                <a:ext uri="{FF2B5EF4-FFF2-40B4-BE49-F238E27FC236}">
                  <a16:creationId xmlns:a16="http://schemas.microsoft.com/office/drawing/2014/main" id="{FA46A6E0-3A79-96A7-B6F0-C1AB69B14B06}"/>
                </a:ext>
              </a:extLst>
            </p:cNvPr>
            <p:cNvSpPr/>
            <p:nvPr/>
          </p:nvSpPr>
          <p:spPr>
            <a:xfrm>
              <a:off x="4771590" y="691307"/>
              <a:ext cx="614010" cy="435940"/>
            </a:xfrm>
            <a:prstGeom prst="roundRect">
              <a:avLst>
                <a:gd name="adj" fmla="val 16667"/>
              </a:avLst>
            </a:prstGeom>
            <a:solidFill>
              <a:srgbClr val="A4C2F4"/>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Calibri" panose="020F0502020204030204"/>
                </a:rPr>
                <a:t>Rooms browser</a:t>
              </a:r>
            </a:p>
          </p:txBody>
        </p:sp>
        <p:sp>
          <p:nvSpPr>
            <p:cNvPr id="326" name="Google Shape;76;p13">
              <a:extLst>
                <a:ext uri="{FF2B5EF4-FFF2-40B4-BE49-F238E27FC236}">
                  <a16:creationId xmlns:a16="http://schemas.microsoft.com/office/drawing/2014/main" id="{0B3896F3-7DDC-02BA-17C3-18C8891C2410}"/>
                </a:ext>
              </a:extLst>
            </p:cNvPr>
            <p:cNvSpPr/>
            <p:nvPr/>
          </p:nvSpPr>
          <p:spPr>
            <a:xfrm>
              <a:off x="5703909" y="4361794"/>
              <a:ext cx="719862" cy="663428"/>
            </a:xfrm>
            <a:prstGeom prst="roundRect">
              <a:avLst>
                <a:gd name="adj" fmla="val 16667"/>
              </a:avLst>
            </a:prstGeom>
            <a:solidFill>
              <a:srgbClr val="FF7E79"/>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Calibri" panose="020F0502020204030204"/>
                </a:rPr>
                <a:t>thread token:</a:t>
              </a:r>
              <a:br>
                <a:rPr kumimoji="0" lang="en-US" sz="1200" b="0" i="0" u="none" strike="noStrike" kern="0" cap="none" spc="0" normalizeH="0" baseline="0" noProof="0" dirty="0">
                  <a:ln>
                    <a:noFill/>
                  </a:ln>
                  <a:solidFill>
                    <a:prstClr val="black"/>
                  </a:solidFill>
                  <a:effectLst/>
                  <a:uLnTx/>
                  <a:uFillTx/>
                  <a:latin typeface="Calibri" panose="020F0502020204030204"/>
                </a:rPr>
              </a:br>
              <a:r>
                <a:rPr kumimoji="0" lang="en-US" sz="1200" b="0" i="0" u="none" strike="noStrike" kern="0" cap="none" spc="0" normalizeH="0" baseline="0" noProof="0" dirty="0">
                  <a:ln>
                    <a:noFill/>
                  </a:ln>
                  <a:solidFill>
                    <a:prstClr val="black"/>
                  </a:solidFill>
                  <a:effectLst/>
                  <a:uLnTx/>
                  <a:uFillTx/>
                  <a:latin typeface="PT Mono" panose="02060509020205020204" pitchFamily="49" charset="77"/>
                </a:rPr>
                <a:t>&amp;mut</a:t>
              </a:r>
              <a:r>
                <a:rPr kumimoji="0" lang="en-US" sz="700" b="0" i="0" u="none" strike="noStrike" kern="0" cap="none" spc="0" normalizeH="0" baseline="0" noProof="0" dirty="0">
                  <a:ln>
                    <a:noFill/>
                  </a:ln>
                  <a:solidFill>
                    <a:prstClr val="black"/>
                  </a:solidFill>
                  <a:effectLst/>
                  <a:uLnTx/>
                  <a:uFillTx/>
                  <a:latin typeface="PT Mono" panose="02060509020205020204" pitchFamily="49" charset="77"/>
                </a:rPr>
                <a:t> </a:t>
              </a:r>
              <a:r>
                <a:rPr kumimoji="0" lang="en-US" sz="1200" b="0" i="0" u="none" strike="noStrike" kern="0" cap="none" spc="0" normalizeH="0" baseline="0" noProof="0" dirty="0" err="1">
                  <a:ln>
                    <a:noFill/>
                  </a:ln>
                  <a:solidFill>
                    <a:prstClr val="black"/>
                  </a:solidFill>
                  <a:effectLst/>
                  <a:uLnTx/>
                  <a:uFillTx/>
                  <a:latin typeface="PT Mono" panose="02060509020205020204" pitchFamily="49" charset="77"/>
                </a:rPr>
                <a:t>Cx</a:t>
              </a:r>
              <a:endParaRPr kumimoji="0" sz="1200" b="0" i="0" u="none" strike="noStrike" kern="0" cap="none" spc="0" normalizeH="0" baseline="0" noProof="0" dirty="0">
                <a:ln>
                  <a:noFill/>
                </a:ln>
                <a:solidFill>
                  <a:prstClr val="black"/>
                </a:solidFill>
                <a:effectLst/>
                <a:uLnTx/>
                <a:uFillTx/>
                <a:latin typeface="PT Mono" panose="02060509020205020204" pitchFamily="49" charset="77"/>
              </a:endParaRPr>
            </a:p>
          </p:txBody>
        </p:sp>
        <p:sp>
          <p:nvSpPr>
            <p:cNvPr id="327" name="Google Shape;76;p13">
              <a:extLst>
                <a:ext uri="{FF2B5EF4-FFF2-40B4-BE49-F238E27FC236}">
                  <a16:creationId xmlns:a16="http://schemas.microsoft.com/office/drawing/2014/main" id="{480AE9B0-E317-F03D-4E3E-6E3FD92D244C}"/>
                </a:ext>
              </a:extLst>
            </p:cNvPr>
            <p:cNvSpPr/>
            <p:nvPr/>
          </p:nvSpPr>
          <p:spPr>
            <a:xfrm>
              <a:off x="6533476" y="4454754"/>
              <a:ext cx="636759" cy="528778"/>
            </a:xfrm>
            <a:prstGeom prst="roundRect">
              <a:avLst>
                <a:gd name="adj" fmla="val 16667"/>
              </a:avLst>
            </a:prstGeom>
            <a:solidFill>
              <a:srgbClr val="FF7E79"/>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Calibri" panose="020F0502020204030204"/>
                </a:rPr>
                <a:t>async task pool</a:t>
              </a:r>
            </a:p>
          </p:txBody>
        </p:sp>
        <p:sp>
          <p:nvSpPr>
            <p:cNvPr id="328" name="Google Shape;76;p13">
              <a:extLst>
                <a:ext uri="{FF2B5EF4-FFF2-40B4-BE49-F238E27FC236}">
                  <a16:creationId xmlns:a16="http://schemas.microsoft.com/office/drawing/2014/main" id="{FDCC0B77-522A-0417-C7EB-7768B52876DB}"/>
                </a:ext>
              </a:extLst>
            </p:cNvPr>
            <p:cNvSpPr/>
            <p:nvPr/>
          </p:nvSpPr>
          <p:spPr>
            <a:xfrm>
              <a:off x="5676087" y="5552855"/>
              <a:ext cx="1542352" cy="278586"/>
            </a:xfrm>
            <a:prstGeom prst="roundRect">
              <a:avLst>
                <a:gd name="adj" fmla="val 16667"/>
              </a:avLst>
            </a:prstGeom>
            <a:solidFill>
              <a:srgbClr val="FF7E79"/>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Calibri" panose="020F0502020204030204"/>
                </a:rPr>
                <a:t>thread-local caches</a:t>
              </a:r>
              <a:endParaRPr kumimoji="0" sz="1200" b="0" i="0" u="none" strike="noStrike" kern="0" cap="none" spc="0" normalizeH="0" baseline="0" noProof="0" dirty="0">
                <a:ln>
                  <a:noFill/>
                </a:ln>
                <a:solidFill>
                  <a:prstClr val="black"/>
                </a:solidFill>
                <a:effectLst/>
                <a:uLnTx/>
                <a:uFillTx/>
                <a:latin typeface="Calibri" panose="020F0502020204030204"/>
              </a:endParaRPr>
            </a:p>
          </p:txBody>
        </p:sp>
        <p:sp>
          <p:nvSpPr>
            <p:cNvPr id="329" name="Google Shape;76;p13">
              <a:extLst>
                <a:ext uri="{FF2B5EF4-FFF2-40B4-BE49-F238E27FC236}">
                  <a16:creationId xmlns:a16="http://schemas.microsoft.com/office/drawing/2014/main" id="{EA036C4A-A3AD-22D9-4F19-24F016AFB1D5}"/>
                </a:ext>
              </a:extLst>
            </p:cNvPr>
            <p:cNvSpPr/>
            <p:nvPr/>
          </p:nvSpPr>
          <p:spPr>
            <a:xfrm>
              <a:off x="6879050" y="1002152"/>
              <a:ext cx="492306" cy="580236"/>
            </a:xfrm>
            <a:prstGeom prst="roundRect">
              <a:avLst>
                <a:gd name="adj" fmla="val 16667"/>
              </a:avLst>
            </a:prstGeom>
            <a:solidFill>
              <a:srgbClr val="A4C2F4"/>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 sz="1200" b="0" i="0" u="none" strike="noStrike" kern="0" cap="none" spc="0" normalizeH="0" baseline="0" noProof="0" dirty="0">
                  <a:ln>
                    <a:noFill/>
                  </a:ln>
                  <a:solidFill>
                    <a:prstClr val="black"/>
                  </a:solidFill>
                  <a:effectLst/>
                  <a:uLnTx/>
                  <a:uFillTx/>
                  <a:latin typeface="Calibri" panose="020F0502020204030204"/>
                </a:rPr>
                <a:t>Show </a:t>
              </a:r>
              <a:r>
                <a:rPr kumimoji="0" lang="en" sz="1200" b="0" i="0" u="none" strike="noStrike" kern="0" cap="none" spc="0" normalizeH="0" baseline="0" noProof="0" dirty="0" err="1">
                  <a:ln>
                    <a:noFill/>
                  </a:ln>
                  <a:solidFill>
                    <a:prstClr val="black"/>
                  </a:solidFill>
                  <a:effectLst/>
                  <a:uLnTx/>
                  <a:uFillTx/>
                  <a:latin typeface="Calibri" panose="020F0502020204030204"/>
                </a:rPr>
                <a:t>notifs</a:t>
              </a:r>
              <a:r>
                <a:rPr kumimoji="0" lang="en" sz="1200" b="0" i="0" u="none" strike="noStrike" kern="0" cap="none" spc="0" normalizeH="0" baseline="0" noProof="0" dirty="0">
                  <a:ln>
                    <a:noFill/>
                  </a:ln>
                  <a:solidFill>
                    <a:prstClr val="black"/>
                  </a:solidFill>
                  <a:effectLst/>
                  <a:uLnTx/>
                  <a:uFillTx/>
                  <a:latin typeface="Calibri" panose="020F0502020204030204"/>
                </a:rPr>
                <a:t>.</a:t>
              </a:r>
              <a:endParaRPr kumimoji="0" sz="1200" b="0" i="0" u="none" strike="noStrike" kern="0" cap="none" spc="0" normalizeH="0" baseline="0" noProof="0" dirty="0">
                <a:ln>
                  <a:noFill/>
                </a:ln>
                <a:solidFill>
                  <a:prstClr val="black"/>
                </a:solidFill>
                <a:effectLst/>
                <a:uLnTx/>
                <a:uFillTx/>
                <a:latin typeface="Calibri" panose="020F0502020204030204"/>
              </a:endParaRPr>
            </a:p>
          </p:txBody>
        </p:sp>
        <p:sp>
          <p:nvSpPr>
            <p:cNvPr id="330" name="Google Shape;76;p13">
              <a:extLst>
                <a:ext uri="{FF2B5EF4-FFF2-40B4-BE49-F238E27FC236}">
                  <a16:creationId xmlns:a16="http://schemas.microsoft.com/office/drawing/2014/main" id="{8AE13E8D-82E8-3BA5-911E-8643CE6ABF7D}"/>
                </a:ext>
              </a:extLst>
            </p:cNvPr>
            <p:cNvSpPr/>
            <p:nvPr/>
          </p:nvSpPr>
          <p:spPr>
            <a:xfrm>
              <a:off x="7457331" y="995677"/>
              <a:ext cx="678407" cy="580236"/>
            </a:xfrm>
            <a:prstGeom prst="roundRect">
              <a:avLst>
                <a:gd name="adj" fmla="val 16667"/>
              </a:avLst>
            </a:prstGeom>
            <a:solidFill>
              <a:srgbClr val="A4C2F4"/>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Calibri" panose="020F0502020204030204"/>
                </a:rPr>
                <a:t>Local msg search</a:t>
              </a:r>
              <a:endParaRPr kumimoji="0" sz="1200" b="0" i="0" u="none" strike="noStrike" kern="0" cap="none" spc="0" normalizeH="0" baseline="0" noProof="0" dirty="0">
                <a:ln>
                  <a:noFill/>
                </a:ln>
                <a:solidFill>
                  <a:prstClr val="black"/>
                </a:solidFill>
                <a:effectLst/>
                <a:uLnTx/>
                <a:uFillTx/>
                <a:latin typeface="Calibri" panose="020F0502020204030204"/>
              </a:endParaRPr>
            </a:p>
          </p:txBody>
        </p:sp>
        <p:sp>
          <p:nvSpPr>
            <p:cNvPr id="331" name="Google Shape;76;p13">
              <a:extLst>
                <a:ext uri="{FF2B5EF4-FFF2-40B4-BE49-F238E27FC236}">
                  <a16:creationId xmlns:a16="http://schemas.microsoft.com/office/drawing/2014/main" id="{1F734151-8847-C21F-CE84-81230B7DE97D}"/>
                </a:ext>
              </a:extLst>
            </p:cNvPr>
            <p:cNvSpPr/>
            <p:nvPr/>
          </p:nvSpPr>
          <p:spPr>
            <a:xfrm>
              <a:off x="6095527" y="989829"/>
              <a:ext cx="692904" cy="580236"/>
            </a:xfrm>
            <a:prstGeom prst="roundRect">
              <a:avLst>
                <a:gd name="adj" fmla="val 16667"/>
              </a:avLst>
            </a:prstGeom>
            <a:solidFill>
              <a:srgbClr val="A4C2F4"/>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Calibri" panose="020F0502020204030204"/>
                </a:rPr>
                <a:t>Persistent settings</a:t>
              </a:r>
            </a:p>
          </p:txBody>
        </p:sp>
        <p:sp>
          <p:nvSpPr>
            <p:cNvPr id="332" name="Google Shape;76;p13">
              <a:extLst>
                <a:ext uri="{FF2B5EF4-FFF2-40B4-BE49-F238E27FC236}">
                  <a16:creationId xmlns:a16="http://schemas.microsoft.com/office/drawing/2014/main" id="{146A4A18-D7E8-1B0E-44C5-C27026F3A6BF}"/>
                </a:ext>
              </a:extLst>
            </p:cNvPr>
            <p:cNvSpPr/>
            <p:nvPr/>
          </p:nvSpPr>
          <p:spPr>
            <a:xfrm>
              <a:off x="8226357" y="996348"/>
              <a:ext cx="491675" cy="580236"/>
            </a:xfrm>
            <a:prstGeom prst="roundRect">
              <a:avLst>
                <a:gd name="adj" fmla="val 16667"/>
              </a:avLst>
            </a:prstGeom>
            <a:solidFill>
              <a:srgbClr val="A4C2F4"/>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Calibri" panose="020F0502020204030204"/>
                </a:rPr>
                <a:t>Jump to event</a:t>
              </a:r>
              <a:endParaRPr kumimoji="0" sz="1200" b="0" i="0" u="none" strike="noStrike" kern="0" cap="none" spc="0" normalizeH="0" baseline="0" noProof="0" dirty="0">
                <a:ln>
                  <a:noFill/>
                </a:ln>
                <a:solidFill>
                  <a:prstClr val="black"/>
                </a:solidFill>
                <a:effectLst/>
                <a:uLnTx/>
                <a:uFillTx/>
                <a:latin typeface="Calibri" panose="020F0502020204030204"/>
              </a:endParaRPr>
            </a:p>
          </p:txBody>
        </p:sp>
        <p:sp>
          <p:nvSpPr>
            <p:cNvPr id="333" name="Google Shape;76;p13">
              <a:extLst>
                <a:ext uri="{FF2B5EF4-FFF2-40B4-BE49-F238E27FC236}">
                  <a16:creationId xmlns:a16="http://schemas.microsoft.com/office/drawing/2014/main" id="{585253CB-9C3E-419B-E48C-55DBB6C373B2}"/>
                </a:ext>
              </a:extLst>
            </p:cNvPr>
            <p:cNvSpPr/>
            <p:nvPr/>
          </p:nvSpPr>
          <p:spPr>
            <a:xfrm>
              <a:off x="10435207" y="1033670"/>
              <a:ext cx="718963" cy="465150"/>
            </a:xfrm>
            <a:prstGeom prst="roundRect">
              <a:avLst>
                <a:gd name="adj" fmla="val 16667"/>
              </a:avLst>
            </a:prstGeom>
            <a:solidFill>
              <a:srgbClr val="A4C2F4"/>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Calibri" panose="020F0502020204030204"/>
                </a:rPr>
                <a:t>Send/</a:t>
              </a:r>
              <a:r>
                <a:rPr kumimoji="0" lang="en-US" sz="1200" b="0" i="0" u="none" strike="noStrike" kern="0" cap="none" spc="0" normalizeH="0" baseline="0" noProof="0" dirty="0" err="1">
                  <a:ln>
                    <a:noFill/>
                  </a:ln>
                  <a:solidFill>
                    <a:prstClr val="black"/>
                  </a:solidFill>
                  <a:effectLst/>
                  <a:uLnTx/>
                  <a:uFillTx/>
                  <a:latin typeface="Calibri" panose="020F0502020204030204"/>
                </a:rPr>
                <a:t>recv</a:t>
              </a:r>
              <a:r>
                <a:rPr kumimoji="0" lang="en-US" sz="1200" b="0" i="0" u="none" strike="noStrike" kern="0" cap="none" spc="0" normalizeH="0" baseline="0" noProof="0" dirty="0">
                  <a:ln>
                    <a:noFill/>
                  </a:ln>
                  <a:solidFill>
                    <a:prstClr val="black"/>
                  </a:solidFill>
                  <a:effectLst/>
                  <a:uLnTx/>
                  <a:uFillTx/>
                  <a:latin typeface="Calibri" panose="020F0502020204030204"/>
                </a:rPr>
                <a:t> messages</a:t>
              </a:r>
              <a:endParaRPr kumimoji="0" sz="1200" b="0" i="0" u="none" strike="noStrike" kern="0" cap="none" spc="0" normalizeH="0" baseline="0" noProof="0" dirty="0">
                <a:ln>
                  <a:noFill/>
                </a:ln>
                <a:solidFill>
                  <a:prstClr val="black"/>
                </a:solidFill>
                <a:effectLst/>
                <a:uLnTx/>
                <a:uFillTx/>
                <a:latin typeface="Calibri" panose="020F0502020204030204"/>
              </a:endParaRPr>
            </a:p>
          </p:txBody>
        </p:sp>
        <p:sp>
          <p:nvSpPr>
            <p:cNvPr id="334" name="Google Shape;76;p13">
              <a:extLst>
                <a:ext uri="{FF2B5EF4-FFF2-40B4-BE49-F238E27FC236}">
                  <a16:creationId xmlns:a16="http://schemas.microsoft.com/office/drawing/2014/main" id="{1D46474A-D5C2-ABF9-4DEC-CA9345367A31}"/>
                </a:ext>
              </a:extLst>
            </p:cNvPr>
            <p:cNvSpPr/>
            <p:nvPr/>
          </p:nvSpPr>
          <p:spPr>
            <a:xfrm>
              <a:off x="9460801" y="976127"/>
              <a:ext cx="399124" cy="580236"/>
            </a:xfrm>
            <a:prstGeom prst="roundRect">
              <a:avLst>
                <a:gd name="adj" fmla="val 16667"/>
              </a:avLst>
            </a:prstGeom>
            <a:solidFill>
              <a:srgbClr val="A4C2F4"/>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Calibri" panose="020F0502020204030204"/>
                </a:rPr>
                <a:t>Event query</a:t>
              </a:r>
              <a:endParaRPr kumimoji="0" sz="1200" b="0" i="0" u="none" strike="noStrike" kern="0" cap="none" spc="0" normalizeH="0" baseline="0" noProof="0" dirty="0">
                <a:ln>
                  <a:noFill/>
                </a:ln>
                <a:solidFill>
                  <a:prstClr val="black"/>
                </a:solidFill>
                <a:effectLst/>
                <a:uLnTx/>
                <a:uFillTx/>
                <a:latin typeface="Calibri" panose="020F0502020204030204"/>
              </a:endParaRPr>
            </a:p>
          </p:txBody>
        </p:sp>
        <p:sp>
          <p:nvSpPr>
            <p:cNvPr id="335" name="Google Shape;76;p13">
              <a:extLst>
                <a:ext uri="{FF2B5EF4-FFF2-40B4-BE49-F238E27FC236}">
                  <a16:creationId xmlns:a16="http://schemas.microsoft.com/office/drawing/2014/main" id="{6637C112-EB4F-58AA-212A-F07B7A08CA88}"/>
                </a:ext>
              </a:extLst>
            </p:cNvPr>
            <p:cNvSpPr/>
            <p:nvPr/>
          </p:nvSpPr>
          <p:spPr>
            <a:xfrm>
              <a:off x="3391215" y="1205887"/>
              <a:ext cx="609244" cy="435940"/>
            </a:xfrm>
            <a:prstGeom prst="roundRect">
              <a:avLst>
                <a:gd name="adj" fmla="val 16667"/>
              </a:avLst>
            </a:prstGeom>
            <a:solidFill>
              <a:srgbClr val="A4C2F4"/>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black"/>
                  </a:solidFill>
                  <a:effectLst/>
                  <a:uLnTx/>
                  <a:uFillTx/>
                  <a:latin typeface="Calibri" panose="020F0502020204030204"/>
                </a:rPr>
                <a:t>Settings, Themes</a:t>
              </a:r>
            </a:p>
          </p:txBody>
        </p:sp>
        <p:sp>
          <p:nvSpPr>
            <p:cNvPr id="336" name="Google Shape;76;p13">
              <a:extLst>
                <a:ext uri="{FF2B5EF4-FFF2-40B4-BE49-F238E27FC236}">
                  <a16:creationId xmlns:a16="http://schemas.microsoft.com/office/drawing/2014/main" id="{8DE712A8-3140-9DDF-FB9D-3A9CE34CC031}"/>
                </a:ext>
              </a:extLst>
            </p:cNvPr>
            <p:cNvSpPr/>
            <p:nvPr/>
          </p:nvSpPr>
          <p:spPr>
            <a:xfrm>
              <a:off x="4075538" y="1208731"/>
              <a:ext cx="525549" cy="435940"/>
            </a:xfrm>
            <a:prstGeom prst="roundRect">
              <a:avLst>
                <a:gd name="adj" fmla="val 16667"/>
              </a:avLst>
            </a:prstGeom>
            <a:solidFill>
              <a:srgbClr val="A4C2F4"/>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Calibri" panose="020F0502020204030204"/>
                </a:rPr>
                <a:t>In-app </a:t>
              </a:r>
              <a:r>
                <a:rPr kumimoji="0" lang="en-US" sz="1200" b="0" i="0" u="none" strike="noStrike" kern="0" cap="none" spc="0" normalizeH="0" baseline="0" noProof="0" dirty="0" err="1">
                  <a:ln>
                    <a:noFill/>
                  </a:ln>
                  <a:solidFill>
                    <a:prstClr val="black"/>
                  </a:solidFill>
                  <a:effectLst/>
                  <a:uLnTx/>
                  <a:uFillTx/>
                  <a:latin typeface="Calibri" panose="020F0502020204030204"/>
                </a:rPr>
                <a:t>notifs</a:t>
              </a:r>
              <a:r>
                <a:rPr kumimoji="0" lang="en-US" sz="1200" b="0" i="0" u="none" strike="noStrike" kern="0" cap="none" spc="0" normalizeH="0" baseline="0" noProof="0" dirty="0">
                  <a:ln>
                    <a:noFill/>
                  </a:ln>
                  <a:solidFill>
                    <a:prstClr val="black"/>
                  </a:solidFill>
                  <a:effectLst/>
                  <a:uLnTx/>
                  <a:uFillTx/>
                  <a:latin typeface="Calibri" panose="020F0502020204030204"/>
                </a:rPr>
                <a:t>.</a:t>
              </a:r>
            </a:p>
          </p:txBody>
        </p:sp>
        <p:sp>
          <p:nvSpPr>
            <p:cNvPr id="337" name="Google Shape;76;p13">
              <a:extLst>
                <a:ext uri="{FF2B5EF4-FFF2-40B4-BE49-F238E27FC236}">
                  <a16:creationId xmlns:a16="http://schemas.microsoft.com/office/drawing/2014/main" id="{ED218937-6AA8-D439-0C2B-0EB7A32C7B69}"/>
                </a:ext>
              </a:extLst>
            </p:cNvPr>
            <p:cNvSpPr/>
            <p:nvPr/>
          </p:nvSpPr>
          <p:spPr>
            <a:xfrm>
              <a:off x="4676166" y="1205887"/>
              <a:ext cx="707051" cy="435940"/>
            </a:xfrm>
            <a:prstGeom prst="roundRect">
              <a:avLst>
                <a:gd name="adj" fmla="val 16667"/>
              </a:avLst>
            </a:prstGeom>
            <a:solidFill>
              <a:srgbClr val="A4C2F4"/>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Calibri" panose="020F0502020204030204"/>
                </a:rPr>
                <a:t>Context menus</a:t>
              </a:r>
              <a:endParaRPr kumimoji="0" sz="1200" b="0" i="0" u="none" strike="noStrike" kern="0" cap="none" spc="0" normalizeH="0" baseline="0" noProof="0" dirty="0">
                <a:ln>
                  <a:noFill/>
                </a:ln>
                <a:solidFill>
                  <a:prstClr val="black"/>
                </a:solidFill>
                <a:effectLst/>
                <a:uLnTx/>
                <a:uFillTx/>
                <a:latin typeface="Calibri" panose="020F0502020204030204"/>
              </a:endParaRPr>
            </a:p>
          </p:txBody>
        </p:sp>
        <p:sp>
          <p:nvSpPr>
            <p:cNvPr id="338" name="Google Shape;76;p13">
              <a:extLst>
                <a:ext uri="{FF2B5EF4-FFF2-40B4-BE49-F238E27FC236}">
                  <a16:creationId xmlns:a16="http://schemas.microsoft.com/office/drawing/2014/main" id="{649D1876-0118-6497-1D9A-CBA8ADC2F42E}"/>
                </a:ext>
              </a:extLst>
            </p:cNvPr>
            <p:cNvSpPr/>
            <p:nvPr/>
          </p:nvSpPr>
          <p:spPr>
            <a:xfrm>
              <a:off x="3378215" y="1717131"/>
              <a:ext cx="609244" cy="435940"/>
            </a:xfrm>
            <a:prstGeom prst="roundRect">
              <a:avLst>
                <a:gd name="adj" fmla="val 16667"/>
              </a:avLst>
            </a:prstGeom>
            <a:solidFill>
              <a:srgbClr val="A4C2F4"/>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Calibri" panose="020F0502020204030204"/>
                </a:rPr>
                <a:t>Member info</a:t>
              </a:r>
            </a:p>
          </p:txBody>
        </p:sp>
        <p:sp>
          <p:nvSpPr>
            <p:cNvPr id="339" name="Google Shape;76;p13">
              <a:extLst>
                <a:ext uri="{FF2B5EF4-FFF2-40B4-BE49-F238E27FC236}">
                  <a16:creationId xmlns:a16="http://schemas.microsoft.com/office/drawing/2014/main" id="{4E284C7D-5301-60E4-EB1E-958679974380}"/>
                </a:ext>
              </a:extLst>
            </p:cNvPr>
            <p:cNvSpPr/>
            <p:nvPr/>
          </p:nvSpPr>
          <p:spPr>
            <a:xfrm>
              <a:off x="4075538" y="1711673"/>
              <a:ext cx="609244" cy="435940"/>
            </a:xfrm>
            <a:prstGeom prst="roundRect">
              <a:avLst>
                <a:gd name="adj" fmla="val 16667"/>
              </a:avLst>
            </a:prstGeom>
            <a:solidFill>
              <a:srgbClr val="A4C2F4"/>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Calibri" panose="020F0502020204030204"/>
                </a:rPr>
                <a:t>Image viewer</a:t>
              </a:r>
            </a:p>
          </p:txBody>
        </p:sp>
        <p:sp>
          <p:nvSpPr>
            <p:cNvPr id="340" name="Google Shape;76;p13">
              <a:extLst>
                <a:ext uri="{FF2B5EF4-FFF2-40B4-BE49-F238E27FC236}">
                  <a16:creationId xmlns:a16="http://schemas.microsoft.com/office/drawing/2014/main" id="{8AE27426-BD90-8EF2-125E-BDF5EED621E3}"/>
                </a:ext>
              </a:extLst>
            </p:cNvPr>
            <p:cNvSpPr/>
            <p:nvPr/>
          </p:nvSpPr>
          <p:spPr>
            <a:xfrm>
              <a:off x="9535886" y="1685601"/>
              <a:ext cx="929395" cy="527487"/>
            </a:xfrm>
            <a:prstGeom prst="roundRect">
              <a:avLst>
                <a:gd name="adj" fmla="val 16667"/>
              </a:avLst>
            </a:prstGeom>
            <a:solidFill>
              <a:srgbClr val="A4C2F4"/>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Calibri" panose="020F0502020204030204"/>
                </a:rPr>
                <a:t>Login, session management</a:t>
              </a:r>
              <a:endParaRPr kumimoji="0" sz="1200" b="0" i="0" u="none" strike="noStrike" kern="0" cap="none" spc="0" normalizeH="0" baseline="0" noProof="0" dirty="0">
                <a:ln>
                  <a:noFill/>
                </a:ln>
                <a:solidFill>
                  <a:prstClr val="black"/>
                </a:solidFill>
                <a:effectLst/>
                <a:uLnTx/>
                <a:uFillTx/>
                <a:latin typeface="Calibri" panose="020F0502020204030204"/>
              </a:endParaRPr>
            </a:p>
          </p:txBody>
        </p:sp>
        <p:sp>
          <p:nvSpPr>
            <p:cNvPr id="341" name="Google Shape;76;p13">
              <a:extLst>
                <a:ext uri="{FF2B5EF4-FFF2-40B4-BE49-F238E27FC236}">
                  <a16:creationId xmlns:a16="http://schemas.microsoft.com/office/drawing/2014/main" id="{A59A6FA8-FC4A-73A7-61CE-2B282AEBA3E2}"/>
                </a:ext>
              </a:extLst>
            </p:cNvPr>
            <p:cNvSpPr/>
            <p:nvPr/>
          </p:nvSpPr>
          <p:spPr>
            <a:xfrm>
              <a:off x="10627035" y="2178687"/>
              <a:ext cx="929395" cy="580236"/>
            </a:xfrm>
            <a:prstGeom prst="roundRect">
              <a:avLst>
                <a:gd name="adj" fmla="val 16667"/>
              </a:avLst>
            </a:prstGeom>
            <a:solidFill>
              <a:srgbClr val="A4C2F4"/>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Calibri" panose="020F0502020204030204"/>
                </a:rPr>
                <a:t>Multimedia upload/</a:t>
              </a:r>
              <a:r>
                <a:rPr kumimoji="0" lang="en-US" sz="1200" b="0" i="0" u="none" strike="noStrike" kern="0" cap="none" spc="0" normalizeH="0" baseline="0" noProof="0" dirty="0" err="1">
                  <a:ln>
                    <a:noFill/>
                  </a:ln>
                  <a:solidFill>
                    <a:prstClr val="black"/>
                  </a:solidFill>
                  <a:effectLst/>
                  <a:uLnTx/>
                  <a:uFillTx/>
                  <a:latin typeface="Calibri" panose="020F0502020204030204"/>
                </a:rPr>
                <a:t>mgmt</a:t>
              </a:r>
              <a:endParaRPr kumimoji="0" sz="1200" b="0" i="0" u="none" strike="noStrike" kern="0" cap="none" spc="0" normalizeH="0" baseline="0" noProof="0" dirty="0">
                <a:ln>
                  <a:noFill/>
                </a:ln>
                <a:solidFill>
                  <a:prstClr val="black"/>
                </a:solidFill>
                <a:effectLst/>
                <a:uLnTx/>
                <a:uFillTx/>
                <a:latin typeface="Calibri" panose="020F0502020204030204"/>
              </a:endParaRPr>
            </a:p>
          </p:txBody>
        </p:sp>
        <p:sp>
          <p:nvSpPr>
            <p:cNvPr id="342" name="Google Shape;76;p13">
              <a:extLst>
                <a:ext uri="{FF2B5EF4-FFF2-40B4-BE49-F238E27FC236}">
                  <a16:creationId xmlns:a16="http://schemas.microsoft.com/office/drawing/2014/main" id="{8177856F-2547-9DD1-75E7-3107B416ED44}"/>
                </a:ext>
              </a:extLst>
            </p:cNvPr>
            <p:cNvSpPr/>
            <p:nvPr/>
          </p:nvSpPr>
          <p:spPr>
            <a:xfrm>
              <a:off x="7062399" y="1684236"/>
              <a:ext cx="491675" cy="580236"/>
            </a:xfrm>
            <a:prstGeom prst="roundRect">
              <a:avLst>
                <a:gd name="adj" fmla="val 16667"/>
              </a:avLst>
            </a:prstGeom>
            <a:solidFill>
              <a:srgbClr val="A4C2F4"/>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 sz="1200" b="0" i="0" u="none" strike="noStrike" kern="0" cap="none" spc="0" normalizeH="0" baseline="0" noProof="0" dirty="0">
                  <a:ln>
                    <a:noFill/>
                  </a:ln>
                  <a:solidFill>
                    <a:prstClr val="black"/>
                  </a:solidFill>
                  <a:effectLst/>
                  <a:uLnTx/>
                  <a:uFillTx/>
                  <a:latin typeface="Calibri" panose="020F0502020204030204"/>
                </a:rPr>
                <a:t>Quick replies</a:t>
              </a:r>
              <a:endParaRPr kumimoji="0" sz="1200" b="0" i="0" u="none" strike="noStrike" kern="0" cap="none" spc="0" normalizeH="0" baseline="0" noProof="0" dirty="0">
                <a:ln>
                  <a:noFill/>
                </a:ln>
                <a:solidFill>
                  <a:prstClr val="black"/>
                </a:solidFill>
                <a:effectLst/>
                <a:uLnTx/>
                <a:uFillTx/>
                <a:latin typeface="Calibri" panose="020F0502020204030204"/>
              </a:endParaRPr>
            </a:p>
          </p:txBody>
        </p:sp>
        <p:sp>
          <p:nvSpPr>
            <p:cNvPr id="343" name="Google Shape;76;p13">
              <a:extLst>
                <a:ext uri="{FF2B5EF4-FFF2-40B4-BE49-F238E27FC236}">
                  <a16:creationId xmlns:a16="http://schemas.microsoft.com/office/drawing/2014/main" id="{B3AB78CF-919C-F48B-187D-815C9373E63D}"/>
                </a:ext>
              </a:extLst>
            </p:cNvPr>
            <p:cNvSpPr/>
            <p:nvPr/>
          </p:nvSpPr>
          <p:spPr>
            <a:xfrm>
              <a:off x="6200970" y="1684236"/>
              <a:ext cx="775355" cy="580236"/>
            </a:xfrm>
            <a:prstGeom prst="roundRect">
              <a:avLst>
                <a:gd name="adj" fmla="val 16667"/>
              </a:avLst>
            </a:prstGeom>
            <a:solidFill>
              <a:srgbClr val="A4C2F4"/>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Calibri" panose="020F0502020204030204"/>
                </a:rPr>
                <a:t>Create, modify room</a:t>
              </a:r>
              <a:endParaRPr kumimoji="0" sz="1200" b="0" i="0" u="none" strike="noStrike" kern="0" cap="none" spc="0" normalizeH="0" baseline="0" noProof="0" dirty="0">
                <a:ln>
                  <a:noFill/>
                </a:ln>
                <a:solidFill>
                  <a:prstClr val="black"/>
                </a:solidFill>
                <a:effectLst/>
                <a:uLnTx/>
                <a:uFillTx/>
                <a:latin typeface="Calibri" panose="020F0502020204030204"/>
              </a:endParaRPr>
            </a:p>
          </p:txBody>
        </p:sp>
        <p:sp>
          <p:nvSpPr>
            <p:cNvPr id="344" name="Google Shape;76;p13">
              <a:extLst>
                <a:ext uri="{FF2B5EF4-FFF2-40B4-BE49-F238E27FC236}">
                  <a16:creationId xmlns:a16="http://schemas.microsoft.com/office/drawing/2014/main" id="{1FB3232A-74F3-F78A-A730-02007290A510}"/>
                </a:ext>
              </a:extLst>
            </p:cNvPr>
            <p:cNvSpPr/>
            <p:nvPr/>
          </p:nvSpPr>
          <p:spPr>
            <a:xfrm>
              <a:off x="4773973" y="1717131"/>
              <a:ext cx="609244" cy="435940"/>
            </a:xfrm>
            <a:prstGeom prst="roundRect">
              <a:avLst>
                <a:gd name="adj" fmla="val 16667"/>
              </a:avLst>
            </a:prstGeom>
            <a:solidFill>
              <a:srgbClr val="A4C2F4"/>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Calibri" panose="020F0502020204030204"/>
                </a:rPr>
                <a:t>Video display</a:t>
              </a:r>
            </a:p>
          </p:txBody>
        </p:sp>
        <p:sp>
          <p:nvSpPr>
            <p:cNvPr id="345" name="Google Shape;76;p13">
              <a:extLst>
                <a:ext uri="{FF2B5EF4-FFF2-40B4-BE49-F238E27FC236}">
                  <a16:creationId xmlns:a16="http://schemas.microsoft.com/office/drawing/2014/main" id="{17F5B00B-21E2-8963-2BAF-53E604721DC6}"/>
                </a:ext>
              </a:extLst>
            </p:cNvPr>
            <p:cNvSpPr/>
            <p:nvPr/>
          </p:nvSpPr>
          <p:spPr>
            <a:xfrm>
              <a:off x="10587084" y="1660592"/>
              <a:ext cx="995886" cy="430738"/>
            </a:xfrm>
            <a:prstGeom prst="roundRect">
              <a:avLst>
                <a:gd name="adj" fmla="val 16667"/>
              </a:avLst>
            </a:prstGeom>
            <a:solidFill>
              <a:srgbClr val="A4C2F4"/>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Calibri" panose="020F0502020204030204"/>
                </a:rPr>
                <a:t>Account management</a:t>
              </a:r>
              <a:endParaRPr kumimoji="0" sz="1200" b="0" i="0" u="none" strike="noStrike" kern="0" cap="none" spc="0" normalizeH="0" baseline="0" noProof="0" dirty="0">
                <a:ln>
                  <a:noFill/>
                </a:ln>
                <a:solidFill>
                  <a:prstClr val="black"/>
                </a:solidFill>
                <a:effectLst/>
                <a:uLnTx/>
                <a:uFillTx/>
                <a:latin typeface="Calibri" panose="020F0502020204030204"/>
              </a:endParaRPr>
            </a:p>
          </p:txBody>
        </p:sp>
        <p:sp>
          <p:nvSpPr>
            <p:cNvPr id="346" name="Google Shape;76;p13">
              <a:extLst>
                <a:ext uri="{FF2B5EF4-FFF2-40B4-BE49-F238E27FC236}">
                  <a16:creationId xmlns:a16="http://schemas.microsoft.com/office/drawing/2014/main" id="{CC558AD0-62FE-5C38-DD89-A4FB658F7DE4}"/>
                </a:ext>
              </a:extLst>
            </p:cNvPr>
            <p:cNvSpPr/>
            <p:nvPr/>
          </p:nvSpPr>
          <p:spPr>
            <a:xfrm>
              <a:off x="6289404" y="2371902"/>
              <a:ext cx="1020317" cy="276051"/>
            </a:xfrm>
            <a:prstGeom prst="roundRect">
              <a:avLst>
                <a:gd name="adj" fmla="val 16667"/>
              </a:avLst>
            </a:prstGeom>
            <a:solidFill>
              <a:srgbClr val="A4C2F4"/>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Calibri" panose="020F0502020204030204"/>
                </a:rPr>
                <a:t>Input reaction</a:t>
              </a:r>
              <a:endParaRPr kumimoji="0" sz="1200" b="0" i="0" u="none" strike="noStrike" kern="0" cap="none" spc="0" normalizeH="0" baseline="0" noProof="0" dirty="0">
                <a:ln>
                  <a:noFill/>
                </a:ln>
                <a:solidFill>
                  <a:prstClr val="black"/>
                </a:solidFill>
                <a:effectLst/>
                <a:uLnTx/>
                <a:uFillTx/>
                <a:latin typeface="Calibri" panose="020F0502020204030204"/>
              </a:endParaRPr>
            </a:p>
          </p:txBody>
        </p:sp>
        <p:sp>
          <p:nvSpPr>
            <p:cNvPr id="347" name="Google Shape;76;p13">
              <a:extLst>
                <a:ext uri="{FF2B5EF4-FFF2-40B4-BE49-F238E27FC236}">
                  <a16:creationId xmlns:a16="http://schemas.microsoft.com/office/drawing/2014/main" id="{F4C345D0-7723-14C6-E2B4-4820A9DD7533}"/>
                </a:ext>
              </a:extLst>
            </p:cNvPr>
            <p:cNvSpPr/>
            <p:nvPr/>
          </p:nvSpPr>
          <p:spPr>
            <a:xfrm>
              <a:off x="9469821" y="2320784"/>
              <a:ext cx="1061951" cy="420590"/>
            </a:xfrm>
            <a:prstGeom prst="roundRect">
              <a:avLst>
                <a:gd name="adj" fmla="val 16667"/>
              </a:avLst>
            </a:prstGeom>
            <a:solidFill>
              <a:srgbClr val="A4C2F4"/>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Calibri" panose="020F0502020204030204"/>
                </a:rPr>
                <a:t>Authentication,</a:t>
              </a:r>
            </a:p>
            <a:p>
              <a:pPr marL="0" marR="0" lvl="0" indent="0" algn="ctr" defTabSz="914400" eaLnBrk="1" fontAlgn="auto" latinLnBrk="0" hangingPunct="1">
                <a:lnSpc>
                  <a:spcPct val="100000"/>
                </a:lnSpc>
                <a:spcBef>
                  <a:spcPts val="0"/>
                </a:spcBef>
                <a:spcAft>
                  <a:spcPts val="0"/>
                </a:spcAft>
                <a:buClrTx/>
                <a:buSzTx/>
                <a:buFontTx/>
                <a:buNone/>
                <a:tabLst/>
                <a:defRPr/>
              </a:pPr>
              <a:r>
                <a:rPr lang="en-US" sz="1200" kern="0" dirty="0">
                  <a:solidFill>
                    <a:prstClr val="black"/>
                  </a:solidFill>
                  <a:latin typeface="Calibri" panose="020F0502020204030204"/>
                </a:rPr>
                <a:t>verification</a:t>
              </a:r>
              <a:endParaRPr kumimoji="0" sz="1200" b="0" i="0" u="none" strike="noStrike" kern="0" cap="none" spc="0" normalizeH="0" baseline="0" noProof="0" dirty="0">
                <a:ln>
                  <a:noFill/>
                </a:ln>
                <a:solidFill>
                  <a:prstClr val="black"/>
                </a:solidFill>
                <a:effectLst/>
                <a:uLnTx/>
                <a:uFillTx/>
                <a:latin typeface="Calibri" panose="020F0502020204030204"/>
              </a:endParaRPr>
            </a:p>
          </p:txBody>
        </p:sp>
        <p:sp>
          <p:nvSpPr>
            <p:cNvPr id="348" name="Google Shape;76;p13">
              <a:extLst>
                <a:ext uri="{FF2B5EF4-FFF2-40B4-BE49-F238E27FC236}">
                  <a16:creationId xmlns:a16="http://schemas.microsoft.com/office/drawing/2014/main" id="{80EFDD81-4F15-A322-0E7C-A7BF66491429}"/>
                </a:ext>
              </a:extLst>
            </p:cNvPr>
            <p:cNvSpPr/>
            <p:nvPr/>
          </p:nvSpPr>
          <p:spPr>
            <a:xfrm>
              <a:off x="7418707" y="2371511"/>
              <a:ext cx="1156155" cy="276051"/>
            </a:xfrm>
            <a:prstGeom prst="roundRect">
              <a:avLst>
                <a:gd name="adj" fmla="val 16667"/>
              </a:avLst>
            </a:prstGeom>
            <a:solidFill>
              <a:srgbClr val="A4C2F4"/>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Calibri" panose="020F0502020204030204"/>
                </a:rPr>
                <a:t>File/media dialog</a:t>
              </a:r>
            </a:p>
          </p:txBody>
        </p:sp>
        <p:sp>
          <p:nvSpPr>
            <p:cNvPr id="349" name="Google Shape;76;p13">
              <a:extLst>
                <a:ext uri="{FF2B5EF4-FFF2-40B4-BE49-F238E27FC236}">
                  <a16:creationId xmlns:a16="http://schemas.microsoft.com/office/drawing/2014/main" id="{DD943A97-00ED-B855-F870-40625D93AE72}"/>
                </a:ext>
              </a:extLst>
            </p:cNvPr>
            <p:cNvSpPr/>
            <p:nvPr/>
          </p:nvSpPr>
          <p:spPr>
            <a:xfrm>
              <a:off x="7635600" y="1684236"/>
              <a:ext cx="911286" cy="580236"/>
            </a:xfrm>
            <a:prstGeom prst="roundRect">
              <a:avLst>
                <a:gd name="adj" fmla="val 16667"/>
              </a:avLst>
            </a:prstGeom>
            <a:solidFill>
              <a:srgbClr val="A4C2F4"/>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 sz="1200" b="0" i="0" u="none" strike="noStrike" kern="0" cap="none" spc="0" normalizeH="0" baseline="0" noProof="0" dirty="0">
                  <a:ln>
                    <a:noFill/>
                  </a:ln>
                  <a:solidFill>
                    <a:prstClr val="black"/>
                  </a:solidFill>
                  <a:effectLst/>
                  <a:uLnTx/>
                  <a:uFillTx/>
                  <a:latin typeface="Calibri" panose="020F0502020204030204"/>
                </a:rPr>
                <a:t>Access camera, mic, speaker</a:t>
              </a:r>
              <a:endParaRPr kumimoji="0" sz="1200" b="0" i="0" u="none" strike="noStrike" kern="0" cap="none" spc="0" normalizeH="0" baseline="0" noProof="0" dirty="0">
                <a:ln>
                  <a:noFill/>
                </a:ln>
                <a:solidFill>
                  <a:prstClr val="black"/>
                </a:solidFill>
                <a:effectLst/>
                <a:uLnTx/>
                <a:uFillTx/>
                <a:latin typeface="Calibri" panose="020F0502020204030204"/>
              </a:endParaRPr>
            </a:p>
          </p:txBody>
        </p:sp>
        <p:sp>
          <p:nvSpPr>
            <p:cNvPr id="350" name="Google Shape;76;p13">
              <a:extLst>
                <a:ext uri="{FF2B5EF4-FFF2-40B4-BE49-F238E27FC236}">
                  <a16:creationId xmlns:a16="http://schemas.microsoft.com/office/drawing/2014/main" id="{14A50BC2-F931-E971-7443-90AAD33DD55B}"/>
                </a:ext>
              </a:extLst>
            </p:cNvPr>
            <p:cNvSpPr/>
            <p:nvPr/>
          </p:nvSpPr>
          <p:spPr>
            <a:xfrm>
              <a:off x="3380599" y="2223524"/>
              <a:ext cx="746454" cy="582738"/>
            </a:xfrm>
            <a:prstGeom prst="roundRect">
              <a:avLst>
                <a:gd name="adj" fmla="val 16667"/>
              </a:avLst>
            </a:prstGeom>
            <a:solidFill>
              <a:srgbClr val="A4C2F4"/>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black"/>
                  </a:solidFill>
                  <a:effectLst/>
                  <a:uLnTx/>
                  <a:uFillTx/>
                  <a:latin typeface="Calibri" panose="020F0502020204030204"/>
                </a:rPr>
                <a:t>Reactions, read receipts</a:t>
              </a:r>
              <a:endParaRPr kumimoji="0" sz="1100" b="0" i="0" u="none" strike="noStrike" kern="0" cap="none" spc="0" normalizeH="0" baseline="0" noProof="0" dirty="0">
                <a:ln>
                  <a:noFill/>
                </a:ln>
                <a:solidFill>
                  <a:prstClr val="black"/>
                </a:solidFill>
                <a:effectLst/>
                <a:uLnTx/>
                <a:uFillTx/>
                <a:latin typeface="Calibri" panose="020F0502020204030204"/>
              </a:endParaRPr>
            </a:p>
          </p:txBody>
        </p:sp>
        <p:sp>
          <p:nvSpPr>
            <p:cNvPr id="351" name="Google Shape;76;p13">
              <a:extLst>
                <a:ext uri="{FF2B5EF4-FFF2-40B4-BE49-F238E27FC236}">
                  <a16:creationId xmlns:a16="http://schemas.microsoft.com/office/drawing/2014/main" id="{598451A8-804B-DBC6-9B30-C05B838E71BA}"/>
                </a:ext>
              </a:extLst>
            </p:cNvPr>
            <p:cNvSpPr/>
            <p:nvPr/>
          </p:nvSpPr>
          <p:spPr>
            <a:xfrm>
              <a:off x="4206652" y="2218066"/>
              <a:ext cx="480513" cy="435940"/>
            </a:xfrm>
            <a:prstGeom prst="roundRect">
              <a:avLst>
                <a:gd name="adj" fmla="val 16667"/>
              </a:avLst>
            </a:prstGeom>
            <a:solidFill>
              <a:srgbClr val="A4C2F4"/>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black"/>
                  </a:solidFill>
                  <a:effectLst/>
                  <a:uLnTx/>
                  <a:uFillTx/>
                  <a:latin typeface="Calibri" panose="020F0502020204030204"/>
                </a:rPr>
                <a:t>Search</a:t>
              </a:r>
              <a:endParaRPr kumimoji="0" sz="1200" b="0" i="0" u="none" strike="noStrike" kern="0" cap="none" spc="0" normalizeH="0" baseline="0" noProof="0">
                <a:ln>
                  <a:noFill/>
                </a:ln>
                <a:solidFill>
                  <a:prstClr val="black"/>
                </a:solidFill>
                <a:effectLst/>
                <a:uLnTx/>
                <a:uFillTx/>
                <a:latin typeface="Calibri" panose="020F0502020204030204"/>
              </a:endParaRPr>
            </a:p>
          </p:txBody>
        </p:sp>
        <p:sp>
          <p:nvSpPr>
            <p:cNvPr id="352" name="Google Shape;76;p13">
              <a:extLst>
                <a:ext uri="{FF2B5EF4-FFF2-40B4-BE49-F238E27FC236}">
                  <a16:creationId xmlns:a16="http://schemas.microsoft.com/office/drawing/2014/main" id="{2B388563-0DFC-55C6-3C7B-BA4C20A4AF01}"/>
                </a:ext>
              </a:extLst>
            </p:cNvPr>
            <p:cNvSpPr/>
            <p:nvPr/>
          </p:nvSpPr>
          <p:spPr>
            <a:xfrm>
              <a:off x="4776357" y="2223524"/>
              <a:ext cx="609244" cy="435940"/>
            </a:xfrm>
            <a:prstGeom prst="roundRect">
              <a:avLst>
                <a:gd name="adj" fmla="val 16667"/>
              </a:avLst>
            </a:prstGeom>
            <a:solidFill>
              <a:srgbClr val="A4C2F4"/>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Calibri" panose="020F0502020204030204"/>
                </a:rPr>
                <a:t>Rich text format</a:t>
              </a:r>
              <a:endParaRPr kumimoji="0" sz="1200" b="0" i="0" u="none" strike="noStrike" kern="0" cap="none" spc="0" normalizeH="0" baseline="0" noProof="0" dirty="0">
                <a:ln>
                  <a:noFill/>
                </a:ln>
                <a:solidFill>
                  <a:prstClr val="black"/>
                </a:solidFill>
                <a:effectLst/>
                <a:uLnTx/>
                <a:uFillTx/>
                <a:latin typeface="Calibri" panose="020F0502020204030204"/>
              </a:endParaRPr>
            </a:p>
          </p:txBody>
        </p:sp>
        <p:sp>
          <p:nvSpPr>
            <p:cNvPr id="353" name="Google Shape;76;p13">
              <a:extLst>
                <a:ext uri="{FF2B5EF4-FFF2-40B4-BE49-F238E27FC236}">
                  <a16:creationId xmlns:a16="http://schemas.microsoft.com/office/drawing/2014/main" id="{2AEC892F-5B51-E88D-BD63-66A9763EF453}"/>
                </a:ext>
              </a:extLst>
            </p:cNvPr>
            <p:cNvSpPr/>
            <p:nvPr/>
          </p:nvSpPr>
          <p:spPr>
            <a:xfrm>
              <a:off x="9946853" y="976127"/>
              <a:ext cx="399124" cy="580236"/>
            </a:xfrm>
            <a:prstGeom prst="roundRect">
              <a:avLst>
                <a:gd name="adj" fmla="val 16667"/>
              </a:avLst>
            </a:prstGeom>
            <a:solidFill>
              <a:srgbClr val="A4C2F4"/>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black"/>
                  </a:solidFill>
                  <a:effectLst/>
                  <a:uLnTx/>
                  <a:uFillTx/>
                  <a:latin typeface="Calibri" panose="020F0502020204030204"/>
                </a:rPr>
                <a:t>Join/</a:t>
              </a:r>
              <a:br>
                <a:rPr kumimoji="0" lang="en-US" sz="1200" b="0" i="0" u="none" strike="noStrike" kern="0" cap="none" spc="0" normalizeH="0" baseline="0" noProof="0">
                  <a:ln>
                    <a:noFill/>
                  </a:ln>
                  <a:solidFill>
                    <a:prstClr val="black"/>
                  </a:solidFill>
                  <a:effectLst/>
                  <a:uLnTx/>
                  <a:uFillTx/>
                  <a:latin typeface="Calibri" panose="020F0502020204030204"/>
                </a:rPr>
              </a:br>
              <a:r>
                <a:rPr kumimoji="0" lang="en-US" sz="1200" b="0" i="0" u="none" strike="noStrike" kern="0" cap="none" spc="0" normalizeH="0" baseline="0" noProof="0">
                  <a:ln>
                    <a:noFill/>
                  </a:ln>
                  <a:solidFill>
                    <a:prstClr val="black"/>
                  </a:solidFill>
                  <a:effectLst/>
                  <a:uLnTx/>
                  <a:uFillTx/>
                  <a:latin typeface="Calibri" panose="020F0502020204030204"/>
                </a:rPr>
                <a:t>leave room</a:t>
              </a:r>
              <a:endParaRPr kumimoji="0" sz="1200" b="0" i="0" u="none" strike="noStrike" kern="0" cap="none" spc="0" normalizeH="0" baseline="0" noProof="0">
                <a:ln>
                  <a:noFill/>
                </a:ln>
                <a:solidFill>
                  <a:prstClr val="black"/>
                </a:solidFill>
                <a:effectLst/>
                <a:uLnTx/>
                <a:uFillTx/>
                <a:latin typeface="Calibri" panose="020F0502020204030204"/>
              </a:endParaRPr>
            </a:p>
          </p:txBody>
        </p:sp>
        <p:sp>
          <p:nvSpPr>
            <p:cNvPr id="354" name="Google Shape;76;p13">
              <a:extLst>
                <a:ext uri="{FF2B5EF4-FFF2-40B4-BE49-F238E27FC236}">
                  <a16:creationId xmlns:a16="http://schemas.microsoft.com/office/drawing/2014/main" id="{D8B4EBB7-8927-33A0-36E7-3028DC27ABE1}"/>
                </a:ext>
              </a:extLst>
            </p:cNvPr>
            <p:cNvSpPr/>
            <p:nvPr/>
          </p:nvSpPr>
          <p:spPr>
            <a:xfrm>
              <a:off x="4216400" y="2745624"/>
              <a:ext cx="1016000" cy="272069"/>
            </a:xfrm>
            <a:prstGeom prst="roundRect">
              <a:avLst>
                <a:gd name="adj" fmla="val 16667"/>
              </a:avLst>
            </a:prstGeom>
            <a:solidFill>
              <a:srgbClr val="A4C2F4"/>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Calibri" panose="020F0502020204030204"/>
                </a:rPr>
                <a:t>Threaded view</a:t>
              </a:r>
              <a:endParaRPr kumimoji="0" sz="1200" b="0" i="0" u="none" strike="noStrike" kern="0" cap="none" spc="0" normalizeH="0" baseline="0" noProof="0" dirty="0">
                <a:ln>
                  <a:noFill/>
                </a:ln>
                <a:solidFill>
                  <a:prstClr val="black"/>
                </a:solidFill>
                <a:effectLst/>
                <a:uLnTx/>
                <a:uFillTx/>
                <a:latin typeface="Calibri" panose="020F0502020204030204"/>
              </a:endParaRPr>
            </a:p>
          </p:txBody>
        </p:sp>
        <p:sp>
          <p:nvSpPr>
            <p:cNvPr id="355" name="Google Shape;76;p13">
              <a:extLst>
                <a:ext uri="{FF2B5EF4-FFF2-40B4-BE49-F238E27FC236}">
                  <a16:creationId xmlns:a16="http://schemas.microsoft.com/office/drawing/2014/main" id="{6E2644F5-84A4-A45F-00FC-7D48345EECE8}"/>
                </a:ext>
              </a:extLst>
            </p:cNvPr>
            <p:cNvSpPr/>
            <p:nvPr/>
          </p:nvSpPr>
          <p:spPr>
            <a:xfrm>
              <a:off x="11224564" y="972427"/>
              <a:ext cx="450829" cy="580236"/>
            </a:xfrm>
            <a:prstGeom prst="roundRect">
              <a:avLst>
                <a:gd name="adj" fmla="val 16667"/>
              </a:avLst>
            </a:prstGeom>
            <a:solidFill>
              <a:srgbClr val="A4C2F4"/>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black"/>
                  </a:solidFill>
                  <a:effectLst/>
                  <a:uLnTx/>
                  <a:uFillTx/>
                  <a:latin typeface="Calibri" panose="020F0502020204030204"/>
                </a:rPr>
                <a:t>Read receipt</a:t>
              </a:r>
            </a:p>
          </p:txBody>
        </p:sp>
        <p:sp>
          <p:nvSpPr>
            <p:cNvPr id="356" name="TextBox 355">
              <a:extLst>
                <a:ext uri="{FF2B5EF4-FFF2-40B4-BE49-F238E27FC236}">
                  <a16:creationId xmlns:a16="http://schemas.microsoft.com/office/drawing/2014/main" id="{3BDDD3B5-F37B-A12E-0CC7-A15ADA9A3F97}"/>
                </a:ext>
              </a:extLst>
            </p:cNvPr>
            <p:cNvSpPr txBox="1"/>
            <p:nvPr/>
          </p:nvSpPr>
          <p:spPr>
            <a:xfrm>
              <a:off x="6755246" y="70243"/>
              <a:ext cx="1974873" cy="369332"/>
            </a:xfrm>
            <a:prstGeom prst="rect">
              <a:avLst/>
            </a:prstGeom>
            <a:noFill/>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rPr>
                <a:t>Application</a:t>
              </a:r>
            </a:p>
          </p:txBody>
        </p:sp>
        <p:sp>
          <p:nvSpPr>
            <p:cNvPr id="357" name="Google Shape;73;p13">
              <a:extLst>
                <a:ext uri="{FF2B5EF4-FFF2-40B4-BE49-F238E27FC236}">
                  <a16:creationId xmlns:a16="http://schemas.microsoft.com/office/drawing/2014/main" id="{2C9C9B82-2B70-664C-F6D3-5EA8C369CF59}"/>
                </a:ext>
              </a:extLst>
            </p:cNvPr>
            <p:cNvSpPr/>
            <p:nvPr/>
          </p:nvSpPr>
          <p:spPr>
            <a:xfrm>
              <a:off x="3261359" y="226141"/>
              <a:ext cx="2202725" cy="2916436"/>
            </a:xfrm>
            <a:prstGeom prst="roundRect">
              <a:avLst>
                <a:gd name="adj" fmla="val 16667"/>
              </a:avLst>
            </a:prstGeom>
            <a:noFill/>
            <a:ln w="9525" cap="flat" cmpd="sng">
              <a:solidFill>
                <a:srgbClr val="666666"/>
              </a:solidFill>
              <a:prstDash val="dash"/>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Calibri" panose="020F0502020204030204"/>
              </a:endParaRPr>
            </a:p>
          </p:txBody>
        </p:sp>
        <p:sp>
          <p:nvSpPr>
            <p:cNvPr id="358" name="TextBox 357">
              <a:extLst>
                <a:ext uri="{FF2B5EF4-FFF2-40B4-BE49-F238E27FC236}">
                  <a16:creationId xmlns:a16="http://schemas.microsoft.com/office/drawing/2014/main" id="{12A2D33D-86B8-AE71-8A0D-81AF134355B6}"/>
                </a:ext>
              </a:extLst>
            </p:cNvPr>
            <p:cNvSpPr txBox="1"/>
            <p:nvPr/>
          </p:nvSpPr>
          <p:spPr>
            <a:xfrm>
              <a:off x="3350233" y="249400"/>
              <a:ext cx="1974873" cy="369332"/>
            </a:xfrm>
            <a:prstGeom prst="rect">
              <a:avLst/>
            </a:prstGeom>
            <a:noFill/>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Calibri" panose="020F0502020204030204"/>
                </a:rPr>
                <a:t>UI / UX</a:t>
              </a:r>
            </a:p>
          </p:txBody>
        </p:sp>
        <p:sp>
          <p:nvSpPr>
            <p:cNvPr id="359" name="Google Shape;76;p13">
              <a:extLst>
                <a:ext uri="{FF2B5EF4-FFF2-40B4-BE49-F238E27FC236}">
                  <a16:creationId xmlns:a16="http://schemas.microsoft.com/office/drawing/2014/main" id="{1B3A3471-2558-F47F-B2E1-749826AAF268}"/>
                </a:ext>
              </a:extLst>
            </p:cNvPr>
            <p:cNvSpPr/>
            <p:nvPr/>
          </p:nvSpPr>
          <p:spPr>
            <a:xfrm>
              <a:off x="6545704" y="2739373"/>
              <a:ext cx="1844764" cy="276051"/>
            </a:xfrm>
            <a:prstGeom prst="roundRect">
              <a:avLst>
                <a:gd name="adj" fmla="val 16667"/>
              </a:avLst>
            </a:prstGeom>
            <a:solidFill>
              <a:srgbClr val="A4C2F4"/>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Calibri" panose="020F0502020204030204"/>
                </a:rPr>
                <a:t>UI</a:t>
              </a:r>
              <a:r>
                <a:rPr kumimoji="0" lang="en-US" sz="1200" b="0" i="0" u="none" strike="noStrike" kern="0" cap="none" spc="0" normalizeH="0" baseline="0" noProof="0" dirty="0">
                  <a:ln>
                    <a:noFill/>
                  </a:ln>
                  <a:solidFill>
                    <a:prstClr val="black"/>
                  </a:solidFill>
                  <a:effectLst/>
                  <a:uLnTx/>
                  <a:uFillTx/>
                  <a:latin typeface="Calibri" panose="020F0502020204030204"/>
                  <a:sym typeface="Wingdings" pitchFamily="2" charset="2"/>
                </a:rPr>
                <a:t> ↔ SDK communication</a:t>
              </a:r>
              <a:endParaRPr kumimoji="0" lang="en-US" sz="1200" b="0" i="0" u="none" strike="noStrike" kern="0" cap="none" spc="0" normalizeH="0" baseline="0" noProof="0" dirty="0">
                <a:ln>
                  <a:noFill/>
                </a:ln>
                <a:solidFill>
                  <a:prstClr val="black"/>
                </a:solidFill>
                <a:effectLst/>
                <a:uLnTx/>
                <a:uFillTx/>
                <a:latin typeface="Calibri" panose="020F0502020204030204"/>
              </a:endParaRPr>
            </a:p>
          </p:txBody>
        </p:sp>
      </p:grpSp>
      <p:sp>
        <p:nvSpPr>
          <p:cNvPr id="360" name="Google Shape;90;p13">
            <a:extLst>
              <a:ext uri="{FF2B5EF4-FFF2-40B4-BE49-F238E27FC236}">
                <a16:creationId xmlns:a16="http://schemas.microsoft.com/office/drawing/2014/main" id="{F25A2F63-5DD2-5A2B-8344-734EC3D3DCC4}"/>
              </a:ext>
            </a:extLst>
          </p:cNvPr>
          <p:cNvSpPr/>
          <p:nvPr/>
        </p:nvSpPr>
        <p:spPr>
          <a:xfrm>
            <a:off x="7866720" y="5157519"/>
            <a:ext cx="827400" cy="321900"/>
          </a:xfrm>
          <a:prstGeom prst="roundRect">
            <a:avLst>
              <a:gd name="adj" fmla="val 16667"/>
            </a:avLst>
          </a:prstGeom>
          <a:solidFill>
            <a:srgbClr val="B4A7D6"/>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algn="ctr"/>
            <a:r>
              <a:rPr lang="en-US" sz="1000" dirty="0">
                <a:solidFill>
                  <a:prstClr val="black"/>
                </a:solidFill>
                <a:latin typeface="Calibri" panose="020F0502020204030204"/>
              </a:rPr>
              <a:t>Authentication</a:t>
            </a:r>
            <a:endParaRPr sz="1000" dirty="0">
              <a:solidFill>
                <a:prstClr val="black"/>
              </a:solidFill>
              <a:latin typeface="Calibri" panose="020F0502020204030204"/>
            </a:endParaRPr>
          </a:p>
        </p:txBody>
      </p:sp>
      <p:sp>
        <p:nvSpPr>
          <p:cNvPr id="361" name="Google Shape;76;p13">
            <a:extLst>
              <a:ext uri="{FF2B5EF4-FFF2-40B4-BE49-F238E27FC236}">
                <a16:creationId xmlns:a16="http://schemas.microsoft.com/office/drawing/2014/main" id="{89DEAECB-6218-0309-E533-D4655ECA7182}"/>
              </a:ext>
            </a:extLst>
          </p:cNvPr>
          <p:cNvSpPr/>
          <p:nvPr/>
        </p:nvSpPr>
        <p:spPr>
          <a:xfrm>
            <a:off x="5602698" y="5157519"/>
            <a:ext cx="1647936" cy="278586"/>
          </a:xfrm>
          <a:prstGeom prst="roundRect">
            <a:avLst>
              <a:gd name="adj" fmla="val 16667"/>
            </a:avLst>
          </a:prstGeom>
          <a:solidFill>
            <a:srgbClr val="FF7E79"/>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algn="ctr"/>
            <a:r>
              <a:rPr lang="en-US" sz="1200" dirty="0">
                <a:solidFill>
                  <a:prstClr val="black"/>
                </a:solidFill>
                <a:latin typeface="Calibri" panose="020F0502020204030204"/>
              </a:rPr>
              <a:t>channels, </a:t>
            </a:r>
            <a:r>
              <a:rPr lang="en-US" sz="1200" dirty="0" err="1">
                <a:solidFill>
                  <a:prstClr val="black"/>
                </a:solidFill>
                <a:latin typeface="Calibri" panose="020F0502020204030204"/>
              </a:rPr>
              <a:t>segqueues</a:t>
            </a:r>
            <a:r>
              <a:rPr lang="en-US" sz="1200" dirty="0">
                <a:solidFill>
                  <a:prstClr val="black"/>
                </a:solidFill>
                <a:latin typeface="Calibri" panose="020F0502020204030204"/>
              </a:rPr>
              <a:t>, </a:t>
            </a:r>
            <a:r>
              <a:rPr lang="en-US" sz="1200" dirty="0" err="1">
                <a:solidFill>
                  <a:prstClr val="black"/>
                </a:solidFill>
                <a:latin typeface="Calibri" panose="020F0502020204030204"/>
              </a:rPr>
              <a:t>etc</a:t>
            </a:r>
            <a:r>
              <a:rPr lang="en-US" sz="1200" dirty="0">
                <a:solidFill>
                  <a:prstClr val="black"/>
                </a:solidFill>
                <a:latin typeface="Calibri" panose="020F0502020204030204"/>
              </a:rPr>
              <a:t> </a:t>
            </a:r>
            <a:endParaRPr sz="1200" dirty="0">
              <a:solidFill>
                <a:prstClr val="black"/>
              </a:solidFill>
              <a:latin typeface="Calibri" panose="020F0502020204030204"/>
            </a:endParaRPr>
          </a:p>
        </p:txBody>
      </p:sp>
      <p:sp>
        <p:nvSpPr>
          <p:cNvPr id="362" name="Google Shape;80;p13">
            <a:extLst>
              <a:ext uri="{FF2B5EF4-FFF2-40B4-BE49-F238E27FC236}">
                <a16:creationId xmlns:a16="http://schemas.microsoft.com/office/drawing/2014/main" id="{34E6988A-6E76-977B-5930-9B4B41085B19}"/>
              </a:ext>
            </a:extLst>
          </p:cNvPr>
          <p:cNvSpPr/>
          <p:nvPr/>
        </p:nvSpPr>
        <p:spPr>
          <a:xfrm>
            <a:off x="3507794" y="5497298"/>
            <a:ext cx="642567" cy="389700"/>
          </a:xfrm>
          <a:prstGeom prst="roundRect">
            <a:avLst>
              <a:gd name="adj" fmla="val 16667"/>
            </a:avLst>
          </a:prstGeom>
          <a:solidFill>
            <a:srgbClr val="E69138"/>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algn="ctr"/>
            <a:r>
              <a:rPr lang="en" sz="1400" dirty="0">
                <a:solidFill>
                  <a:prstClr val="black"/>
                </a:solidFill>
                <a:latin typeface="Calibri" panose="020F0502020204030204"/>
              </a:rPr>
              <a:t>Events</a:t>
            </a:r>
            <a:endParaRPr sz="1400" dirty="0">
              <a:solidFill>
                <a:prstClr val="black"/>
              </a:solidFill>
              <a:latin typeface="Calibri" panose="020F0502020204030204"/>
            </a:endParaRPr>
          </a:p>
        </p:txBody>
      </p:sp>
      <p:sp>
        <p:nvSpPr>
          <p:cNvPr id="363" name="Google Shape;83;p13">
            <a:extLst>
              <a:ext uri="{FF2B5EF4-FFF2-40B4-BE49-F238E27FC236}">
                <a16:creationId xmlns:a16="http://schemas.microsoft.com/office/drawing/2014/main" id="{D665B96B-50E0-02DB-C17A-1F13065A662D}"/>
              </a:ext>
            </a:extLst>
          </p:cNvPr>
          <p:cNvSpPr/>
          <p:nvPr/>
        </p:nvSpPr>
        <p:spPr>
          <a:xfrm>
            <a:off x="4359671" y="4972211"/>
            <a:ext cx="746700" cy="389700"/>
          </a:xfrm>
          <a:prstGeom prst="roundRect">
            <a:avLst>
              <a:gd name="adj" fmla="val 16667"/>
            </a:avLst>
          </a:prstGeom>
          <a:solidFill>
            <a:srgbClr val="E69138"/>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algn="ctr"/>
            <a:r>
              <a:rPr lang="en" sz="1400" dirty="0">
                <a:solidFill>
                  <a:prstClr val="black"/>
                </a:solidFill>
                <a:latin typeface="Calibri" panose="020F0502020204030204"/>
              </a:rPr>
              <a:t>Actions</a:t>
            </a:r>
            <a:endParaRPr sz="1400" dirty="0">
              <a:solidFill>
                <a:prstClr val="black"/>
              </a:solidFill>
              <a:latin typeface="Calibri" panose="020F0502020204030204"/>
            </a:endParaRPr>
          </a:p>
        </p:txBody>
      </p:sp>
      <p:sp>
        <p:nvSpPr>
          <p:cNvPr id="364" name="Google Shape;76;p13">
            <a:extLst>
              <a:ext uri="{FF2B5EF4-FFF2-40B4-BE49-F238E27FC236}">
                <a16:creationId xmlns:a16="http://schemas.microsoft.com/office/drawing/2014/main" id="{1E620F1C-1917-B0B4-515D-FA75635BF196}"/>
              </a:ext>
            </a:extLst>
          </p:cNvPr>
          <p:cNvSpPr/>
          <p:nvPr/>
        </p:nvSpPr>
        <p:spPr>
          <a:xfrm>
            <a:off x="10124800" y="2827843"/>
            <a:ext cx="748224" cy="257964"/>
          </a:xfrm>
          <a:prstGeom prst="roundRect">
            <a:avLst>
              <a:gd name="adj" fmla="val 16667"/>
            </a:avLst>
          </a:prstGeom>
          <a:solidFill>
            <a:srgbClr val="A4C2F4"/>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algn="ctr"/>
            <a:r>
              <a:rPr lang="en-US" sz="1200" dirty="0">
                <a:solidFill>
                  <a:prstClr val="black"/>
                </a:solidFill>
                <a:latin typeface="Calibri" panose="020F0502020204030204"/>
              </a:rPr>
              <a:t>and more!</a:t>
            </a:r>
            <a:endParaRPr sz="1200" dirty="0">
              <a:solidFill>
                <a:prstClr val="black"/>
              </a:solidFill>
              <a:latin typeface="Calibri" panose="020F0502020204030204"/>
            </a:endParaRPr>
          </a:p>
        </p:txBody>
      </p:sp>
    </p:spTree>
    <p:extLst>
      <p:ext uri="{BB962C8B-B14F-4D97-AF65-F5344CB8AC3E}">
        <p14:creationId xmlns:p14="http://schemas.microsoft.com/office/powerpoint/2010/main" val="32435608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1">
          <a:extLst>
            <a:ext uri="{FF2B5EF4-FFF2-40B4-BE49-F238E27FC236}">
              <a16:creationId xmlns:a16="http://schemas.microsoft.com/office/drawing/2014/main" id="{5914DBCB-5416-6386-9267-8FBD38FD1AB2}"/>
            </a:ext>
          </a:extLst>
        </p:cNvPr>
        <p:cNvGrpSpPr/>
        <p:nvPr/>
      </p:nvGrpSpPr>
      <p:grpSpPr>
        <a:xfrm>
          <a:off x="0" y="0"/>
          <a:ext cx="0" cy="0"/>
          <a:chOff x="0" y="0"/>
          <a:chExt cx="0" cy="0"/>
        </a:xfrm>
      </p:grpSpPr>
      <p:pic>
        <p:nvPicPr>
          <p:cNvPr id="132" name="Google Shape;132;p30" descr="Mask group.svg">
            <a:extLst>
              <a:ext uri="{FF2B5EF4-FFF2-40B4-BE49-F238E27FC236}">
                <a16:creationId xmlns:a16="http://schemas.microsoft.com/office/drawing/2014/main" id="{5D140D7F-4AD3-52B6-C194-C0090637B542}"/>
              </a:ext>
            </a:extLst>
          </p:cNvPr>
          <p:cNvPicPr preferRelativeResize="0"/>
          <p:nvPr/>
        </p:nvPicPr>
        <p:blipFill rotWithShape="1">
          <a:blip r:embed="rId3">
            <a:alphaModFix/>
          </a:blip>
          <a:srcRect/>
          <a:stretch/>
        </p:blipFill>
        <p:spPr>
          <a:xfrm>
            <a:off x="34599" y="153224"/>
            <a:ext cx="12192000" cy="6858000"/>
          </a:xfrm>
          <a:prstGeom prst="rect">
            <a:avLst/>
          </a:prstGeom>
          <a:noFill/>
          <a:ln>
            <a:noFill/>
          </a:ln>
        </p:spPr>
      </p:pic>
      <p:sp>
        <p:nvSpPr>
          <p:cNvPr id="134" name="Google Shape;134;p30">
            <a:extLst>
              <a:ext uri="{FF2B5EF4-FFF2-40B4-BE49-F238E27FC236}">
                <a16:creationId xmlns:a16="http://schemas.microsoft.com/office/drawing/2014/main" id="{783279C2-45BC-2DB6-4B0C-8F453442F318}"/>
              </a:ext>
            </a:extLst>
          </p:cNvPr>
          <p:cNvSpPr/>
          <p:nvPr/>
        </p:nvSpPr>
        <p:spPr>
          <a:xfrm>
            <a:off x="0" y="6096000"/>
            <a:ext cx="12192000" cy="762000"/>
          </a:xfrm>
          <a:prstGeom prst="rect">
            <a:avLst/>
          </a:prstGeom>
          <a:solidFill>
            <a:srgbClr val="FFE9E6"/>
          </a:solidFill>
          <a:ln>
            <a:noFill/>
          </a:ln>
        </p:spPr>
        <p:txBody>
          <a:bodyPr spcFirstLastPara="1" wrap="square" lIns="0" tIns="0" rIns="0" bIns="0" anchor="ctr" anchorCtr="0">
            <a:noAutofit/>
          </a:bodyPr>
          <a:lstStyle/>
          <a:p>
            <a:pPr algn="ctr">
              <a:buClr>
                <a:srgbClr val="FFFFFF"/>
              </a:buClr>
              <a:buSzPts val="1200"/>
            </a:pPr>
            <a:endParaRPr sz="1600">
              <a:solidFill>
                <a:srgbClr val="FFFFFF"/>
              </a:solidFill>
              <a:latin typeface="Helvetica Neue"/>
              <a:ea typeface="Helvetica Neue"/>
              <a:cs typeface="Helvetica Neue"/>
              <a:sym typeface="Helvetica Neue"/>
            </a:endParaRPr>
          </a:p>
        </p:txBody>
      </p:sp>
      <p:pic>
        <p:nvPicPr>
          <p:cNvPr id="135" name="Google Shape;135;p30" descr="Group.svg">
            <a:extLst>
              <a:ext uri="{FF2B5EF4-FFF2-40B4-BE49-F238E27FC236}">
                <a16:creationId xmlns:a16="http://schemas.microsoft.com/office/drawing/2014/main" id="{1A502C8A-09AA-7DA5-0B44-411E13929AC6}"/>
              </a:ext>
            </a:extLst>
          </p:cNvPr>
          <p:cNvPicPr preferRelativeResize="0"/>
          <p:nvPr/>
        </p:nvPicPr>
        <p:blipFill rotWithShape="1">
          <a:blip r:embed="rId4">
            <a:alphaModFix/>
          </a:blip>
          <a:srcRect/>
          <a:stretch/>
        </p:blipFill>
        <p:spPr>
          <a:xfrm>
            <a:off x="10612886" y="5588000"/>
            <a:ext cx="1371600" cy="1016000"/>
          </a:xfrm>
          <a:prstGeom prst="rect">
            <a:avLst/>
          </a:prstGeom>
          <a:noFill/>
          <a:ln>
            <a:noFill/>
          </a:ln>
        </p:spPr>
      </p:pic>
      <p:pic>
        <p:nvPicPr>
          <p:cNvPr id="136" name="Google Shape;136;p30" descr="Frame 3.svg">
            <a:extLst>
              <a:ext uri="{FF2B5EF4-FFF2-40B4-BE49-F238E27FC236}">
                <a16:creationId xmlns:a16="http://schemas.microsoft.com/office/drawing/2014/main" id="{A3A1A051-776C-D93F-D41C-8DE9E9B6EF74}"/>
              </a:ext>
            </a:extLst>
          </p:cNvPr>
          <p:cNvPicPr preferRelativeResize="0"/>
          <p:nvPr/>
        </p:nvPicPr>
        <p:blipFill rotWithShape="1">
          <a:blip r:embed="rId5">
            <a:alphaModFix/>
          </a:blip>
          <a:srcRect r="53767"/>
          <a:stretch>
            <a:fillRect/>
          </a:stretch>
        </p:blipFill>
        <p:spPr>
          <a:xfrm>
            <a:off x="508000" y="6314224"/>
            <a:ext cx="3006262" cy="248657"/>
          </a:xfrm>
          <a:prstGeom prst="rect">
            <a:avLst/>
          </a:prstGeom>
          <a:noFill/>
          <a:ln>
            <a:noFill/>
          </a:ln>
        </p:spPr>
      </p:pic>
      <p:pic>
        <p:nvPicPr>
          <p:cNvPr id="2" name="Google Shape;136;p30" descr="Frame 3.svg">
            <a:extLst>
              <a:ext uri="{FF2B5EF4-FFF2-40B4-BE49-F238E27FC236}">
                <a16:creationId xmlns:a16="http://schemas.microsoft.com/office/drawing/2014/main" id="{31A84668-D140-AA5E-4A93-C0EAD1ECF38E}"/>
              </a:ext>
            </a:extLst>
          </p:cNvPr>
          <p:cNvPicPr preferRelativeResize="0"/>
          <p:nvPr/>
        </p:nvPicPr>
        <p:blipFill rotWithShape="1">
          <a:blip r:embed="rId5">
            <a:alphaModFix/>
          </a:blip>
          <a:srcRect l="46233"/>
          <a:stretch>
            <a:fillRect/>
          </a:stretch>
        </p:blipFill>
        <p:spPr>
          <a:xfrm>
            <a:off x="3578998" y="6314224"/>
            <a:ext cx="3496138" cy="248657"/>
          </a:xfrm>
          <a:prstGeom prst="rect">
            <a:avLst/>
          </a:prstGeom>
          <a:noFill/>
          <a:ln>
            <a:noFill/>
          </a:ln>
        </p:spPr>
      </p:pic>
      <p:pic>
        <p:nvPicPr>
          <p:cNvPr id="3" name="Google Shape;133;p30" descr="Frame 1.svg">
            <a:extLst>
              <a:ext uri="{FF2B5EF4-FFF2-40B4-BE49-F238E27FC236}">
                <a16:creationId xmlns:a16="http://schemas.microsoft.com/office/drawing/2014/main" id="{5A54FB04-251F-991D-9181-9A4240408AC3}"/>
              </a:ext>
            </a:extLst>
          </p:cNvPr>
          <p:cNvPicPr preferRelativeResize="0"/>
          <p:nvPr/>
        </p:nvPicPr>
        <p:blipFill rotWithShape="1">
          <a:blip r:embed="rId6">
            <a:alphaModFix/>
          </a:blip>
          <a:srcRect/>
          <a:stretch/>
        </p:blipFill>
        <p:spPr>
          <a:xfrm>
            <a:off x="10317611" y="581173"/>
            <a:ext cx="1666875" cy="381000"/>
          </a:xfrm>
          <a:prstGeom prst="rect">
            <a:avLst/>
          </a:prstGeom>
          <a:noFill/>
          <a:ln>
            <a:noFill/>
          </a:ln>
        </p:spPr>
      </p:pic>
      <p:sp>
        <p:nvSpPr>
          <p:cNvPr id="4" name="Title 5">
            <a:extLst>
              <a:ext uri="{FF2B5EF4-FFF2-40B4-BE49-F238E27FC236}">
                <a16:creationId xmlns:a16="http://schemas.microsoft.com/office/drawing/2014/main" id="{1DF6711A-FD53-94CE-403C-CF00EBAD84C1}"/>
              </a:ext>
            </a:extLst>
          </p:cNvPr>
          <p:cNvSpPr>
            <a:spLocks noGrp="1"/>
          </p:cNvSpPr>
          <p:nvPr>
            <p:ph type="title"/>
          </p:nvPr>
        </p:nvSpPr>
        <p:spPr>
          <a:xfrm>
            <a:off x="831850" y="295120"/>
            <a:ext cx="10515600" cy="5415910"/>
          </a:xfrm>
        </p:spPr>
        <p:txBody>
          <a:bodyPr>
            <a:normAutofit/>
          </a:bodyPr>
          <a:lstStyle/>
          <a:p>
            <a:pPr algn="ctr"/>
            <a:r>
              <a:rPr lang="en-US" b="1" dirty="0"/>
              <a:t>demo time!</a:t>
            </a:r>
            <a:br>
              <a:rPr lang="en-US" b="1" dirty="0"/>
            </a:br>
            <a:br>
              <a:rPr lang="en-US" dirty="0"/>
            </a:br>
            <a:r>
              <a:rPr lang="en-US" sz="3200" dirty="0">
                <a:solidFill>
                  <a:schemeClr val="tx2">
                    <a:lumMod val="75000"/>
                  </a:schemeClr>
                </a:solidFill>
              </a:rPr>
              <a:t>for future/offline viewers:</a:t>
            </a:r>
            <a:br>
              <a:rPr lang="en-US" sz="3600" dirty="0">
                <a:solidFill>
                  <a:schemeClr val="tx2">
                    <a:lumMod val="75000"/>
                  </a:schemeClr>
                </a:solidFill>
              </a:rPr>
            </a:br>
            <a:br>
              <a:rPr lang="en-US" sz="3600" dirty="0">
                <a:solidFill>
                  <a:schemeClr val="tx2">
                    <a:lumMod val="75000"/>
                  </a:schemeClr>
                </a:solidFill>
              </a:rPr>
            </a:br>
            <a:r>
              <a:rPr lang="en-US" sz="2400" dirty="0">
                <a:solidFill>
                  <a:schemeClr val="tx2">
                    <a:lumMod val="75000"/>
                  </a:schemeClr>
                </a:solidFill>
              </a:rPr>
              <a:t>the demo included an overview of </a:t>
            </a:r>
            <a:r>
              <a:rPr lang="en-US" sz="2400" dirty="0" err="1">
                <a:solidFill>
                  <a:schemeClr val="tx2">
                    <a:lumMod val="75000"/>
                  </a:schemeClr>
                </a:solidFill>
              </a:rPr>
              <a:t>Robrix’s</a:t>
            </a:r>
            <a:r>
              <a:rPr lang="en-US" sz="2400" dirty="0">
                <a:solidFill>
                  <a:schemeClr val="tx2">
                    <a:lumMod val="75000"/>
                  </a:schemeClr>
                </a:solidFill>
              </a:rPr>
              <a:t> features</a:t>
            </a:r>
            <a:br>
              <a:rPr lang="en-US" sz="2400" dirty="0">
                <a:solidFill>
                  <a:schemeClr val="tx2">
                    <a:lumMod val="75000"/>
                  </a:schemeClr>
                </a:solidFill>
              </a:rPr>
            </a:br>
            <a:r>
              <a:rPr lang="en-US" sz="2400" dirty="0">
                <a:solidFill>
                  <a:schemeClr val="tx2">
                    <a:lumMod val="75000"/>
                  </a:schemeClr>
                </a:solidFill>
              </a:rPr>
              <a:t>running on macOS &amp; other platforms.</a:t>
            </a:r>
            <a:br>
              <a:rPr lang="en-US" sz="2400" dirty="0">
                <a:solidFill>
                  <a:schemeClr val="tx2">
                    <a:lumMod val="75000"/>
                  </a:schemeClr>
                </a:solidFill>
              </a:rPr>
            </a:br>
            <a:r>
              <a:rPr lang="en-US" sz="2400" dirty="0">
                <a:solidFill>
                  <a:schemeClr val="tx2">
                    <a:lumMod val="75000"/>
                  </a:schemeClr>
                </a:solidFill>
              </a:rPr>
              <a:t> </a:t>
            </a:r>
            <a:br>
              <a:rPr lang="en-US" sz="2400" dirty="0">
                <a:solidFill>
                  <a:schemeClr val="tx2">
                    <a:lumMod val="75000"/>
                  </a:schemeClr>
                </a:solidFill>
              </a:rPr>
            </a:br>
            <a:r>
              <a:rPr lang="en-US" sz="2400" dirty="0">
                <a:solidFill>
                  <a:schemeClr val="tx2">
                    <a:lumMod val="75000"/>
                  </a:schemeClr>
                </a:solidFill>
              </a:rPr>
              <a:t>Check out our various apps to run them yourself:</a:t>
            </a:r>
            <a:br>
              <a:rPr lang="en-US" sz="2400" dirty="0">
                <a:solidFill>
                  <a:schemeClr val="tx2">
                    <a:lumMod val="75000"/>
                  </a:schemeClr>
                </a:solidFill>
              </a:rPr>
            </a:br>
            <a:r>
              <a:rPr lang="en-US" sz="2400" dirty="0">
                <a:solidFill>
                  <a:schemeClr val="accent1">
                    <a:lumMod val="60000"/>
                    <a:lumOff val="40000"/>
                  </a:schemeClr>
                </a:solidFill>
                <a:hlinkClick r:id="rId7">
                  <a:extLst>
                    <a:ext uri="{A12FA001-AC4F-418D-AE19-62706E023703}">
                      <ahyp:hlinkClr xmlns:ahyp="http://schemas.microsoft.com/office/drawing/2018/hyperlinkcolor" val="tx"/>
                    </a:ext>
                  </a:extLst>
                </a:hlinkClick>
              </a:rPr>
              <a:t>https://github.com/project-robius/robrix</a:t>
            </a:r>
            <a:br>
              <a:rPr lang="en-US" sz="2400" dirty="0">
                <a:solidFill>
                  <a:schemeClr val="accent1">
                    <a:lumMod val="60000"/>
                    <a:lumOff val="40000"/>
                  </a:schemeClr>
                </a:solidFill>
              </a:rPr>
            </a:br>
            <a:r>
              <a:rPr lang="en-US" sz="2400" dirty="0">
                <a:solidFill>
                  <a:schemeClr val="accent1">
                    <a:lumMod val="60000"/>
                    <a:lumOff val="40000"/>
                  </a:schemeClr>
                </a:solidFill>
                <a:hlinkClick r:id="rId8">
                  <a:extLst>
                    <a:ext uri="{A12FA001-AC4F-418D-AE19-62706E023703}">
                      <ahyp:hlinkClr xmlns:ahyp="http://schemas.microsoft.com/office/drawing/2018/hyperlinkcolor" val="tx"/>
                    </a:ext>
                  </a:extLst>
                </a:hlinkClick>
              </a:rPr>
              <a:t>https://github.com/moxin-org/moly</a:t>
            </a:r>
            <a:br>
              <a:rPr lang="en-US" sz="2400" dirty="0">
                <a:solidFill>
                  <a:schemeClr val="accent1">
                    <a:lumMod val="60000"/>
                    <a:lumOff val="40000"/>
                  </a:schemeClr>
                </a:solidFill>
              </a:rPr>
            </a:br>
            <a:r>
              <a:rPr lang="en-US" sz="2400" dirty="0">
                <a:solidFill>
                  <a:schemeClr val="accent1">
                    <a:lumMod val="60000"/>
                    <a:lumOff val="40000"/>
                  </a:schemeClr>
                </a:solidFill>
                <a:hlinkClick r:id="rId9">
                  <a:extLst>
                    <a:ext uri="{A12FA001-AC4F-418D-AE19-62706E023703}">
                      <ahyp:hlinkClr xmlns:ahyp="http://schemas.microsoft.com/office/drawing/2018/hyperlinkcolor" val="tx"/>
                    </a:ext>
                  </a:extLst>
                </a:hlinkClick>
              </a:rPr>
              <a:t>https://github.com/makepad/makepad</a:t>
            </a:r>
            <a:endParaRPr lang="en-US" sz="4400" dirty="0">
              <a:solidFill>
                <a:schemeClr val="accent1">
                  <a:lumMod val="60000"/>
                  <a:lumOff val="40000"/>
                </a:schemeClr>
              </a:solidFill>
            </a:endParaRPr>
          </a:p>
        </p:txBody>
      </p:sp>
    </p:spTree>
    <p:extLst>
      <p:ext uri="{BB962C8B-B14F-4D97-AF65-F5344CB8AC3E}">
        <p14:creationId xmlns:p14="http://schemas.microsoft.com/office/powerpoint/2010/main" val="40519178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3">
          <a:extLst>
            <a:ext uri="{FF2B5EF4-FFF2-40B4-BE49-F238E27FC236}">
              <a16:creationId xmlns:a16="http://schemas.microsoft.com/office/drawing/2014/main" id="{F0391D28-5BD1-E914-FAC6-343D5039D9CA}"/>
            </a:ext>
          </a:extLst>
        </p:cNvPr>
        <p:cNvGrpSpPr/>
        <p:nvPr/>
      </p:nvGrpSpPr>
      <p:grpSpPr>
        <a:xfrm>
          <a:off x="0" y="0"/>
          <a:ext cx="0" cy="0"/>
          <a:chOff x="0" y="0"/>
          <a:chExt cx="0" cy="0"/>
        </a:xfrm>
      </p:grpSpPr>
      <p:pic>
        <p:nvPicPr>
          <p:cNvPr id="124" name="Google Shape;124;p29" descr="Rectangle 3.png">
            <a:extLst>
              <a:ext uri="{FF2B5EF4-FFF2-40B4-BE49-F238E27FC236}">
                <a16:creationId xmlns:a16="http://schemas.microsoft.com/office/drawing/2014/main" id="{C09C7D14-379A-1A39-D9B5-FE53E44E9165}"/>
              </a:ext>
            </a:extLst>
          </p:cNvPr>
          <p:cNvPicPr preferRelativeResize="0"/>
          <p:nvPr/>
        </p:nvPicPr>
        <p:blipFill rotWithShape="1">
          <a:blip r:embed="rId3">
            <a:alphaModFix/>
          </a:blip>
          <a:srcRect/>
          <a:stretch/>
        </p:blipFill>
        <p:spPr>
          <a:xfrm>
            <a:off x="0" y="5714117"/>
            <a:ext cx="12192000" cy="1143000"/>
          </a:xfrm>
          <a:prstGeom prst="rect">
            <a:avLst/>
          </a:prstGeom>
          <a:noFill/>
          <a:ln>
            <a:noFill/>
          </a:ln>
        </p:spPr>
      </p:pic>
      <p:pic>
        <p:nvPicPr>
          <p:cNvPr id="125" name="Google Shape;125;p29" descr="Group 3.svg">
            <a:extLst>
              <a:ext uri="{FF2B5EF4-FFF2-40B4-BE49-F238E27FC236}">
                <a16:creationId xmlns:a16="http://schemas.microsoft.com/office/drawing/2014/main" id="{9ABAB16B-1C04-DF02-C9C1-DCF98DAA75E6}"/>
              </a:ext>
            </a:extLst>
          </p:cNvPr>
          <p:cNvPicPr preferRelativeResize="0"/>
          <p:nvPr/>
        </p:nvPicPr>
        <p:blipFill rotWithShape="1">
          <a:blip r:embed="rId4">
            <a:alphaModFix/>
          </a:blip>
          <a:srcRect/>
          <a:stretch/>
        </p:blipFill>
        <p:spPr>
          <a:xfrm>
            <a:off x="701" y="1"/>
            <a:ext cx="12190601" cy="6858001"/>
          </a:xfrm>
          <a:prstGeom prst="rect">
            <a:avLst/>
          </a:prstGeom>
          <a:noFill/>
          <a:ln>
            <a:noFill/>
          </a:ln>
        </p:spPr>
      </p:pic>
      <p:pic>
        <p:nvPicPr>
          <p:cNvPr id="126" name="Google Shape;126;p29" descr="定稿-SVG-图标 2.svg">
            <a:extLst>
              <a:ext uri="{FF2B5EF4-FFF2-40B4-BE49-F238E27FC236}">
                <a16:creationId xmlns:a16="http://schemas.microsoft.com/office/drawing/2014/main" id="{751E3800-16B0-4582-FFC0-0BC60AD1BC17}"/>
              </a:ext>
            </a:extLst>
          </p:cNvPr>
          <p:cNvPicPr preferRelativeResize="0"/>
          <p:nvPr/>
        </p:nvPicPr>
        <p:blipFill rotWithShape="1">
          <a:blip r:embed="rId5">
            <a:alphaModFix/>
          </a:blip>
          <a:srcRect/>
          <a:stretch/>
        </p:blipFill>
        <p:spPr>
          <a:xfrm>
            <a:off x="8126012" y="2919320"/>
            <a:ext cx="3429000" cy="3429000"/>
          </a:xfrm>
          <a:prstGeom prst="rect">
            <a:avLst/>
          </a:prstGeom>
          <a:noFill/>
          <a:ln>
            <a:noFill/>
          </a:ln>
        </p:spPr>
      </p:pic>
      <p:sp>
        <p:nvSpPr>
          <p:cNvPr id="4" name="Rectangle">
            <a:extLst>
              <a:ext uri="{FF2B5EF4-FFF2-40B4-BE49-F238E27FC236}">
                <a16:creationId xmlns:a16="http://schemas.microsoft.com/office/drawing/2014/main" id="{29B953C6-D4ED-6E37-5315-10F58DFCDCE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857422" y="2547715"/>
            <a:ext cx="8347144" cy="1899025"/>
          </a:xfrm>
          <a:prstGeom prst="roundRect">
            <a:avLst/>
          </a:prstGeom>
          <a:gradFill flip="none" rotWithShape="1">
            <a:gsLst>
              <a:gs pos="32000">
                <a:sysClr val="windowText" lastClr="000000">
                  <a:alpha val="67000"/>
                </a:sysClr>
              </a:gs>
              <a:gs pos="0">
                <a:sysClr val="windowText" lastClr="000000">
                  <a:alpha val="82974"/>
                </a:sysClr>
              </a:gs>
              <a:gs pos="99000">
                <a:sysClr val="windowText" lastClr="000000">
                  <a:alpha val="55000"/>
                </a:sysClr>
              </a:gs>
            </a:gsLst>
            <a:path path="circle">
              <a:fillToRect r="100000" b="100000"/>
            </a:path>
            <a:tileRect l="-100000" t="-100000"/>
          </a:gradFill>
          <a:ln w="12700">
            <a:miter lim="400000"/>
          </a:ln>
        </p:spPr>
        <p:txBody>
          <a:bodyPr lIns="50800" tIns="50800" rIns="50800" bIns="5080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2600" b="0" i="0" u="none" strike="noStrike" kern="0" cap="all" spc="0" normalizeH="0" baseline="0" noProof="0" dirty="0">
              <a:ln>
                <a:noFill/>
              </a:ln>
              <a:solidFill>
                <a:srgbClr val="FFFFFF"/>
              </a:solidFill>
              <a:effectLst/>
              <a:uLnTx/>
              <a:uFillTx/>
              <a:latin typeface="Tenorite"/>
              <a:sym typeface="Avenir Next"/>
            </a:endParaRPr>
          </a:p>
        </p:txBody>
      </p:sp>
      <p:sp>
        <p:nvSpPr>
          <p:cNvPr id="5" name="Title 1">
            <a:extLst>
              <a:ext uri="{FF2B5EF4-FFF2-40B4-BE49-F238E27FC236}">
                <a16:creationId xmlns:a16="http://schemas.microsoft.com/office/drawing/2014/main" id="{300178B0-564E-43AE-0192-D9313300FBE3}"/>
              </a:ext>
            </a:extLst>
          </p:cNvPr>
          <p:cNvSpPr txBox="1">
            <a:spLocks/>
          </p:cNvSpPr>
          <p:nvPr/>
        </p:nvSpPr>
        <p:spPr>
          <a:xfrm>
            <a:off x="-65593" y="2546831"/>
            <a:ext cx="7555315" cy="189902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800" kern="1200">
                <a:solidFill>
                  <a:schemeClr val="tx1"/>
                </a:solidFill>
                <a:latin typeface="Seaford Display" pitchFamily="2" charset="0"/>
                <a:ea typeface="+mj-ea"/>
                <a:cs typeface="Seaford Display" pitchFamily="2" charset="0"/>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b="0" i="0" u="none" strike="noStrike" kern="1200" cap="none" spc="0" normalizeH="0" baseline="0" noProof="0" dirty="0">
                <a:ln>
                  <a:noFill/>
                </a:ln>
                <a:solidFill>
                  <a:prstClr val="white"/>
                </a:solidFill>
                <a:effectLst/>
                <a:uLnTx/>
                <a:uFillTx/>
                <a:latin typeface="Seaford Display" pitchFamily="2" charset="0"/>
                <a:ea typeface="+mj-ea"/>
              </a:rPr>
              <a:t>Code Examples &amp; Implementation Details</a:t>
            </a:r>
          </a:p>
        </p:txBody>
      </p:sp>
    </p:spTree>
    <p:extLst>
      <p:ext uri="{BB962C8B-B14F-4D97-AF65-F5344CB8AC3E}">
        <p14:creationId xmlns:p14="http://schemas.microsoft.com/office/powerpoint/2010/main" val="19428669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31">
          <a:extLst>
            <a:ext uri="{FF2B5EF4-FFF2-40B4-BE49-F238E27FC236}">
              <a16:creationId xmlns:a16="http://schemas.microsoft.com/office/drawing/2014/main" id="{B0A71697-6625-1C34-9339-ED01454993C9}"/>
            </a:ext>
          </a:extLst>
        </p:cNvPr>
        <p:cNvGrpSpPr/>
        <p:nvPr/>
      </p:nvGrpSpPr>
      <p:grpSpPr>
        <a:xfrm>
          <a:off x="0" y="0"/>
          <a:ext cx="0" cy="0"/>
          <a:chOff x="0" y="0"/>
          <a:chExt cx="0" cy="0"/>
        </a:xfrm>
      </p:grpSpPr>
      <p:pic>
        <p:nvPicPr>
          <p:cNvPr id="132" name="Google Shape;132;p30" descr="Mask group.svg">
            <a:extLst>
              <a:ext uri="{FF2B5EF4-FFF2-40B4-BE49-F238E27FC236}">
                <a16:creationId xmlns:a16="http://schemas.microsoft.com/office/drawing/2014/main" id="{0A6ECF34-2AED-7587-7DEC-A1A435BFD302}"/>
              </a:ext>
            </a:extLst>
          </p:cNvPr>
          <p:cNvPicPr preferRelativeResize="0"/>
          <p:nvPr/>
        </p:nvPicPr>
        <p:blipFill rotWithShape="1">
          <a:blip r:embed="rId3">
            <a:alphaModFix/>
          </a:blip>
          <a:srcRect/>
          <a:stretch/>
        </p:blipFill>
        <p:spPr>
          <a:xfrm>
            <a:off x="0" y="295119"/>
            <a:ext cx="12192000" cy="6858000"/>
          </a:xfrm>
          <a:prstGeom prst="rect">
            <a:avLst/>
          </a:prstGeom>
          <a:noFill/>
          <a:ln>
            <a:noFill/>
          </a:ln>
        </p:spPr>
      </p:pic>
      <p:sp>
        <p:nvSpPr>
          <p:cNvPr id="134" name="Google Shape;134;p30">
            <a:extLst>
              <a:ext uri="{FF2B5EF4-FFF2-40B4-BE49-F238E27FC236}">
                <a16:creationId xmlns:a16="http://schemas.microsoft.com/office/drawing/2014/main" id="{52CD0CE9-F200-A17F-E98B-A2CD95B96334}"/>
              </a:ext>
            </a:extLst>
          </p:cNvPr>
          <p:cNvSpPr/>
          <p:nvPr/>
        </p:nvSpPr>
        <p:spPr>
          <a:xfrm>
            <a:off x="0" y="6096000"/>
            <a:ext cx="12192000" cy="762000"/>
          </a:xfrm>
          <a:prstGeom prst="rect">
            <a:avLst/>
          </a:prstGeom>
          <a:solidFill>
            <a:srgbClr val="FFE9E6"/>
          </a:solidFill>
          <a:ln>
            <a:noFill/>
          </a:ln>
        </p:spPr>
        <p:txBody>
          <a:bodyPr spcFirstLastPara="1" wrap="square" lIns="0" tIns="0" rIns="0" bIns="0" anchor="ctr" anchorCtr="0">
            <a:noAutofit/>
          </a:bodyPr>
          <a:lstStyle/>
          <a:p>
            <a:pPr algn="ctr">
              <a:buClr>
                <a:srgbClr val="FFFFFF"/>
              </a:buClr>
              <a:buSzPts val="1200"/>
            </a:pPr>
            <a:endParaRPr sz="1600">
              <a:solidFill>
                <a:srgbClr val="FFFFFF"/>
              </a:solidFill>
              <a:latin typeface="Helvetica Neue"/>
              <a:ea typeface="Helvetica Neue"/>
              <a:cs typeface="Helvetica Neue"/>
              <a:sym typeface="Helvetica Neue"/>
            </a:endParaRPr>
          </a:p>
        </p:txBody>
      </p:sp>
      <p:pic>
        <p:nvPicPr>
          <p:cNvPr id="135" name="Google Shape;135;p30" descr="Group.svg">
            <a:extLst>
              <a:ext uri="{FF2B5EF4-FFF2-40B4-BE49-F238E27FC236}">
                <a16:creationId xmlns:a16="http://schemas.microsoft.com/office/drawing/2014/main" id="{C9135FAC-4860-F16C-01EE-30FA637A0F9F}"/>
              </a:ext>
            </a:extLst>
          </p:cNvPr>
          <p:cNvPicPr preferRelativeResize="0"/>
          <p:nvPr/>
        </p:nvPicPr>
        <p:blipFill rotWithShape="1">
          <a:blip r:embed="rId4">
            <a:alphaModFix/>
          </a:blip>
          <a:srcRect/>
          <a:stretch/>
        </p:blipFill>
        <p:spPr>
          <a:xfrm>
            <a:off x="11247899" y="6187617"/>
            <a:ext cx="774233" cy="573505"/>
          </a:xfrm>
          <a:prstGeom prst="rect">
            <a:avLst/>
          </a:prstGeom>
          <a:noFill/>
          <a:ln>
            <a:noFill/>
          </a:ln>
        </p:spPr>
      </p:pic>
      <p:pic>
        <p:nvPicPr>
          <p:cNvPr id="136" name="Google Shape;136;p30" descr="Frame 3.svg">
            <a:extLst>
              <a:ext uri="{FF2B5EF4-FFF2-40B4-BE49-F238E27FC236}">
                <a16:creationId xmlns:a16="http://schemas.microsoft.com/office/drawing/2014/main" id="{19CAF1A4-5368-6D91-35D6-CE9DE7E777AE}"/>
              </a:ext>
            </a:extLst>
          </p:cNvPr>
          <p:cNvPicPr preferRelativeResize="0"/>
          <p:nvPr/>
        </p:nvPicPr>
        <p:blipFill rotWithShape="1">
          <a:blip r:embed="rId5">
            <a:alphaModFix/>
          </a:blip>
          <a:srcRect r="53767"/>
          <a:stretch>
            <a:fillRect/>
          </a:stretch>
        </p:blipFill>
        <p:spPr>
          <a:xfrm>
            <a:off x="508000" y="6314224"/>
            <a:ext cx="3006262" cy="248657"/>
          </a:xfrm>
          <a:prstGeom prst="rect">
            <a:avLst/>
          </a:prstGeom>
          <a:noFill/>
          <a:ln>
            <a:noFill/>
          </a:ln>
        </p:spPr>
      </p:pic>
      <p:sp>
        <p:nvSpPr>
          <p:cNvPr id="137" name="Google Shape;137;p30">
            <a:extLst>
              <a:ext uri="{FF2B5EF4-FFF2-40B4-BE49-F238E27FC236}">
                <a16:creationId xmlns:a16="http://schemas.microsoft.com/office/drawing/2014/main" id="{E34B1D46-3712-D51C-8D04-ABCD1890BDC3}"/>
              </a:ext>
            </a:extLst>
          </p:cNvPr>
          <p:cNvSpPr txBox="1"/>
          <p:nvPr/>
        </p:nvSpPr>
        <p:spPr>
          <a:xfrm>
            <a:off x="635000" y="431925"/>
            <a:ext cx="11349486" cy="605294"/>
          </a:xfrm>
          <a:prstGeom prst="rect">
            <a:avLst/>
          </a:prstGeom>
          <a:noFill/>
          <a:ln>
            <a:noFill/>
          </a:ln>
        </p:spPr>
        <p:txBody>
          <a:bodyPr spcFirstLastPara="1" wrap="square" lIns="25400" tIns="25400" rIns="25400" bIns="25400" anchor="ctr" anchorCtr="0">
            <a:spAutoFit/>
          </a:bodyPr>
          <a:lstStyle/>
          <a:p>
            <a:pPr>
              <a:buClr>
                <a:srgbClr val="000000"/>
              </a:buClr>
              <a:buSzPts val="3000"/>
            </a:pPr>
            <a:r>
              <a:rPr lang="en" sz="3600" b="1" dirty="0">
                <a:solidFill>
                  <a:srgbClr val="000000"/>
                </a:solidFill>
                <a:latin typeface="Helvetica Neue"/>
                <a:ea typeface="Helvetica Neue"/>
                <a:cs typeface="Helvetica Neue"/>
                <a:sym typeface="Helvetica Neue"/>
              </a:rPr>
              <a:t>A glimpse into </a:t>
            </a:r>
            <a:r>
              <a:rPr lang="en" sz="3600" b="1" dirty="0" err="1">
                <a:solidFill>
                  <a:srgbClr val="000000"/>
                </a:solidFill>
                <a:latin typeface="Helvetica Neue"/>
                <a:ea typeface="Helvetica Neue"/>
                <a:cs typeface="Helvetica Neue"/>
                <a:sym typeface="Helvetica Neue"/>
              </a:rPr>
              <a:t>Robrix’s</a:t>
            </a:r>
            <a:r>
              <a:rPr lang="en" sz="3600" b="1" dirty="0">
                <a:solidFill>
                  <a:srgbClr val="000000"/>
                </a:solidFill>
                <a:latin typeface="Helvetica Neue"/>
                <a:ea typeface="Helvetica Neue"/>
                <a:cs typeface="Helvetica Neue"/>
                <a:sym typeface="Helvetica Neue"/>
              </a:rPr>
              <a:t> code</a:t>
            </a:r>
            <a:endParaRPr sz="600" dirty="0"/>
          </a:p>
        </p:txBody>
      </p:sp>
      <p:pic>
        <p:nvPicPr>
          <p:cNvPr id="2" name="Google Shape;136;p30" descr="Frame 3.svg">
            <a:extLst>
              <a:ext uri="{FF2B5EF4-FFF2-40B4-BE49-F238E27FC236}">
                <a16:creationId xmlns:a16="http://schemas.microsoft.com/office/drawing/2014/main" id="{E615267E-D526-7E43-0C48-FEBD143AFE2D}"/>
              </a:ext>
            </a:extLst>
          </p:cNvPr>
          <p:cNvPicPr preferRelativeResize="0"/>
          <p:nvPr/>
        </p:nvPicPr>
        <p:blipFill rotWithShape="1">
          <a:blip r:embed="rId5">
            <a:alphaModFix/>
          </a:blip>
          <a:srcRect l="46233"/>
          <a:stretch>
            <a:fillRect/>
          </a:stretch>
        </p:blipFill>
        <p:spPr>
          <a:xfrm>
            <a:off x="3578998" y="6314224"/>
            <a:ext cx="3496138" cy="248657"/>
          </a:xfrm>
          <a:prstGeom prst="rect">
            <a:avLst/>
          </a:prstGeom>
          <a:noFill/>
          <a:ln>
            <a:noFill/>
          </a:ln>
        </p:spPr>
      </p:pic>
      <p:pic>
        <p:nvPicPr>
          <p:cNvPr id="3" name="Google Shape;133;p30" descr="Frame 1.svg">
            <a:extLst>
              <a:ext uri="{FF2B5EF4-FFF2-40B4-BE49-F238E27FC236}">
                <a16:creationId xmlns:a16="http://schemas.microsoft.com/office/drawing/2014/main" id="{E564F98F-ABC5-6D6B-B746-FAE34D8B81CF}"/>
              </a:ext>
            </a:extLst>
          </p:cNvPr>
          <p:cNvPicPr preferRelativeResize="0"/>
          <p:nvPr/>
        </p:nvPicPr>
        <p:blipFill rotWithShape="1">
          <a:blip r:embed="rId6">
            <a:alphaModFix/>
          </a:blip>
          <a:srcRect/>
          <a:stretch/>
        </p:blipFill>
        <p:spPr>
          <a:xfrm>
            <a:off x="10317611" y="581173"/>
            <a:ext cx="1666875" cy="381000"/>
          </a:xfrm>
          <a:prstGeom prst="rect">
            <a:avLst/>
          </a:prstGeom>
          <a:noFill/>
          <a:ln>
            <a:noFill/>
          </a:ln>
        </p:spPr>
      </p:pic>
      <p:sp>
        <p:nvSpPr>
          <p:cNvPr id="4" name="Content Placeholder 2">
            <a:extLst>
              <a:ext uri="{FF2B5EF4-FFF2-40B4-BE49-F238E27FC236}">
                <a16:creationId xmlns:a16="http://schemas.microsoft.com/office/drawing/2014/main" id="{D629F5C2-7BAA-B0AB-4D24-6BA8A1D85593}"/>
              </a:ext>
            </a:extLst>
          </p:cNvPr>
          <p:cNvSpPr txBox="1">
            <a:spLocks/>
          </p:cNvSpPr>
          <p:nvPr/>
        </p:nvSpPr>
        <p:spPr>
          <a:xfrm>
            <a:off x="1537334" y="2675044"/>
            <a:ext cx="11349485" cy="470996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Tenorite"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enorite"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enorite"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enorite"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enorite"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30000"/>
              </a:lnSpc>
              <a:buNone/>
            </a:pPr>
            <a:endParaRPr lang="en-US" sz="2000" baseline="-15000" dirty="0">
              <a:solidFill>
                <a:sysClr val="windowText" lastClr="000000"/>
              </a:solidFill>
            </a:endParaRPr>
          </a:p>
        </p:txBody>
      </p:sp>
      <p:sp>
        <p:nvSpPr>
          <p:cNvPr id="6" name="Content Placeholder 2">
            <a:extLst>
              <a:ext uri="{FF2B5EF4-FFF2-40B4-BE49-F238E27FC236}">
                <a16:creationId xmlns:a16="http://schemas.microsoft.com/office/drawing/2014/main" id="{4718F74D-5802-5488-1778-324A73C5AA6C}"/>
              </a:ext>
            </a:extLst>
          </p:cNvPr>
          <p:cNvSpPr txBox="1">
            <a:spLocks/>
          </p:cNvSpPr>
          <p:nvPr/>
        </p:nvSpPr>
        <p:spPr>
          <a:xfrm>
            <a:off x="518159" y="1296589"/>
            <a:ext cx="11349485" cy="470996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Tenorite"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enorite"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enorite"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enorite"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enorite"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30000"/>
              </a:lnSpc>
            </a:pPr>
            <a:r>
              <a:rPr lang="en-US" dirty="0">
                <a:solidFill>
                  <a:sysClr val="windowText" lastClr="000000"/>
                </a:solidFill>
              </a:rPr>
              <a:t>What does a Makepad app look like?</a:t>
            </a:r>
          </a:p>
          <a:p>
            <a:pPr lvl="1">
              <a:lnSpc>
                <a:spcPct val="130000"/>
              </a:lnSpc>
            </a:pPr>
            <a:r>
              <a:rPr lang="en-US" dirty="0">
                <a:solidFill>
                  <a:sysClr val="windowText" lastClr="000000"/>
                </a:solidFill>
              </a:rPr>
              <a:t>Defining the UI via live DSL</a:t>
            </a:r>
          </a:p>
          <a:p>
            <a:pPr lvl="1">
              <a:lnSpc>
                <a:spcPct val="130000"/>
              </a:lnSpc>
            </a:pPr>
            <a:r>
              <a:rPr lang="en-US" dirty="0">
                <a:solidFill>
                  <a:sysClr val="windowText" lastClr="000000"/>
                </a:solidFill>
              </a:rPr>
              <a:t>Connecting the UI to Rust logic</a:t>
            </a:r>
          </a:p>
          <a:p>
            <a:pPr>
              <a:lnSpc>
                <a:spcPct val="130000"/>
              </a:lnSpc>
            </a:pPr>
            <a:r>
              <a:rPr lang="en-US" dirty="0">
                <a:solidFill>
                  <a:sysClr val="windowText" lastClr="000000"/>
                </a:solidFill>
              </a:rPr>
              <a:t>How do we leverage Rust for </a:t>
            </a:r>
            <a:r>
              <a:rPr lang="en-US" i="1" dirty="0">
                <a:solidFill>
                  <a:sysClr val="windowText" lastClr="000000"/>
                </a:solidFill>
              </a:rPr>
              <a:t>safe</a:t>
            </a:r>
            <a:r>
              <a:rPr lang="en-US" dirty="0">
                <a:solidFill>
                  <a:sysClr val="windowText" lastClr="000000"/>
                </a:solidFill>
              </a:rPr>
              <a:t>, high performance?</a:t>
            </a:r>
          </a:p>
          <a:p>
            <a:pPr>
              <a:lnSpc>
                <a:spcPct val="130000"/>
              </a:lnSpc>
            </a:pPr>
            <a:r>
              <a:rPr lang="en-US" dirty="0">
                <a:solidFill>
                  <a:sysClr val="windowText" lastClr="000000"/>
                </a:solidFill>
              </a:rPr>
              <a:t>Easily use Robius crates for deep platform integration </a:t>
            </a:r>
            <a:endParaRPr lang="en-US" sz="2400" dirty="0">
              <a:solidFill>
                <a:sysClr val="windowText" lastClr="000000"/>
              </a:solidFill>
            </a:endParaRPr>
          </a:p>
        </p:txBody>
      </p:sp>
    </p:spTree>
    <p:extLst>
      <p:ext uri="{BB962C8B-B14F-4D97-AF65-F5344CB8AC3E}">
        <p14:creationId xmlns:p14="http://schemas.microsoft.com/office/powerpoint/2010/main" val="9714046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31">
          <a:extLst>
            <a:ext uri="{FF2B5EF4-FFF2-40B4-BE49-F238E27FC236}">
              <a16:creationId xmlns:a16="http://schemas.microsoft.com/office/drawing/2014/main" id="{2F49C0CD-9DBF-91A0-68E6-C00F20509F67}"/>
            </a:ext>
          </a:extLst>
        </p:cNvPr>
        <p:cNvGrpSpPr/>
        <p:nvPr/>
      </p:nvGrpSpPr>
      <p:grpSpPr>
        <a:xfrm>
          <a:off x="0" y="0"/>
          <a:ext cx="0" cy="0"/>
          <a:chOff x="0" y="0"/>
          <a:chExt cx="0" cy="0"/>
        </a:xfrm>
      </p:grpSpPr>
      <p:pic>
        <p:nvPicPr>
          <p:cNvPr id="132" name="Google Shape;132;p30" descr="Mask group.svg">
            <a:extLst>
              <a:ext uri="{FF2B5EF4-FFF2-40B4-BE49-F238E27FC236}">
                <a16:creationId xmlns:a16="http://schemas.microsoft.com/office/drawing/2014/main" id="{3DDFCAAF-8E23-1E38-7CE5-64B69BE09A12}"/>
              </a:ext>
            </a:extLst>
          </p:cNvPr>
          <p:cNvPicPr preferRelativeResize="0"/>
          <p:nvPr/>
        </p:nvPicPr>
        <p:blipFill rotWithShape="1">
          <a:blip r:embed="rId3">
            <a:alphaModFix/>
          </a:blip>
          <a:srcRect/>
          <a:stretch/>
        </p:blipFill>
        <p:spPr>
          <a:xfrm>
            <a:off x="319079" y="224344"/>
            <a:ext cx="12192000" cy="6858000"/>
          </a:xfrm>
          <a:prstGeom prst="rect">
            <a:avLst/>
          </a:prstGeom>
          <a:noFill/>
          <a:ln>
            <a:noFill/>
          </a:ln>
        </p:spPr>
      </p:pic>
      <p:sp>
        <p:nvSpPr>
          <p:cNvPr id="137" name="Google Shape;137;p30">
            <a:extLst>
              <a:ext uri="{FF2B5EF4-FFF2-40B4-BE49-F238E27FC236}">
                <a16:creationId xmlns:a16="http://schemas.microsoft.com/office/drawing/2014/main" id="{381ACD47-CC75-A9E4-B2C2-CD4CB62730C3}"/>
              </a:ext>
            </a:extLst>
          </p:cNvPr>
          <p:cNvSpPr txBox="1"/>
          <p:nvPr/>
        </p:nvSpPr>
        <p:spPr>
          <a:xfrm>
            <a:off x="5546037" y="283279"/>
            <a:ext cx="1726512" cy="482183"/>
          </a:xfrm>
          <a:prstGeom prst="rect">
            <a:avLst/>
          </a:prstGeom>
          <a:noFill/>
          <a:ln>
            <a:noFill/>
          </a:ln>
        </p:spPr>
        <p:txBody>
          <a:bodyPr spcFirstLastPara="1" wrap="square" lIns="25400" tIns="25400" rIns="25400" bIns="25400" anchor="ctr" anchorCtr="0">
            <a:spAutoFit/>
          </a:bodyPr>
          <a:lstStyle/>
          <a:p>
            <a:pPr>
              <a:buClr>
                <a:srgbClr val="000000"/>
              </a:buClr>
              <a:buSzPts val="3000"/>
              <a:tabLst>
                <a:tab pos="1712913" algn="l"/>
              </a:tabLst>
            </a:pPr>
            <a:r>
              <a:rPr lang="en" sz="2800" b="1" dirty="0">
                <a:solidFill>
                  <a:srgbClr val="000000"/>
                </a:solidFill>
                <a:latin typeface="Helvetica Neue"/>
                <a:ea typeface="Helvetica Neue"/>
                <a:cs typeface="Helvetica Neue"/>
                <a:sym typeface="Helvetica Neue"/>
              </a:rPr>
              <a:t>Example:</a:t>
            </a:r>
            <a:endParaRPr sz="400" i="1" dirty="0"/>
          </a:p>
        </p:txBody>
      </p:sp>
      <p:sp>
        <p:nvSpPr>
          <p:cNvPr id="19" name="TextBox 18">
            <a:extLst>
              <a:ext uri="{FF2B5EF4-FFF2-40B4-BE49-F238E27FC236}">
                <a16:creationId xmlns:a16="http://schemas.microsoft.com/office/drawing/2014/main" id="{3194268E-A6F5-14FE-E9F6-605C2E4C85A5}"/>
              </a:ext>
            </a:extLst>
          </p:cNvPr>
          <p:cNvSpPr txBox="1"/>
          <p:nvPr/>
        </p:nvSpPr>
        <p:spPr>
          <a:xfrm>
            <a:off x="1470367" y="-30390821"/>
            <a:ext cx="10756232" cy="19759255"/>
          </a:xfrm>
          <a:prstGeom prst="rect">
            <a:avLst/>
          </a:prstGeom>
          <a:noFill/>
        </p:spPr>
        <p:txBody>
          <a:bodyPr wrap="square">
            <a:spAutoFit/>
          </a:bodyPr>
          <a:lstStyle/>
          <a:p>
            <a:r>
              <a:rPr lang="en-US" dirty="0" err="1">
                <a:solidFill>
                  <a:srgbClr val="795E26"/>
                </a:solidFill>
                <a:latin typeface="Courier New" panose="02070309020205020404" pitchFamily="49" charset="0"/>
              </a:rPr>
              <a:t>live_design</a:t>
            </a:r>
            <a:r>
              <a:rPr lang="en-US" dirty="0">
                <a:solidFill>
                  <a:srgbClr val="795E26"/>
                </a:solidFill>
                <a:latin typeface="Courier New" panose="02070309020205020404" pitchFamily="49" charset="0"/>
              </a:rPr>
              <a:t>!</a:t>
            </a:r>
            <a:r>
              <a:rPr lang="en-US" dirty="0">
                <a:solidFill>
                  <a:srgbClr val="000000"/>
                </a:solidFill>
                <a:latin typeface="Courier New" panose="02070309020205020404" pitchFamily="49" charset="0"/>
              </a:rPr>
              <a:t> {</a:t>
            </a:r>
          </a:p>
          <a:p>
            <a:r>
              <a:rPr lang="en-US" dirty="0">
                <a:solidFill>
                  <a:srgbClr val="008000"/>
                </a:solidFill>
                <a:latin typeface="Courier New" panose="02070309020205020404" pitchFamily="49" charset="0"/>
              </a:rPr>
              <a:t>   // The view used for each text-only message event in a room's timeline.</a:t>
            </a:r>
            <a:endParaRPr lang="en-US" dirty="0"/>
          </a:p>
          <a:p>
            <a:r>
              <a:rPr lang="en-US" dirty="0">
                <a:solidFill>
                  <a:srgbClr val="795E26"/>
                </a:solidFill>
                <a:latin typeface="Courier New" panose="02070309020205020404" pitchFamily="49" charset="0"/>
              </a:rPr>
              <a:t>   </a:t>
            </a:r>
            <a:r>
              <a:rPr lang="en-US" dirty="0">
                <a:solidFill>
                  <a:srgbClr val="267F99"/>
                </a:solidFill>
                <a:latin typeface="Courier New" panose="02070309020205020404" pitchFamily="49" charset="0"/>
              </a:rPr>
              <a:t>Message</a:t>
            </a:r>
            <a:r>
              <a:rPr lang="en-US" dirty="0">
                <a:solidFill>
                  <a:srgbClr val="795E26"/>
                </a:solidFill>
                <a:latin typeface="Courier New" panose="02070309020205020404" pitchFamily="49" charset="0"/>
              </a:rPr>
              <a:t> = {{</a:t>
            </a:r>
            <a:r>
              <a:rPr lang="en-US" dirty="0">
                <a:solidFill>
                  <a:srgbClr val="267F99"/>
                </a:solidFill>
                <a:latin typeface="Courier New" panose="02070309020205020404" pitchFamily="49" charset="0"/>
              </a:rPr>
              <a:t>Message</a:t>
            </a:r>
            <a:r>
              <a:rPr lang="en-US" dirty="0">
                <a:solidFill>
                  <a:srgbClr val="795E26"/>
                </a:solidFill>
                <a:latin typeface="Courier New" panose="02070309020205020404" pitchFamily="49" charset="0"/>
              </a:rPr>
              <a:t>}} {</a:t>
            </a:r>
            <a:endParaRPr lang="en-US" dirty="0"/>
          </a:p>
          <a:p>
            <a:r>
              <a:rPr lang="en-US" dirty="0">
                <a:solidFill>
                  <a:srgbClr val="795E26"/>
                </a:solidFill>
                <a:latin typeface="Courier New" panose="02070309020205020404" pitchFamily="49" charset="0"/>
              </a:rPr>
              <a:t>       </a:t>
            </a:r>
            <a:r>
              <a:rPr lang="en-US" dirty="0">
                <a:solidFill>
                  <a:srgbClr val="001080"/>
                </a:solidFill>
                <a:latin typeface="Courier New" panose="02070309020205020404" pitchFamily="49" charset="0"/>
              </a:rPr>
              <a:t>width</a:t>
            </a:r>
            <a:r>
              <a:rPr lang="en-US" dirty="0">
                <a:solidFill>
                  <a:srgbClr val="795E26"/>
                </a:solidFill>
                <a:latin typeface="Courier New" panose="02070309020205020404" pitchFamily="49" charset="0"/>
              </a:rPr>
              <a:t>: </a:t>
            </a:r>
            <a:r>
              <a:rPr lang="en-US" dirty="0">
                <a:solidFill>
                  <a:srgbClr val="267F99"/>
                </a:solidFill>
                <a:latin typeface="Courier New" panose="02070309020205020404" pitchFamily="49" charset="0"/>
              </a:rPr>
              <a:t>Fill</a:t>
            </a:r>
            <a:r>
              <a:rPr lang="en-US" dirty="0">
                <a:solidFill>
                  <a:srgbClr val="795E26"/>
                </a:solidFill>
                <a:latin typeface="Courier New" panose="02070309020205020404" pitchFamily="49" charset="0"/>
              </a:rPr>
              <a:t>, </a:t>
            </a:r>
            <a:r>
              <a:rPr lang="en-US" dirty="0">
                <a:solidFill>
                  <a:srgbClr val="001080"/>
                </a:solidFill>
                <a:latin typeface="Courier New" panose="02070309020205020404" pitchFamily="49" charset="0"/>
              </a:rPr>
              <a:t>height</a:t>
            </a:r>
            <a:r>
              <a:rPr lang="en-US" dirty="0">
                <a:solidFill>
                  <a:srgbClr val="795E26"/>
                </a:solidFill>
                <a:latin typeface="Courier New" panose="02070309020205020404" pitchFamily="49" charset="0"/>
              </a:rPr>
              <a:t>: </a:t>
            </a:r>
            <a:r>
              <a:rPr lang="en-US" dirty="0">
                <a:solidFill>
                  <a:srgbClr val="267F99"/>
                </a:solidFill>
                <a:latin typeface="Courier New" panose="02070309020205020404" pitchFamily="49" charset="0"/>
              </a:rPr>
              <a:t>Fit</a:t>
            </a:r>
            <a:r>
              <a:rPr lang="en-US" dirty="0">
                <a:solidFill>
                  <a:srgbClr val="795E26"/>
                </a:solidFill>
                <a:latin typeface="Courier New" panose="02070309020205020404" pitchFamily="49" charset="0"/>
              </a:rPr>
              <a:t>,</a:t>
            </a:r>
            <a:endParaRPr lang="en-US" dirty="0"/>
          </a:p>
          <a:p>
            <a:r>
              <a:rPr lang="en-US" dirty="0">
                <a:solidFill>
                  <a:srgbClr val="795E26"/>
                </a:solidFill>
                <a:latin typeface="Courier New" panose="02070309020205020404" pitchFamily="49" charset="0"/>
              </a:rPr>
              <a:t>       </a:t>
            </a:r>
            <a:r>
              <a:rPr lang="en-US" dirty="0">
                <a:solidFill>
                  <a:srgbClr val="001080"/>
                </a:solidFill>
                <a:latin typeface="Courier New" panose="02070309020205020404" pitchFamily="49" charset="0"/>
              </a:rPr>
              <a:t>flow</a:t>
            </a:r>
            <a:r>
              <a:rPr lang="en-US" dirty="0">
                <a:solidFill>
                  <a:srgbClr val="795E26"/>
                </a:solidFill>
                <a:latin typeface="Courier New" panose="02070309020205020404" pitchFamily="49" charset="0"/>
              </a:rPr>
              <a:t>: </a:t>
            </a:r>
            <a:r>
              <a:rPr lang="en-US" dirty="0">
                <a:solidFill>
                  <a:srgbClr val="267F99"/>
                </a:solidFill>
                <a:latin typeface="Courier New" panose="02070309020205020404" pitchFamily="49" charset="0"/>
              </a:rPr>
              <a:t>Down</a:t>
            </a:r>
            <a:r>
              <a:rPr lang="en-US" dirty="0">
                <a:solidFill>
                  <a:srgbClr val="795E26"/>
                </a:solidFill>
                <a:latin typeface="Courier New" panose="02070309020205020404" pitchFamily="49" charset="0"/>
              </a:rPr>
              <a:t>,</a:t>
            </a:r>
            <a:br>
              <a:rPr lang="en-US" dirty="0"/>
            </a:br>
            <a:endParaRPr lang="en-US" dirty="0"/>
          </a:p>
          <a:p>
            <a:r>
              <a:rPr lang="en-US" dirty="0">
                <a:solidFill>
                  <a:srgbClr val="795E26"/>
                </a:solidFill>
                <a:latin typeface="Courier New" panose="02070309020205020404" pitchFamily="49" charset="0"/>
              </a:rPr>
              <a:t>       </a:t>
            </a:r>
            <a:r>
              <a:rPr lang="en-US" dirty="0" err="1">
                <a:solidFill>
                  <a:srgbClr val="001080"/>
                </a:solidFill>
                <a:latin typeface="Courier New" panose="02070309020205020404" pitchFamily="49" charset="0"/>
              </a:rPr>
              <a:t>show_bg</a:t>
            </a:r>
            <a:r>
              <a:rPr lang="en-US" dirty="0">
                <a:solidFill>
                  <a:srgbClr val="795E26"/>
                </a:solidFill>
                <a:latin typeface="Courier New" panose="02070309020205020404" pitchFamily="49" charset="0"/>
              </a:rPr>
              <a:t>: </a:t>
            </a:r>
            <a:r>
              <a:rPr lang="en-US" dirty="0">
                <a:solidFill>
                  <a:srgbClr val="0000FF"/>
                </a:solidFill>
                <a:latin typeface="Courier New" panose="02070309020205020404" pitchFamily="49" charset="0"/>
              </a:rPr>
              <a:t>true</a:t>
            </a:r>
            <a:endParaRPr lang="en-US" dirty="0"/>
          </a:p>
          <a:p>
            <a:r>
              <a:rPr lang="en-US" dirty="0">
                <a:solidFill>
                  <a:srgbClr val="795E26"/>
                </a:solidFill>
                <a:latin typeface="Courier New" panose="02070309020205020404" pitchFamily="49" charset="0"/>
              </a:rPr>
              <a:t>       </a:t>
            </a:r>
            <a:r>
              <a:rPr lang="en-US" dirty="0" err="1">
                <a:solidFill>
                  <a:srgbClr val="001080"/>
                </a:solidFill>
                <a:latin typeface="Courier New" panose="02070309020205020404" pitchFamily="49" charset="0"/>
              </a:rPr>
              <a:t>draw_bg</a:t>
            </a:r>
            <a:r>
              <a:rPr lang="en-US" dirty="0">
                <a:solidFill>
                  <a:srgbClr val="795E26"/>
                </a:solidFill>
                <a:latin typeface="Courier New" panose="02070309020205020404" pitchFamily="49" charset="0"/>
              </a:rPr>
              <a:t>: { ... }</a:t>
            </a:r>
            <a:br>
              <a:rPr lang="en-US" dirty="0"/>
            </a:br>
            <a:endParaRPr lang="en-US" dirty="0"/>
          </a:p>
          <a:p>
            <a:r>
              <a:rPr lang="en-US" dirty="0">
                <a:solidFill>
                  <a:srgbClr val="795E26"/>
                </a:solidFill>
                <a:latin typeface="Courier New" panose="02070309020205020404" pitchFamily="49" charset="0"/>
              </a:rPr>
              <a:t>       </a:t>
            </a:r>
            <a:r>
              <a:rPr lang="en-US" dirty="0">
                <a:solidFill>
                  <a:srgbClr val="001080"/>
                </a:solidFill>
                <a:latin typeface="Courier New" panose="02070309020205020404" pitchFamily="49" charset="0"/>
              </a:rPr>
              <a:t>animator</a:t>
            </a:r>
            <a:r>
              <a:rPr lang="en-US" dirty="0">
                <a:solidFill>
                  <a:srgbClr val="795E26"/>
                </a:solidFill>
                <a:latin typeface="Courier New" panose="02070309020205020404" pitchFamily="49" charset="0"/>
              </a:rPr>
              <a:t>: {</a:t>
            </a:r>
            <a:endParaRPr lang="en-US" dirty="0"/>
          </a:p>
          <a:p>
            <a:r>
              <a:rPr lang="en-US" dirty="0">
                <a:solidFill>
                  <a:srgbClr val="795E26"/>
                </a:solidFill>
                <a:latin typeface="Courier New" panose="02070309020205020404" pitchFamily="49" charset="0"/>
              </a:rPr>
              <a:t>           </a:t>
            </a:r>
            <a:r>
              <a:rPr lang="en-US" dirty="0" err="1">
                <a:solidFill>
                  <a:srgbClr val="001080"/>
                </a:solidFill>
                <a:latin typeface="Courier New" panose="02070309020205020404" pitchFamily="49" charset="0"/>
              </a:rPr>
              <a:t>on_highlight</a:t>
            </a:r>
            <a:r>
              <a:rPr lang="en-US" dirty="0">
                <a:solidFill>
                  <a:srgbClr val="795E26"/>
                </a:solidFill>
                <a:latin typeface="Courier New" panose="02070309020205020404" pitchFamily="49" charset="0"/>
              </a:rPr>
              <a:t> = { ... }</a:t>
            </a:r>
            <a:endParaRPr lang="en-US" dirty="0"/>
          </a:p>
          <a:p>
            <a:r>
              <a:rPr lang="en-US" dirty="0">
                <a:solidFill>
                  <a:srgbClr val="795E26"/>
                </a:solidFill>
                <a:latin typeface="Courier New" panose="02070309020205020404" pitchFamily="49" charset="0"/>
              </a:rPr>
              <a:t>           </a:t>
            </a:r>
            <a:r>
              <a:rPr lang="en-US" dirty="0" err="1">
                <a:solidFill>
                  <a:srgbClr val="001080"/>
                </a:solidFill>
                <a:latin typeface="Courier New" panose="02070309020205020404" pitchFamily="49" charset="0"/>
              </a:rPr>
              <a:t>on_hover</a:t>
            </a:r>
            <a:r>
              <a:rPr lang="en-US" dirty="0">
                <a:solidFill>
                  <a:srgbClr val="001080"/>
                </a:solidFill>
                <a:latin typeface="Courier New" panose="02070309020205020404" pitchFamily="49" charset="0"/>
              </a:rPr>
              <a:t> </a:t>
            </a:r>
            <a:r>
              <a:rPr lang="en-US" dirty="0">
                <a:solidFill>
                  <a:srgbClr val="795E26"/>
                </a:solidFill>
                <a:latin typeface="Courier New" panose="02070309020205020404" pitchFamily="49" charset="0"/>
              </a:rPr>
              <a:t>= { ... }</a:t>
            </a:r>
            <a:endParaRPr lang="en-US" dirty="0"/>
          </a:p>
          <a:p>
            <a:r>
              <a:rPr lang="en-US" dirty="0">
                <a:solidFill>
                  <a:srgbClr val="795E26"/>
                </a:solidFill>
                <a:latin typeface="Courier New" panose="02070309020205020404" pitchFamily="49" charset="0"/>
              </a:rPr>
              <a:t>       }</a:t>
            </a:r>
            <a:br>
              <a:rPr lang="en-US" dirty="0"/>
            </a:br>
            <a:endParaRPr lang="en-US" dirty="0"/>
          </a:p>
          <a:p>
            <a:r>
              <a:rPr lang="en-US" dirty="0">
                <a:solidFill>
                  <a:srgbClr val="795E26"/>
                </a:solidFill>
                <a:latin typeface="Courier New" panose="02070309020205020404" pitchFamily="49" charset="0"/>
              </a:rPr>
              <a:t>       </a:t>
            </a:r>
            <a:r>
              <a:rPr lang="en-US" dirty="0">
                <a:solidFill>
                  <a:srgbClr val="008000"/>
                </a:solidFill>
                <a:latin typeface="Courier New" panose="02070309020205020404" pitchFamily="49" charset="0"/>
              </a:rPr>
              <a:t>// A preview of an earlier message that this message was in reply to.</a:t>
            </a:r>
            <a:endParaRPr lang="en-US" dirty="0"/>
          </a:p>
          <a:p>
            <a:r>
              <a:rPr lang="en-US" dirty="0">
                <a:solidFill>
                  <a:srgbClr val="795E26"/>
                </a:solidFill>
                <a:latin typeface="Courier New" panose="02070309020205020404" pitchFamily="49" charset="0"/>
              </a:rPr>
              <a:t>       </a:t>
            </a:r>
            <a:r>
              <a:rPr lang="en-US" dirty="0" err="1">
                <a:solidFill>
                  <a:srgbClr val="001080"/>
                </a:solidFill>
                <a:latin typeface="Courier New" panose="02070309020205020404" pitchFamily="49" charset="0"/>
              </a:rPr>
              <a:t>replied_to_message</a:t>
            </a:r>
            <a:r>
              <a:rPr lang="en-US" dirty="0">
                <a:solidFill>
                  <a:srgbClr val="795E26"/>
                </a:solidFill>
                <a:latin typeface="Courier New" panose="02070309020205020404" pitchFamily="49" charset="0"/>
              </a:rPr>
              <a:t> = &lt;</a:t>
            </a:r>
            <a:r>
              <a:rPr lang="en-US" dirty="0" err="1">
                <a:solidFill>
                  <a:srgbClr val="267F99"/>
                </a:solidFill>
                <a:latin typeface="Courier New" panose="02070309020205020404" pitchFamily="49" charset="0"/>
              </a:rPr>
              <a:t>RepliedToMessage</a:t>
            </a:r>
            <a:r>
              <a:rPr lang="en-US" dirty="0">
                <a:solidFill>
                  <a:srgbClr val="795E26"/>
                </a:solidFill>
                <a:latin typeface="Courier New" panose="02070309020205020404" pitchFamily="49" charset="0"/>
              </a:rPr>
              <a:t>&gt; {</a:t>
            </a:r>
          </a:p>
          <a:p>
            <a:r>
              <a:rPr lang="en-US" dirty="0">
                <a:solidFill>
                  <a:srgbClr val="795E26"/>
                </a:solidFill>
                <a:latin typeface="Courier New" panose="02070309020205020404" pitchFamily="49" charset="0"/>
              </a:rPr>
              <a:t>           </a:t>
            </a:r>
            <a:r>
              <a:rPr lang="en-US" dirty="0">
                <a:solidFill>
                  <a:srgbClr val="001080"/>
                </a:solidFill>
                <a:latin typeface="Courier New" panose="02070309020205020404" pitchFamily="49" charset="0"/>
              </a:rPr>
              <a:t>visible</a:t>
            </a:r>
            <a:r>
              <a:rPr lang="en-US" dirty="0">
                <a:solidFill>
                  <a:srgbClr val="795E26"/>
                </a:solidFill>
                <a:latin typeface="Courier New" panose="02070309020205020404" pitchFamily="49" charset="0"/>
              </a:rPr>
              <a:t>: </a:t>
            </a:r>
            <a:r>
              <a:rPr lang="en-US" dirty="0">
                <a:solidFill>
                  <a:srgbClr val="267F99"/>
                </a:solidFill>
                <a:latin typeface="Courier New" panose="02070309020205020404" pitchFamily="49" charset="0"/>
              </a:rPr>
              <a:t>false</a:t>
            </a:r>
            <a:endParaRPr lang="en-US" dirty="0"/>
          </a:p>
          <a:p>
            <a:r>
              <a:rPr lang="en-US" dirty="0">
                <a:solidFill>
                  <a:srgbClr val="795E26"/>
                </a:solidFill>
                <a:latin typeface="Courier New" panose="02070309020205020404" pitchFamily="49" charset="0"/>
              </a:rPr>
              <a:t>           </a:t>
            </a:r>
            <a:r>
              <a:rPr lang="en-US" dirty="0">
                <a:solidFill>
                  <a:srgbClr val="001080"/>
                </a:solidFill>
                <a:latin typeface="Courier New" panose="02070309020205020404" pitchFamily="49" charset="0"/>
              </a:rPr>
              <a:t>flow</a:t>
            </a:r>
            <a:r>
              <a:rPr lang="en-US" dirty="0">
                <a:solidFill>
                  <a:srgbClr val="795E26"/>
                </a:solidFill>
                <a:latin typeface="Courier New" panose="02070309020205020404" pitchFamily="49" charset="0"/>
              </a:rPr>
              <a:t>: </a:t>
            </a:r>
            <a:r>
              <a:rPr lang="en-US" dirty="0">
                <a:solidFill>
                  <a:srgbClr val="267F99"/>
                </a:solidFill>
                <a:latin typeface="Courier New" panose="02070309020205020404" pitchFamily="49" charset="0"/>
              </a:rPr>
              <a:t>Right</a:t>
            </a:r>
            <a:endParaRPr lang="en-US" dirty="0"/>
          </a:p>
          <a:p>
            <a:r>
              <a:rPr lang="en-US" dirty="0">
                <a:solidFill>
                  <a:srgbClr val="795E26"/>
                </a:solidFill>
                <a:latin typeface="Courier New" panose="02070309020205020404" pitchFamily="49" charset="0"/>
              </a:rPr>
              <a:t>           </a:t>
            </a:r>
            <a:r>
              <a:rPr lang="en-US" dirty="0">
                <a:solidFill>
                  <a:srgbClr val="001080"/>
                </a:solidFill>
                <a:latin typeface="Courier New" panose="02070309020205020404" pitchFamily="49" charset="0"/>
              </a:rPr>
              <a:t>margin</a:t>
            </a:r>
            <a:r>
              <a:rPr lang="en-US" dirty="0">
                <a:solidFill>
                  <a:srgbClr val="795E26"/>
                </a:solidFill>
                <a:latin typeface="Courier New" panose="02070309020205020404" pitchFamily="49" charset="0"/>
              </a:rPr>
              <a:t>: { </a:t>
            </a:r>
            <a:r>
              <a:rPr lang="en-US" dirty="0">
                <a:solidFill>
                  <a:srgbClr val="001080"/>
                </a:solidFill>
                <a:latin typeface="Courier New" panose="02070309020205020404" pitchFamily="49" charset="0"/>
              </a:rPr>
              <a:t>bottom</a:t>
            </a:r>
            <a:r>
              <a:rPr lang="en-US" dirty="0">
                <a:solidFill>
                  <a:srgbClr val="795E26"/>
                </a:solidFill>
                <a:latin typeface="Courier New" panose="02070309020205020404" pitchFamily="49" charset="0"/>
              </a:rPr>
              <a:t>: </a:t>
            </a:r>
            <a:r>
              <a:rPr lang="en-US" dirty="0">
                <a:solidFill>
                  <a:srgbClr val="098658"/>
                </a:solidFill>
                <a:latin typeface="Courier New" panose="02070309020205020404" pitchFamily="49" charset="0"/>
              </a:rPr>
              <a:t>3</a:t>
            </a:r>
            <a:r>
              <a:rPr lang="en-US" dirty="0">
                <a:solidFill>
                  <a:srgbClr val="795E26"/>
                </a:solidFill>
                <a:latin typeface="Courier New" panose="02070309020205020404" pitchFamily="49" charset="0"/>
              </a:rPr>
              <a:t>, </a:t>
            </a:r>
            <a:r>
              <a:rPr lang="en-US" dirty="0">
                <a:solidFill>
                  <a:srgbClr val="001080"/>
                </a:solidFill>
                <a:latin typeface="Courier New" panose="02070309020205020404" pitchFamily="49" charset="0"/>
              </a:rPr>
              <a:t>top</a:t>
            </a:r>
            <a:r>
              <a:rPr lang="en-US" dirty="0">
                <a:solidFill>
                  <a:srgbClr val="795E26"/>
                </a:solidFill>
                <a:latin typeface="Courier New" panose="02070309020205020404" pitchFamily="49" charset="0"/>
              </a:rPr>
              <a:t>: </a:t>
            </a:r>
            <a:r>
              <a:rPr lang="en-US" dirty="0">
                <a:solidFill>
                  <a:srgbClr val="098658"/>
                </a:solidFill>
                <a:latin typeface="Courier New" panose="02070309020205020404" pitchFamily="49" charset="0"/>
              </a:rPr>
              <a:t>10</a:t>
            </a:r>
            <a:r>
              <a:rPr lang="en-US" dirty="0">
                <a:solidFill>
                  <a:srgbClr val="795E26"/>
                </a:solidFill>
                <a:latin typeface="Courier New" panose="02070309020205020404" pitchFamily="49" charset="0"/>
              </a:rPr>
              <a:t> }</a:t>
            </a:r>
          </a:p>
          <a:p>
            <a:endParaRPr lang="en-US" dirty="0"/>
          </a:p>
          <a:p>
            <a:r>
              <a:rPr lang="en-US" dirty="0">
                <a:solidFill>
                  <a:srgbClr val="795E26"/>
                </a:solidFill>
                <a:latin typeface="Courier New" panose="02070309020205020404" pitchFamily="49" charset="0"/>
              </a:rPr>
              <a:t>           </a:t>
            </a:r>
            <a:r>
              <a:rPr lang="en-US" dirty="0" err="1">
                <a:solidFill>
                  <a:srgbClr val="001080"/>
                </a:solidFill>
                <a:latin typeface="Courier New" panose="02070309020205020404" pitchFamily="49" charset="0"/>
              </a:rPr>
              <a:t>replied_to_message_content</a:t>
            </a:r>
            <a:r>
              <a:rPr lang="en-US" dirty="0">
                <a:solidFill>
                  <a:srgbClr val="795E26"/>
                </a:solidFill>
                <a:latin typeface="Courier New" panose="02070309020205020404" pitchFamily="49" charset="0"/>
              </a:rPr>
              <a:t> = { ... }</a:t>
            </a:r>
            <a:endParaRPr lang="en-US" dirty="0"/>
          </a:p>
          <a:p>
            <a:r>
              <a:rPr lang="en-US" dirty="0">
                <a:solidFill>
                  <a:srgbClr val="795E26"/>
                </a:solidFill>
                <a:latin typeface="Courier New" panose="02070309020205020404" pitchFamily="49" charset="0"/>
              </a:rPr>
              <a:t>       }</a:t>
            </a:r>
            <a:endParaRPr lang="en-US" dirty="0"/>
          </a:p>
          <a:p>
            <a:endParaRPr lang="en-US" dirty="0"/>
          </a:p>
          <a:p>
            <a:r>
              <a:rPr lang="en-US" dirty="0">
                <a:solidFill>
                  <a:srgbClr val="795E26"/>
                </a:solidFill>
                <a:latin typeface="Courier New" panose="02070309020205020404" pitchFamily="49" charset="0"/>
              </a:rPr>
              <a:t>       </a:t>
            </a:r>
            <a:r>
              <a:rPr lang="en-US" dirty="0">
                <a:solidFill>
                  <a:srgbClr val="001080"/>
                </a:solidFill>
                <a:latin typeface="Courier New" panose="02070309020205020404" pitchFamily="49" charset="0"/>
              </a:rPr>
              <a:t>body</a:t>
            </a:r>
            <a:r>
              <a:rPr lang="en-US" dirty="0">
                <a:solidFill>
                  <a:srgbClr val="795E26"/>
                </a:solidFill>
                <a:latin typeface="Courier New" panose="02070309020205020404" pitchFamily="49" charset="0"/>
              </a:rPr>
              <a:t> = &lt;</a:t>
            </a:r>
            <a:r>
              <a:rPr lang="en-US" dirty="0">
                <a:solidFill>
                  <a:srgbClr val="267F99"/>
                </a:solidFill>
                <a:latin typeface="Courier New" panose="02070309020205020404" pitchFamily="49" charset="0"/>
              </a:rPr>
              <a:t>View</a:t>
            </a:r>
            <a:r>
              <a:rPr lang="en-US" dirty="0">
                <a:solidFill>
                  <a:srgbClr val="795E26"/>
                </a:solidFill>
                <a:latin typeface="Courier New" panose="02070309020205020404" pitchFamily="49" charset="0"/>
              </a:rPr>
              <a:t>&gt; {</a:t>
            </a:r>
            <a:endParaRPr lang="en-US" dirty="0"/>
          </a:p>
          <a:p>
            <a:r>
              <a:rPr lang="en-US" dirty="0">
                <a:solidFill>
                  <a:srgbClr val="795E26"/>
                </a:solidFill>
                <a:latin typeface="Courier New" panose="02070309020205020404" pitchFamily="49" charset="0"/>
              </a:rPr>
              <a:t>           </a:t>
            </a:r>
            <a:r>
              <a:rPr lang="en-US" dirty="0">
                <a:solidFill>
                  <a:srgbClr val="001080"/>
                </a:solidFill>
                <a:latin typeface="Courier New" panose="02070309020205020404" pitchFamily="49" charset="0"/>
              </a:rPr>
              <a:t>width</a:t>
            </a:r>
            <a:r>
              <a:rPr lang="en-US" dirty="0">
                <a:solidFill>
                  <a:srgbClr val="795E26"/>
                </a:solidFill>
                <a:latin typeface="Courier New" panose="02070309020205020404" pitchFamily="49" charset="0"/>
              </a:rPr>
              <a:t>: </a:t>
            </a:r>
            <a:r>
              <a:rPr lang="en-US" dirty="0">
                <a:solidFill>
                  <a:srgbClr val="267F99"/>
                </a:solidFill>
                <a:latin typeface="Courier New" panose="02070309020205020404" pitchFamily="49" charset="0"/>
              </a:rPr>
              <a:t>Fill</a:t>
            </a:r>
            <a:r>
              <a:rPr lang="en-US" dirty="0">
                <a:solidFill>
                  <a:srgbClr val="795E26"/>
                </a:solidFill>
                <a:latin typeface="Courier New" panose="02070309020205020404" pitchFamily="49" charset="0"/>
              </a:rPr>
              <a:t>, </a:t>
            </a:r>
            <a:r>
              <a:rPr lang="en-US" dirty="0">
                <a:solidFill>
                  <a:srgbClr val="001080"/>
                </a:solidFill>
                <a:latin typeface="Courier New" panose="02070309020205020404" pitchFamily="49" charset="0"/>
              </a:rPr>
              <a:t>height</a:t>
            </a:r>
            <a:r>
              <a:rPr lang="en-US" dirty="0">
                <a:solidFill>
                  <a:srgbClr val="795E26"/>
                </a:solidFill>
                <a:latin typeface="Courier New" panose="02070309020205020404" pitchFamily="49" charset="0"/>
              </a:rPr>
              <a:t>: </a:t>
            </a:r>
            <a:r>
              <a:rPr lang="en-US" dirty="0">
                <a:solidFill>
                  <a:srgbClr val="267F99"/>
                </a:solidFill>
                <a:latin typeface="Courier New" panose="02070309020205020404" pitchFamily="49" charset="0"/>
              </a:rPr>
              <a:t>Fit</a:t>
            </a:r>
            <a:endParaRPr lang="en-US" dirty="0"/>
          </a:p>
          <a:p>
            <a:r>
              <a:rPr lang="en-US" dirty="0">
                <a:solidFill>
                  <a:srgbClr val="795E26"/>
                </a:solidFill>
                <a:latin typeface="Courier New" panose="02070309020205020404" pitchFamily="49" charset="0"/>
              </a:rPr>
              <a:t>           </a:t>
            </a:r>
            <a:r>
              <a:rPr lang="en-US" dirty="0">
                <a:solidFill>
                  <a:srgbClr val="001080"/>
                </a:solidFill>
                <a:latin typeface="Courier New" panose="02070309020205020404" pitchFamily="49" charset="0"/>
              </a:rPr>
              <a:t>padding</a:t>
            </a:r>
            <a:r>
              <a:rPr lang="en-US" dirty="0">
                <a:solidFill>
                  <a:srgbClr val="795E26"/>
                </a:solidFill>
                <a:latin typeface="Courier New" panose="02070309020205020404" pitchFamily="49" charset="0"/>
              </a:rPr>
              <a:t>: {</a:t>
            </a:r>
            <a:r>
              <a:rPr lang="en-US" dirty="0">
                <a:solidFill>
                  <a:srgbClr val="001080"/>
                </a:solidFill>
                <a:latin typeface="Courier New" panose="02070309020205020404" pitchFamily="49" charset="0"/>
              </a:rPr>
              <a:t>top</a:t>
            </a:r>
            <a:r>
              <a:rPr lang="en-US" dirty="0">
                <a:solidFill>
                  <a:srgbClr val="795E26"/>
                </a:solidFill>
                <a:latin typeface="Courier New" panose="02070309020205020404" pitchFamily="49" charset="0"/>
              </a:rPr>
              <a:t>: </a:t>
            </a:r>
            <a:r>
              <a:rPr lang="en-US" dirty="0">
                <a:solidFill>
                  <a:srgbClr val="098658"/>
                </a:solidFill>
                <a:latin typeface="Courier New" panose="02070309020205020404" pitchFamily="49" charset="0"/>
              </a:rPr>
              <a:t>0</a:t>
            </a:r>
            <a:r>
              <a:rPr lang="en-US" dirty="0">
                <a:solidFill>
                  <a:srgbClr val="795E26"/>
                </a:solidFill>
                <a:latin typeface="Courier New" panose="02070309020205020404" pitchFamily="49" charset="0"/>
              </a:rPr>
              <a:t>, </a:t>
            </a:r>
            <a:r>
              <a:rPr lang="en-US" dirty="0">
                <a:solidFill>
                  <a:srgbClr val="001080"/>
                </a:solidFill>
                <a:latin typeface="Courier New" panose="02070309020205020404" pitchFamily="49" charset="0"/>
              </a:rPr>
              <a:t>bottom</a:t>
            </a:r>
            <a:r>
              <a:rPr lang="en-US" dirty="0">
                <a:solidFill>
                  <a:srgbClr val="795E26"/>
                </a:solidFill>
                <a:latin typeface="Courier New" panose="02070309020205020404" pitchFamily="49" charset="0"/>
              </a:rPr>
              <a:t>: </a:t>
            </a:r>
            <a:r>
              <a:rPr lang="en-US" dirty="0">
                <a:solidFill>
                  <a:srgbClr val="098658"/>
                </a:solidFill>
                <a:latin typeface="Courier New" panose="02070309020205020404" pitchFamily="49" charset="0"/>
              </a:rPr>
              <a:t>10</a:t>
            </a:r>
            <a:r>
              <a:rPr lang="en-US" dirty="0">
                <a:solidFill>
                  <a:srgbClr val="795E26"/>
                </a:solidFill>
                <a:latin typeface="Courier New" panose="02070309020205020404" pitchFamily="49" charset="0"/>
              </a:rPr>
              <a:t>, </a:t>
            </a:r>
            <a:r>
              <a:rPr lang="en-US" dirty="0">
                <a:solidFill>
                  <a:srgbClr val="001080"/>
                </a:solidFill>
                <a:latin typeface="Courier New" panose="02070309020205020404" pitchFamily="49" charset="0"/>
              </a:rPr>
              <a:t>left</a:t>
            </a:r>
            <a:r>
              <a:rPr lang="en-US" dirty="0">
                <a:solidFill>
                  <a:srgbClr val="795E26"/>
                </a:solidFill>
                <a:latin typeface="Courier New" panose="02070309020205020404" pitchFamily="49" charset="0"/>
              </a:rPr>
              <a:t>: </a:t>
            </a:r>
            <a:r>
              <a:rPr lang="en-US" dirty="0">
                <a:solidFill>
                  <a:srgbClr val="098658"/>
                </a:solidFill>
                <a:latin typeface="Courier New" panose="02070309020205020404" pitchFamily="49" charset="0"/>
              </a:rPr>
              <a:t>10</a:t>
            </a:r>
            <a:r>
              <a:rPr lang="en-US" dirty="0">
                <a:solidFill>
                  <a:srgbClr val="795E26"/>
                </a:solidFill>
                <a:latin typeface="Courier New" panose="02070309020205020404" pitchFamily="49" charset="0"/>
              </a:rPr>
              <a:t>, </a:t>
            </a:r>
            <a:r>
              <a:rPr lang="en-US" dirty="0">
                <a:solidFill>
                  <a:srgbClr val="001080"/>
                </a:solidFill>
                <a:latin typeface="Courier New" panose="02070309020205020404" pitchFamily="49" charset="0"/>
              </a:rPr>
              <a:t>right</a:t>
            </a:r>
            <a:r>
              <a:rPr lang="en-US" dirty="0">
                <a:solidFill>
                  <a:srgbClr val="795E26"/>
                </a:solidFill>
                <a:latin typeface="Courier New" panose="02070309020205020404" pitchFamily="49" charset="0"/>
              </a:rPr>
              <a:t>: </a:t>
            </a:r>
            <a:r>
              <a:rPr lang="en-US" dirty="0">
                <a:solidFill>
                  <a:srgbClr val="098658"/>
                </a:solidFill>
                <a:latin typeface="Courier New" panose="02070309020205020404" pitchFamily="49" charset="0"/>
              </a:rPr>
              <a:t>10</a:t>
            </a:r>
            <a:r>
              <a:rPr lang="en-US" dirty="0">
                <a:solidFill>
                  <a:srgbClr val="795E26"/>
                </a:solidFill>
                <a:latin typeface="Courier New" panose="02070309020205020404" pitchFamily="49" charset="0"/>
              </a:rPr>
              <a:t>},</a:t>
            </a:r>
            <a:endParaRPr lang="en-US" dirty="0"/>
          </a:p>
          <a:p>
            <a:r>
              <a:rPr lang="en-US" dirty="0">
                <a:solidFill>
                  <a:srgbClr val="795E26"/>
                </a:solidFill>
                <a:latin typeface="Courier New" panose="02070309020205020404" pitchFamily="49" charset="0"/>
              </a:rPr>
              <a:t>           </a:t>
            </a:r>
            <a:r>
              <a:rPr lang="en-US" dirty="0">
                <a:solidFill>
                  <a:srgbClr val="001080"/>
                </a:solidFill>
                <a:latin typeface="Courier New" panose="02070309020205020404" pitchFamily="49" charset="0"/>
              </a:rPr>
              <a:t>flow</a:t>
            </a:r>
            <a:r>
              <a:rPr lang="en-US" dirty="0">
                <a:solidFill>
                  <a:srgbClr val="795E26"/>
                </a:solidFill>
                <a:latin typeface="Courier New" panose="02070309020205020404" pitchFamily="49" charset="0"/>
              </a:rPr>
              <a:t>: </a:t>
            </a:r>
            <a:r>
              <a:rPr lang="en-US" dirty="0">
                <a:solidFill>
                  <a:srgbClr val="267F99"/>
                </a:solidFill>
                <a:latin typeface="Courier New" panose="02070309020205020404" pitchFamily="49" charset="0"/>
              </a:rPr>
              <a:t>Right</a:t>
            </a:r>
            <a:r>
              <a:rPr lang="en-US" dirty="0">
                <a:solidFill>
                  <a:srgbClr val="795E26"/>
                </a:solidFill>
                <a:latin typeface="Courier New" panose="02070309020205020404" pitchFamily="49" charset="0"/>
              </a:rPr>
              <a:t>,</a:t>
            </a:r>
            <a:endParaRPr lang="en-US" dirty="0"/>
          </a:p>
          <a:p>
            <a:endParaRPr lang="en-US" dirty="0"/>
          </a:p>
          <a:p>
            <a:r>
              <a:rPr lang="en-US" dirty="0">
                <a:solidFill>
                  <a:srgbClr val="795E26"/>
                </a:solidFill>
                <a:latin typeface="Courier New" panose="02070309020205020404" pitchFamily="49" charset="0"/>
              </a:rPr>
              <a:t>           </a:t>
            </a:r>
            <a:r>
              <a:rPr lang="en-US" dirty="0">
                <a:solidFill>
                  <a:srgbClr val="001080"/>
                </a:solidFill>
                <a:latin typeface="Courier New" panose="02070309020205020404" pitchFamily="49" charset="0"/>
              </a:rPr>
              <a:t>profile</a:t>
            </a:r>
            <a:r>
              <a:rPr lang="en-US" dirty="0">
                <a:solidFill>
                  <a:srgbClr val="795E26"/>
                </a:solidFill>
                <a:latin typeface="Courier New" panose="02070309020205020404" pitchFamily="49" charset="0"/>
              </a:rPr>
              <a:t> = &lt;</a:t>
            </a:r>
            <a:r>
              <a:rPr lang="en-US" dirty="0">
                <a:solidFill>
                  <a:srgbClr val="267F99"/>
                </a:solidFill>
                <a:latin typeface="Courier New" panose="02070309020205020404" pitchFamily="49" charset="0"/>
              </a:rPr>
              <a:t>View</a:t>
            </a:r>
            <a:r>
              <a:rPr lang="en-US" dirty="0">
                <a:solidFill>
                  <a:srgbClr val="795E26"/>
                </a:solidFill>
                <a:latin typeface="Courier New" panose="02070309020205020404" pitchFamily="49" charset="0"/>
              </a:rPr>
              <a:t>&gt; {</a:t>
            </a:r>
            <a:endParaRPr lang="en-US" dirty="0"/>
          </a:p>
          <a:p>
            <a:r>
              <a:rPr lang="en-US" dirty="0">
                <a:solidFill>
                  <a:srgbClr val="795E26"/>
                </a:solidFill>
                <a:latin typeface="Courier New" panose="02070309020205020404" pitchFamily="49" charset="0"/>
              </a:rPr>
              <a:t>               </a:t>
            </a:r>
            <a:r>
              <a:rPr lang="en-US" dirty="0">
                <a:solidFill>
                  <a:srgbClr val="001080"/>
                </a:solidFill>
                <a:latin typeface="Courier New" panose="02070309020205020404" pitchFamily="49" charset="0"/>
              </a:rPr>
              <a:t>align</a:t>
            </a:r>
            <a:r>
              <a:rPr lang="en-US" dirty="0">
                <a:solidFill>
                  <a:srgbClr val="795E26"/>
                </a:solidFill>
                <a:latin typeface="Courier New" panose="02070309020205020404" pitchFamily="49" charset="0"/>
              </a:rPr>
              <a:t>: {</a:t>
            </a:r>
            <a:r>
              <a:rPr lang="en-US" dirty="0">
                <a:solidFill>
                  <a:srgbClr val="001080"/>
                </a:solidFill>
                <a:latin typeface="Courier New" panose="02070309020205020404" pitchFamily="49" charset="0"/>
              </a:rPr>
              <a:t>x</a:t>
            </a:r>
            <a:r>
              <a:rPr lang="en-US" dirty="0">
                <a:solidFill>
                  <a:srgbClr val="795E26"/>
                </a:solidFill>
                <a:latin typeface="Courier New" panose="02070309020205020404" pitchFamily="49" charset="0"/>
              </a:rPr>
              <a:t>: </a:t>
            </a:r>
            <a:r>
              <a:rPr lang="en-US" dirty="0">
                <a:solidFill>
                  <a:srgbClr val="098658"/>
                </a:solidFill>
                <a:latin typeface="Courier New" panose="02070309020205020404" pitchFamily="49" charset="0"/>
              </a:rPr>
              <a:t>0.5</a:t>
            </a:r>
            <a:r>
              <a:rPr lang="en-US" dirty="0">
                <a:solidFill>
                  <a:srgbClr val="795E26"/>
                </a:solidFill>
                <a:latin typeface="Courier New" panose="02070309020205020404" pitchFamily="49" charset="0"/>
              </a:rPr>
              <a:t>, </a:t>
            </a:r>
            <a:r>
              <a:rPr lang="en-US" dirty="0">
                <a:solidFill>
                  <a:srgbClr val="001080"/>
                </a:solidFill>
                <a:latin typeface="Courier New" panose="02070309020205020404" pitchFamily="49" charset="0"/>
              </a:rPr>
              <a:t>y</a:t>
            </a:r>
            <a:r>
              <a:rPr lang="en-US" dirty="0">
                <a:solidFill>
                  <a:srgbClr val="795E26"/>
                </a:solidFill>
                <a:latin typeface="Courier New" panose="02070309020205020404" pitchFamily="49" charset="0"/>
              </a:rPr>
              <a:t>: </a:t>
            </a:r>
            <a:r>
              <a:rPr lang="en-US" dirty="0">
                <a:solidFill>
                  <a:srgbClr val="098658"/>
                </a:solidFill>
                <a:latin typeface="Courier New" panose="02070309020205020404" pitchFamily="49" charset="0"/>
              </a:rPr>
              <a:t>0.0</a:t>
            </a:r>
            <a:r>
              <a:rPr lang="en-US" dirty="0">
                <a:solidFill>
                  <a:srgbClr val="795E26"/>
                </a:solidFill>
                <a:latin typeface="Courier New" panose="02070309020205020404" pitchFamily="49" charset="0"/>
              </a:rPr>
              <a:t>} </a:t>
            </a:r>
            <a:r>
              <a:rPr lang="en-US" dirty="0">
                <a:solidFill>
                  <a:srgbClr val="008000"/>
                </a:solidFill>
                <a:latin typeface="Courier New" panose="02070309020205020404" pitchFamily="49" charset="0"/>
              </a:rPr>
              <a:t>// centered horizontally, top aligned</a:t>
            </a:r>
            <a:endParaRPr lang="en-US" dirty="0"/>
          </a:p>
          <a:p>
            <a:r>
              <a:rPr lang="en-US" dirty="0">
                <a:solidFill>
                  <a:srgbClr val="795E26"/>
                </a:solidFill>
                <a:latin typeface="Courier New" panose="02070309020205020404" pitchFamily="49" charset="0"/>
              </a:rPr>
              <a:t>               </a:t>
            </a:r>
            <a:r>
              <a:rPr lang="en-US" dirty="0">
                <a:solidFill>
                  <a:srgbClr val="001080"/>
                </a:solidFill>
                <a:latin typeface="Courier New" panose="02070309020205020404" pitchFamily="49" charset="0"/>
              </a:rPr>
              <a:t>width</a:t>
            </a:r>
            <a:r>
              <a:rPr lang="en-US" dirty="0">
                <a:solidFill>
                  <a:srgbClr val="795E26"/>
                </a:solidFill>
                <a:latin typeface="Courier New" panose="02070309020205020404" pitchFamily="49" charset="0"/>
              </a:rPr>
              <a:t>: </a:t>
            </a:r>
            <a:r>
              <a:rPr lang="en-US" dirty="0">
                <a:solidFill>
                  <a:srgbClr val="098658"/>
                </a:solidFill>
                <a:latin typeface="Courier New" panose="02070309020205020404" pitchFamily="49" charset="0"/>
              </a:rPr>
              <a:t>65.0</a:t>
            </a:r>
            <a:r>
              <a:rPr lang="en-US" dirty="0">
                <a:solidFill>
                  <a:srgbClr val="795E26"/>
                </a:solidFill>
                <a:latin typeface="Courier New" panose="02070309020205020404" pitchFamily="49" charset="0"/>
              </a:rPr>
              <a:t>,  </a:t>
            </a:r>
            <a:r>
              <a:rPr lang="en-US" dirty="0">
                <a:solidFill>
                  <a:srgbClr val="001080"/>
                </a:solidFill>
                <a:latin typeface="Courier New" panose="02070309020205020404" pitchFamily="49" charset="0"/>
              </a:rPr>
              <a:t>height</a:t>
            </a:r>
            <a:r>
              <a:rPr lang="en-US" dirty="0">
                <a:solidFill>
                  <a:srgbClr val="795E26"/>
                </a:solidFill>
                <a:latin typeface="Courier New" panose="02070309020205020404" pitchFamily="49" charset="0"/>
              </a:rPr>
              <a:t>: </a:t>
            </a:r>
            <a:r>
              <a:rPr lang="en-US" dirty="0">
                <a:solidFill>
                  <a:srgbClr val="267F99"/>
                </a:solidFill>
                <a:latin typeface="Courier New" panose="02070309020205020404" pitchFamily="49" charset="0"/>
              </a:rPr>
              <a:t>Fit</a:t>
            </a:r>
            <a:r>
              <a:rPr lang="en-US" dirty="0">
                <a:solidFill>
                  <a:srgbClr val="795E26"/>
                </a:solidFill>
                <a:latin typeface="Courier New" panose="02070309020205020404" pitchFamily="49" charset="0"/>
              </a:rPr>
              <a:t>,</a:t>
            </a:r>
            <a:endParaRPr lang="en-US" dirty="0"/>
          </a:p>
          <a:p>
            <a:r>
              <a:rPr lang="en-US" dirty="0">
                <a:solidFill>
                  <a:srgbClr val="795E26"/>
                </a:solidFill>
                <a:latin typeface="Courier New" panose="02070309020205020404" pitchFamily="49" charset="0"/>
              </a:rPr>
              <a:t>               </a:t>
            </a:r>
            <a:r>
              <a:rPr lang="en-US" dirty="0">
                <a:solidFill>
                  <a:srgbClr val="001080"/>
                </a:solidFill>
                <a:latin typeface="Courier New" panose="02070309020205020404" pitchFamily="49" charset="0"/>
              </a:rPr>
              <a:t>margin</a:t>
            </a:r>
            <a:r>
              <a:rPr lang="en-US" dirty="0">
                <a:solidFill>
                  <a:srgbClr val="795E26"/>
                </a:solidFill>
                <a:latin typeface="Courier New" panose="02070309020205020404" pitchFamily="49" charset="0"/>
              </a:rPr>
              <a:t>: {</a:t>
            </a:r>
            <a:r>
              <a:rPr lang="en-US" dirty="0">
                <a:solidFill>
                  <a:srgbClr val="001080"/>
                </a:solidFill>
                <a:latin typeface="Courier New" panose="02070309020205020404" pitchFamily="49" charset="0"/>
              </a:rPr>
              <a:t>top</a:t>
            </a:r>
            <a:r>
              <a:rPr lang="en-US" dirty="0">
                <a:solidFill>
                  <a:srgbClr val="795E26"/>
                </a:solidFill>
                <a:latin typeface="Courier New" panose="02070309020205020404" pitchFamily="49" charset="0"/>
              </a:rPr>
              <a:t>: </a:t>
            </a:r>
            <a:r>
              <a:rPr lang="en-US" dirty="0">
                <a:solidFill>
                  <a:srgbClr val="098658"/>
                </a:solidFill>
                <a:latin typeface="Courier New" panose="02070309020205020404" pitchFamily="49" charset="0"/>
              </a:rPr>
              <a:t>5</a:t>
            </a:r>
            <a:r>
              <a:rPr lang="en-US" dirty="0">
                <a:solidFill>
                  <a:srgbClr val="795E26"/>
                </a:solidFill>
                <a:latin typeface="Courier New" panose="02070309020205020404" pitchFamily="49" charset="0"/>
              </a:rPr>
              <a:t>, </a:t>
            </a:r>
            <a:r>
              <a:rPr lang="en-US" dirty="0">
                <a:solidFill>
                  <a:srgbClr val="001080"/>
                </a:solidFill>
                <a:latin typeface="Courier New" panose="02070309020205020404" pitchFamily="49" charset="0"/>
              </a:rPr>
              <a:t>right</a:t>
            </a:r>
            <a:r>
              <a:rPr lang="en-US" dirty="0">
                <a:solidFill>
                  <a:srgbClr val="795E26"/>
                </a:solidFill>
                <a:latin typeface="Courier New" panose="02070309020205020404" pitchFamily="49" charset="0"/>
              </a:rPr>
              <a:t>: </a:t>
            </a:r>
            <a:r>
              <a:rPr lang="en-US" dirty="0">
                <a:solidFill>
                  <a:srgbClr val="098658"/>
                </a:solidFill>
                <a:latin typeface="Courier New" panose="02070309020205020404" pitchFamily="49" charset="0"/>
              </a:rPr>
              <a:t>10</a:t>
            </a:r>
            <a:r>
              <a:rPr lang="en-US" dirty="0">
                <a:solidFill>
                  <a:srgbClr val="795E26"/>
                </a:solidFill>
                <a:latin typeface="Courier New" panose="02070309020205020404" pitchFamily="49" charset="0"/>
              </a:rPr>
              <a:t>}</a:t>
            </a:r>
            <a:endParaRPr lang="en-US" dirty="0"/>
          </a:p>
          <a:p>
            <a:r>
              <a:rPr lang="en-US" dirty="0">
                <a:solidFill>
                  <a:srgbClr val="795E26"/>
                </a:solidFill>
                <a:latin typeface="Courier New" panose="02070309020205020404" pitchFamily="49" charset="0"/>
              </a:rPr>
              <a:t>               </a:t>
            </a:r>
            <a:r>
              <a:rPr lang="en-US" dirty="0">
                <a:solidFill>
                  <a:srgbClr val="001080"/>
                </a:solidFill>
                <a:latin typeface="Courier New" panose="02070309020205020404" pitchFamily="49" charset="0"/>
              </a:rPr>
              <a:t>flow</a:t>
            </a:r>
            <a:r>
              <a:rPr lang="en-US" dirty="0">
                <a:solidFill>
                  <a:srgbClr val="795E26"/>
                </a:solidFill>
                <a:latin typeface="Courier New" panose="02070309020205020404" pitchFamily="49" charset="0"/>
              </a:rPr>
              <a:t>: </a:t>
            </a:r>
            <a:r>
              <a:rPr lang="en-US" dirty="0">
                <a:solidFill>
                  <a:srgbClr val="267F99"/>
                </a:solidFill>
                <a:latin typeface="Courier New" panose="02070309020205020404" pitchFamily="49" charset="0"/>
              </a:rPr>
              <a:t>Down</a:t>
            </a:r>
            <a:r>
              <a:rPr lang="en-US" dirty="0">
                <a:solidFill>
                  <a:srgbClr val="795E26"/>
                </a:solidFill>
                <a:latin typeface="Courier New" panose="02070309020205020404" pitchFamily="49" charset="0"/>
              </a:rPr>
              <a:t>,</a:t>
            </a:r>
            <a:br>
              <a:rPr lang="en-US" dirty="0"/>
            </a:br>
            <a:endParaRPr lang="en-US" dirty="0"/>
          </a:p>
          <a:p>
            <a:r>
              <a:rPr lang="en-US" dirty="0">
                <a:solidFill>
                  <a:srgbClr val="795E26"/>
                </a:solidFill>
                <a:latin typeface="Courier New" panose="02070309020205020404" pitchFamily="49" charset="0"/>
              </a:rPr>
              <a:t>               </a:t>
            </a:r>
            <a:r>
              <a:rPr lang="en-US" dirty="0">
                <a:solidFill>
                  <a:srgbClr val="001080"/>
                </a:solidFill>
                <a:latin typeface="Courier New" panose="02070309020205020404" pitchFamily="49" charset="0"/>
              </a:rPr>
              <a:t>avatar</a:t>
            </a:r>
            <a:r>
              <a:rPr lang="en-US" dirty="0">
                <a:solidFill>
                  <a:srgbClr val="795E26"/>
                </a:solidFill>
                <a:latin typeface="Courier New" panose="02070309020205020404" pitchFamily="49" charset="0"/>
              </a:rPr>
              <a:t> = &lt;</a:t>
            </a:r>
            <a:r>
              <a:rPr lang="en-US" dirty="0">
                <a:solidFill>
                  <a:srgbClr val="267F99"/>
                </a:solidFill>
                <a:latin typeface="Courier New" panose="02070309020205020404" pitchFamily="49" charset="0"/>
              </a:rPr>
              <a:t>Avatar</a:t>
            </a:r>
            <a:r>
              <a:rPr lang="en-US" dirty="0">
                <a:solidFill>
                  <a:srgbClr val="795E26"/>
                </a:solidFill>
                <a:latin typeface="Courier New" panose="02070309020205020404" pitchFamily="49" charset="0"/>
              </a:rPr>
              <a:t>&gt; { </a:t>
            </a:r>
            <a:r>
              <a:rPr lang="en-US" dirty="0">
                <a:solidFill>
                  <a:srgbClr val="001080"/>
                </a:solidFill>
                <a:latin typeface="Courier New" panose="02070309020205020404" pitchFamily="49" charset="0"/>
              </a:rPr>
              <a:t>width</a:t>
            </a:r>
            <a:r>
              <a:rPr lang="en-US" dirty="0">
                <a:solidFill>
                  <a:srgbClr val="795E26"/>
                </a:solidFill>
                <a:latin typeface="Courier New" panose="02070309020205020404" pitchFamily="49" charset="0"/>
              </a:rPr>
              <a:t>: </a:t>
            </a:r>
            <a:r>
              <a:rPr lang="en-US" dirty="0">
                <a:solidFill>
                  <a:srgbClr val="098658"/>
                </a:solidFill>
                <a:latin typeface="Courier New" panose="02070309020205020404" pitchFamily="49" charset="0"/>
              </a:rPr>
              <a:t>48</a:t>
            </a:r>
            <a:r>
              <a:rPr lang="en-US" dirty="0">
                <a:solidFill>
                  <a:srgbClr val="795E26"/>
                </a:solidFill>
                <a:latin typeface="Courier New" panose="02070309020205020404" pitchFamily="49" charset="0"/>
              </a:rPr>
              <a:t>, </a:t>
            </a:r>
            <a:r>
              <a:rPr lang="en-US" dirty="0">
                <a:solidFill>
                  <a:srgbClr val="001080"/>
                </a:solidFill>
                <a:latin typeface="Courier New" panose="02070309020205020404" pitchFamily="49" charset="0"/>
              </a:rPr>
              <a:t>height</a:t>
            </a:r>
            <a:r>
              <a:rPr lang="en-US" dirty="0">
                <a:solidFill>
                  <a:srgbClr val="795E26"/>
                </a:solidFill>
                <a:latin typeface="Courier New" panose="02070309020205020404" pitchFamily="49" charset="0"/>
              </a:rPr>
              <a:t>: </a:t>
            </a:r>
            <a:r>
              <a:rPr lang="en-US" dirty="0">
                <a:solidFill>
                  <a:srgbClr val="098658"/>
                </a:solidFill>
                <a:latin typeface="Courier New" panose="02070309020205020404" pitchFamily="49" charset="0"/>
              </a:rPr>
              <a:t>48</a:t>
            </a:r>
            <a:r>
              <a:rPr lang="en-US" dirty="0">
                <a:solidFill>
                  <a:srgbClr val="795E26"/>
                </a:solidFill>
                <a:latin typeface="Courier New" panose="02070309020205020404" pitchFamily="49" charset="0"/>
              </a:rPr>
              <a:t> }</a:t>
            </a:r>
            <a:endParaRPr lang="en-US" dirty="0"/>
          </a:p>
          <a:p>
            <a:r>
              <a:rPr lang="en-US" dirty="0">
                <a:solidFill>
                  <a:srgbClr val="795E26"/>
                </a:solidFill>
                <a:latin typeface="Courier New" panose="02070309020205020404" pitchFamily="49" charset="0"/>
              </a:rPr>
              <a:t>               </a:t>
            </a:r>
            <a:r>
              <a:rPr lang="en-US" dirty="0">
                <a:solidFill>
                  <a:srgbClr val="001080"/>
                </a:solidFill>
                <a:latin typeface="Courier New" panose="02070309020205020404" pitchFamily="49" charset="0"/>
              </a:rPr>
              <a:t>timestamp</a:t>
            </a:r>
            <a:r>
              <a:rPr lang="en-US" dirty="0">
                <a:solidFill>
                  <a:srgbClr val="795E26"/>
                </a:solidFill>
                <a:latin typeface="Courier New" panose="02070309020205020404" pitchFamily="49" charset="0"/>
              </a:rPr>
              <a:t> = &lt;</a:t>
            </a:r>
            <a:r>
              <a:rPr lang="en-US" dirty="0">
                <a:solidFill>
                  <a:srgbClr val="267F99"/>
                </a:solidFill>
                <a:latin typeface="Courier New" panose="02070309020205020404" pitchFamily="49" charset="0"/>
              </a:rPr>
              <a:t>Timestamp</a:t>
            </a:r>
            <a:r>
              <a:rPr lang="en-US" dirty="0">
                <a:solidFill>
                  <a:srgbClr val="795E26"/>
                </a:solidFill>
                <a:latin typeface="Courier New" panose="02070309020205020404" pitchFamily="49" charset="0"/>
              </a:rPr>
              <a:t>&gt; { }</a:t>
            </a:r>
            <a:endParaRPr lang="en-US" dirty="0"/>
          </a:p>
          <a:p>
            <a:r>
              <a:rPr lang="en-US" dirty="0">
                <a:solidFill>
                  <a:srgbClr val="795E26"/>
                </a:solidFill>
                <a:latin typeface="Courier New" panose="02070309020205020404" pitchFamily="49" charset="0"/>
              </a:rPr>
              <a:t>               </a:t>
            </a:r>
            <a:r>
              <a:rPr lang="en-US" dirty="0" err="1">
                <a:solidFill>
                  <a:srgbClr val="001080"/>
                </a:solidFill>
                <a:latin typeface="Courier New" panose="02070309020205020404" pitchFamily="49" charset="0"/>
              </a:rPr>
              <a:t>edited_indicator</a:t>
            </a:r>
            <a:r>
              <a:rPr lang="en-US" dirty="0">
                <a:solidFill>
                  <a:srgbClr val="795E26"/>
                </a:solidFill>
                <a:latin typeface="Courier New" panose="02070309020205020404" pitchFamily="49" charset="0"/>
              </a:rPr>
              <a:t> = &lt;</a:t>
            </a:r>
            <a:r>
              <a:rPr lang="en-US" dirty="0" err="1">
                <a:solidFill>
                  <a:srgbClr val="267F99"/>
                </a:solidFill>
                <a:latin typeface="Courier New" panose="02070309020205020404" pitchFamily="49" charset="0"/>
              </a:rPr>
              <a:t>EditedIndicator</a:t>
            </a:r>
            <a:r>
              <a:rPr lang="en-US" dirty="0">
                <a:solidFill>
                  <a:srgbClr val="795E26"/>
                </a:solidFill>
                <a:latin typeface="Courier New" panose="02070309020205020404" pitchFamily="49" charset="0"/>
              </a:rPr>
              <a:t>&gt; { }</a:t>
            </a:r>
            <a:endParaRPr lang="en-US" dirty="0"/>
          </a:p>
          <a:p>
            <a:r>
              <a:rPr lang="en-US" dirty="0">
                <a:solidFill>
                  <a:srgbClr val="795E26"/>
                </a:solidFill>
                <a:latin typeface="Courier New" panose="02070309020205020404" pitchFamily="49" charset="0"/>
              </a:rPr>
              <a:t>           }</a:t>
            </a:r>
            <a:br>
              <a:rPr lang="en-US" dirty="0"/>
            </a:br>
            <a:endParaRPr lang="en-US" dirty="0"/>
          </a:p>
          <a:p>
            <a:r>
              <a:rPr lang="en-US" dirty="0">
                <a:solidFill>
                  <a:srgbClr val="795E26"/>
                </a:solidFill>
                <a:latin typeface="Courier New" panose="02070309020205020404" pitchFamily="49" charset="0"/>
              </a:rPr>
              <a:t>           </a:t>
            </a:r>
            <a:r>
              <a:rPr lang="en-US" dirty="0">
                <a:solidFill>
                  <a:srgbClr val="001080"/>
                </a:solidFill>
                <a:latin typeface="Courier New" panose="02070309020205020404" pitchFamily="49" charset="0"/>
              </a:rPr>
              <a:t>content</a:t>
            </a:r>
            <a:r>
              <a:rPr lang="en-US" dirty="0">
                <a:solidFill>
                  <a:srgbClr val="795E26"/>
                </a:solidFill>
                <a:latin typeface="Courier New" panose="02070309020205020404" pitchFamily="49" charset="0"/>
              </a:rPr>
              <a:t> = &lt;</a:t>
            </a:r>
            <a:r>
              <a:rPr lang="en-US" dirty="0">
                <a:solidFill>
                  <a:srgbClr val="267F99"/>
                </a:solidFill>
                <a:latin typeface="Courier New" panose="02070309020205020404" pitchFamily="49" charset="0"/>
              </a:rPr>
              <a:t>View</a:t>
            </a:r>
            <a:r>
              <a:rPr lang="en-US" dirty="0">
                <a:solidFill>
                  <a:srgbClr val="795E26"/>
                </a:solidFill>
                <a:latin typeface="Courier New" panose="02070309020205020404" pitchFamily="49" charset="0"/>
              </a:rPr>
              <a:t>&gt; {</a:t>
            </a:r>
            <a:endParaRPr lang="en-US" dirty="0"/>
          </a:p>
          <a:p>
            <a:r>
              <a:rPr lang="en-US" dirty="0">
                <a:solidFill>
                  <a:srgbClr val="795E26"/>
                </a:solidFill>
                <a:latin typeface="Courier New" panose="02070309020205020404" pitchFamily="49" charset="0"/>
              </a:rPr>
              <a:t>               </a:t>
            </a:r>
            <a:r>
              <a:rPr lang="en-US" dirty="0">
                <a:solidFill>
                  <a:srgbClr val="001080"/>
                </a:solidFill>
                <a:latin typeface="Courier New" panose="02070309020205020404" pitchFamily="49" charset="0"/>
              </a:rPr>
              <a:t>width</a:t>
            </a:r>
            <a:r>
              <a:rPr lang="en-US" dirty="0">
                <a:solidFill>
                  <a:srgbClr val="795E26"/>
                </a:solidFill>
                <a:latin typeface="Courier New" panose="02070309020205020404" pitchFamily="49" charset="0"/>
              </a:rPr>
              <a:t>: </a:t>
            </a:r>
            <a:r>
              <a:rPr lang="en-US" dirty="0">
                <a:solidFill>
                  <a:srgbClr val="267F99"/>
                </a:solidFill>
                <a:latin typeface="Courier New" panose="02070309020205020404" pitchFamily="49" charset="0"/>
              </a:rPr>
              <a:t>Fill</a:t>
            </a:r>
            <a:r>
              <a:rPr lang="en-US" dirty="0">
                <a:solidFill>
                  <a:srgbClr val="795E26"/>
                </a:solidFill>
                <a:latin typeface="Courier New" panose="02070309020205020404" pitchFamily="49" charset="0"/>
              </a:rPr>
              <a:t>,  </a:t>
            </a:r>
            <a:r>
              <a:rPr lang="en-US" dirty="0">
                <a:solidFill>
                  <a:srgbClr val="001080"/>
                </a:solidFill>
                <a:latin typeface="Courier New" panose="02070309020205020404" pitchFamily="49" charset="0"/>
              </a:rPr>
              <a:t>height</a:t>
            </a:r>
            <a:r>
              <a:rPr lang="en-US" dirty="0">
                <a:solidFill>
                  <a:srgbClr val="795E26"/>
                </a:solidFill>
                <a:latin typeface="Courier New" panose="02070309020205020404" pitchFamily="49" charset="0"/>
              </a:rPr>
              <a:t>: </a:t>
            </a:r>
            <a:r>
              <a:rPr lang="en-US" dirty="0">
                <a:solidFill>
                  <a:srgbClr val="267F99"/>
                </a:solidFill>
                <a:latin typeface="Courier New" panose="02070309020205020404" pitchFamily="49" charset="0"/>
              </a:rPr>
              <a:t>Fit</a:t>
            </a:r>
            <a:endParaRPr lang="en-US" dirty="0"/>
          </a:p>
          <a:p>
            <a:r>
              <a:rPr lang="en-US" dirty="0">
                <a:solidFill>
                  <a:srgbClr val="795E26"/>
                </a:solidFill>
                <a:latin typeface="Courier New" panose="02070309020205020404" pitchFamily="49" charset="0"/>
              </a:rPr>
              <a:t>               </a:t>
            </a:r>
            <a:r>
              <a:rPr lang="en-US" dirty="0">
                <a:solidFill>
                  <a:srgbClr val="001080"/>
                </a:solidFill>
                <a:latin typeface="Courier New" panose="02070309020205020404" pitchFamily="49" charset="0"/>
              </a:rPr>
              <a:t>flow</a:t>
            </a:r>
            <a:r>
              <a:rPr lang="en-US" dirty="0">
                <a:solidFill>
                  <a:srgbClr val="795E26"/>
                </a:solidFill>
                <a:latin typeface="Courier New" panose="02070309020205020404" pitchFamily="49" charset="0"/>
              </a:rPr>
              <a:t>: </a:t>
            </a:r>
            <a:r>
              <a:rPr lang="en-US" dirty="0">
                <a:solidFill>
                  <a:srgbClr val="267F99"/>
                </a:solidFill>
                <a:latin typeface="Courier New" panose="02070309020205020404" pitchFamily="49" charset="0"/>
              </a:rPr>
              <a:t>Down</a:t>
            </a:r>
            <a:r>
              <a:rPr lang="en-US" dirty="0">
                <a:solidFill>
                  <a:srgbClr val="795E26"/>
                </a:solidFill>
                <a:latin typeface="Courier New" panose="02070309020205020404" pitchFamily="49" charset="0"/>
              </a:rPr>
              <a:t>,</a:t>
            </a:r>
            <a:endParaRPr lang="en-US" dirty="0"/>
          </a:p>
          <a:p>
            <a:endParaRPr lang="en-US" dirty="0"/>
          </a:p>
          <a:p>
            <a:r>
              <a:rPr lang="en-US" dirty="0">
                <a:solidFill>
                  <a:srgbClr val="795E26"/>
                </a:solidFill>
                <a:latin typeface="Courier New" panose="02070309020205020404" pitchFamily="49" charset="0"/>
              </a:rPr>
              <a:t>               &lt;</a:t>
            </a:r>
            <a:r>
              <a:rPr lang="en-US" dirty="0">
                <a:solidFill>
                  <a:srgbClr val="267F99"/>
                </a:solidFill>
                <a:latin typeface="Courier New" panose="02070309020205020404" pitchFamily="49" charset="0"/>
              </a:rPr>
              <a:t>View</a:t>
            </a:r>
            <a:r>
              <a:rPr lang="en-US" dirty="0">
                <a:solidFill>
                  <a:srgbClr val="795E26"/>
                </a:solidFill>
                <a:latin typeface="Courier New" panose="02070309020205020404" pitchFamily="49" charset="0"/>
              </a:rPr>
              <a:t>&gt; {</a:t>
            </a:r>
            <a:endParaRPr lang="en-US" dirty="0"/>
          </a:p>
          <a:p>
            <a:r>
              <a:rPr lang="en-US" dirty="0">
                <a:solidFill>
                  <a:srgbClr val="795E26"/>
                </a:solidFill>
                <a:latin typeface="Courier New" panose="02070309020205020404" pitchFamily="49" charset="0"/>
              </a:rPr>
              <a:t>                   </a:t>
            </a:r>
            <a:r>
              <a:rPr lang="en-US" dirty="0">
                <a:solidFill>
                  <a:srgbClr val="001080"/>
                </a:solidFill>
                <a:latin typeface="Courier New" panose="02070309020205020404" pitchFamily="49" charset="0"/>
              </a:rPr>
              <a:t>flow</a:t>
            </a:r>
            <a:r>
              <a:rPr lang="en-US" dirty="0">
                <a:solidFill>
                  <a:srgbClr val="795E26"/>
                </a:solidFill>
                <a:latin typeface="Courier New" panose="02070309020205020404" pitchFamily="49" charset="0"/>
              </a:rPr>
              <a:t>: </a:t>
            </a:r>
            <a:r>
              <a:rPr lang="en-US" dirty="0">
                <a:solidFill>
                  <a:srgbClr val="267F99"/>
                </a:solidFill>
                <a:latin typeface="Courier New" panose="02070309020205020404" pitchFamily="49" charset="0"/>
              </a:rPr>
              <a:t>Right</a:t>
            </a:r>
            <a:r>
              <a:rPr lang="en-US" dirty="0">
                <a:solidFill>
                  <a:srgbClr val="795E26"/>
                </a:solidFill>
                <a:latin typeface="Courier New" panose="02070309020205020404" pitchFamily="49" charset="0"/>
              </a:rPr>
              <a:t>,</a:t>
            </a:r>
            <a:endParaRPr lang="en-US" dirty="0"/>
          </a:p>
          <a:p>
            <a:r>
              <a:rPr lang="en-US" dirty="0">
                <a:solidFill>
                  <a:srgbClr val="795E26"/>
                </a:solidFill>
                <a:latin typeface="Courier New" panose="02070309020205020404" pitchFamily="49" charset="0"/>
              </a:rPr>
              <a:t>                   </a:t>
            </a:r>
            <a:r>
              <a:rPr lang="en-US" dirty="0">
                <a:solidFill>
                  <a:srgbClr val="001080"/>
                </a:solidFill>
                <a:latin typeface="Courier New" panose="02070309020205020404" pitchFamily="49" charset="0"/>
              </a:rPr>
              <a:t>width</a:t>
            </a:r>
            <a:r>
              <a:rPr lang="en-US" dirty="0">
                <a:solidFill>
                  <a:srgbClr val="795E26"/>
                </a:solidFill>
                <a:latin typeface="Courier New" panose="02070309020205020404" pitchFamily="49" charset="0"/>
              </a:rPr>
              <a:t>: </a:t>
            </a:r>
            <a:r>
              <a:rPr lang="en-US" dirty="0">
                <a:solidFill>
                  <a:srgbClr val="267F99"/>
                </a:solidFill>
                <a:latin typeface="Courier New" panose="02070309020205020404" pitchFamily="49" charset="0"/>
              </a:rPr>
              <a:t>Fill</a:t>
            </a:r>
            <a:r>
              <a:rPr lang="en-US" dirty="0">
                <a:solidFill>
                  <a:srgbClr val="795E26"/>
                </a:solidFill>
                <a:latin typeface="Courier New" panose="02070309020205020404" pitchFamily="49" charset="0"/>
              </a:rPr>
              <a:t>,  </a:t>
            </a:r>
            <a:r>
              <a:rPr lang="en-US" dirty="0">
                <a:solidFill>
                  <a:srgbClr val="001080"/>
                </a:solidFill>
                <a:latin typeface="Courier New" panose="02070309020205020404" pitchFamily="49" charset="0"/>
              </a:rPr>
              <a:t>height</a:t>
            </a:r>
            <a:r>
              <a:rPr lang="en-US" dirty="0">
                <a:solidFill>
                  <a:srgbClr val="795E26"/>
                </a:solidFill>
                <a:latin typeface="Courier New" panose="02070309020205020404" pitchFamily="49" charset="0"/>
              </a:rPr>
              <a:t>: </a:t>
            </a:r>
            <a:r>
              <a:rPr lang="en-US" dirty="0">
                <a:solidFill>
                  <a:srgbClr val="267F99"/>
                </a:solidFill>
                <a:latin typeface="Courier New" panose="02070309020205020404" pitchFamily="49" charset="0"/>
              </a:rPr>
              <a:t>Fit</a:t>
            </a:r>
            <a:r>
              <a:rPr lang="en-US" dirty="0">
                <a:solidFill>
                  <a:srgbClr val="795E26"/>
                </a:solidFill>
                <a:latin typeface="Courier New" panose="02070309020205020404" pitchFamily="49" charset="0"/>
              </a:rPr>
              <a:t>,</a:t>
            </a:r>
            <a:endParaRPr lang="en-US" dirty="0"/>
          </a:p>
          <a:p>
            <a:r>
              <a:rPr lang="en-US" dirty="0">
                <a:solidFill>
                  <a:srgbClr val="795E26"/>
                </a:solidFill>
                <a:latin typeface="Courier New" panose="02070309020205020404" pitchFamily="49" charset="0"/>
              </a:rPr>
              <a:t>                   </a:t>
            </a:r>
            <a:r>
              <a:rPr lang="en-US" dirty="0">
                <a:solidFill>
                  <a:srgbClr val="001080"/>
                </a:solidFill>
                <a:latin typeface="Courier New" panose="02070309020205020404" pitchFamily="49" charset="0"/>
              </a:rPr>
              <a:t>username</a:t>
            </a:r>
            <a:r>
              <a:rPr lang="en-US" dirty="0">
                <a:solidFill>
                  <a:srgbClr val="795E26"/>
                </a:solidFill>
                <a:latin typeface="Courier New" panose="02070309020205020404" pitchFamily="49" charset="0"/>
              </a:rPr>
              <a:t> = &lt;</a:t>
            </a:r>
            <a:r>
              <a:rPr lang="en-US" dirty="0">
                <a:solidFill>
                  <a:srgbClr val="267F99"/>
                </a:solidFill>
                <a:latin typeface="Courier New" panose="02070309020205020404" pitchFamily="49" charset="0"/>
              </a:rPr>
              <a:t>Label</a:t>
            </a:r>
            <a:r>
              <a:rPr lang="en-US" dirty="0">
                <a:solidFill>
                  <a:srgbClr val="795E26"/>
                </a:solidFill>
                <a:latin typeface="Courier New" panose="02070309020205020404" pitchFamily="49" charset="0"/>
              </a:rPr>
              <a:t>&gt; {</a:t>
            </a:r>
            <a:endParaRPr lang="en-US" dirty="0"/>
          </a:p>
          <a:p>
            <a:r>
              <a:rPr lang="en-US" dirty="0">
                <a:solidFill>
                  <a:srgbClr val="795E26"/>
                </a:solidFill>
                <a:latin typeface="Courier New" panose="02070309020205020404" pitchFamily="49" charset="0"/>
              </a:rPr>
              <a:t>                       </a:t>
            </a:r>
            <a:r>
              <a:rPr lang="en-US" dirty="0">
                <a:solidFill>
                  <a:srgbClr val="001080"/>
                </a:solidFill>
                <a:latin typeface="Courier New" panose="02070309020205020404" pitchFamily="49" charset="0"/>
              </a:rPr>
              <a:t>width</a:t>
            </a:r>
            <a:r>
              <a:rPr lang="en-US" dirty="0">
                <a:solidFill>
                  <a:srgbClr val="795E26"/>
                </a:solidFill>
                <a:latin typeface="Courier New" panose="02070309020205020404" pitchFamily="49" charset="0"/>
              </a:rPr>
              <a:t>: </a:t>
            </a:r>
            <a:r>
              <a:rPr lang="en-US" dirty="0">
                <a:solidFill>
                  <a:srgbClr val="267F99"/>
                </a:solidFill>
                <a:latin typeface="Courier New" panose="02070309020205020404" pitchFamily="49" charset="0"/>
              </a:rPr>
              <a:t>Fill</a:t>
            </a:r>
            <a:r>
              <a:rPr lang="en-US" dirty="0">
                <a:solidFill>
                  <a:srgbClr val="795E26"/>
                </a:solidFill>
                <a:latin typeface="Courier New" panose="02070309020205020404" pitchFamily="49" charset="0"/>
              </a:rPr>
              <a:t>,</a:t>
            </a:r>
            <a:endParaRPr lang="en-US" dirty="0"/>
          </a:p>
          <a:p>
            <a:r>
              <a:rPr lang="en-US" dirty="0">
                <a:solidFill>
                  <a:srgbClr val="795E26"/>
                </a:solidFill>
                <a:latin typeface="Courier New" panose="02070309020205020404" pitchFamily="49" charset="0"/>
              </a:rPr>
              <a:t>                       </a:t>
            </a:r>
            <a:r>
              <a:rPr lang="en-US" dirty="0">
                <a:solidFill>
                  <a:srgbClr val="001080"/>
                </a:solidFill>
                <a:latin typeface="Courier New" panose="02070309020205020404" pitchFamily="49" charset="0"/>
              </a:rPr>
              <a:t>flow</a:t>
            </a:r>
            <a:r>
              <a:rPr lang="en-US" dirty="0">
                <a:solidFill>
                  <a:srgbClr val="795E26"/>
                </a:solidFill>
                <a:latin typeface="Courier New" panose="02070309020205020404" pitchFamily="49" charset="0"/>
              </a:rPr>
              <a:t>: </a:t>
            </a:r>
            <a:r>
              <a:rPr lang="en-US" dirty="0">
                <a:solidFill>
                  <a:srgbClr val="267F99"/>
                </a:solidFill>
                <a:latin typeface="Courier New" panose="02070309020205020404" pitchFamily="49" charset="0"/>
              </a:rPr>
              <a:t>Right</a:t>
            </a:r>
            <a:r>
              <a:rPr lang="en-US" dirty="0">
                <a:solidFill>
                  <a:srgbClr val="795E26"/>
                </a:solidFill>
                <a:latin typeface="Courier New" panose="02070309020205020404" pitchFamily="49" charset="0"/>
              </a:rPr>
              <a:t>, </a:t>
            </a:r>
            <a:r>
              <a:rPr lang="en-US" dirty="0">
                <a:solidFill>
                  <a:srgbClr val="008000"/>
                </a:solidFill>
                <a:latin typeface="Courier New" panose="02070309020205020404" pitchFamily="49" charset="0"/>
              </a:rPr>
              <a:t>// do not wrap</a:t>
            </a:r>
            <a:endParaRPr lang="en-US" dirty="0"/>
          </a:p>
          <a:p>
            <a:r>
              <a:rPr lang="en-US" dirty="0">
                <a:solidFill>
                  <a:srgbClr val="795E26"/>
                </a:solidFill>
                <a:latin typeface="Courier New" panose="02070309020205020404" pitchFamily="49" charset="0"/>
              </a:rPr>
              <a:t>                       </a:t>
            </a:r>
            <a:r>
              <a:rPr lang="en-US" dirty="0">
                <a:solidFill>
                  <a:srgbClr val="001080"/>
                </a:solidFill>
                <a:latin typeface="Courier New" panose="02070309020205020404" pitchFamily="49" charset="0"/>
              </a:rPr>
              <a:t>margin</a:t>
            </a:r>
            <a:r>
              <a:rPr lang="en-US" dirty="0">
                <a:solidFill>
                  <a:srgbClr val="795E26"/>
                </a:solidFill>
                <a:latin typeface="Courier New" panose="02070309020205020404" pitchFamily="49" charset="0"/>
              </a:rPr>
              <a:t>: {</a:t>
            </a:r>
            <a:r>
              <a:rPr lang="en-US" dirty="0">
                <a:solidFill>
                  <a:srgbClr val="001080"/>
                </a:solidFill>
                <a:latin typeface="Courier New" panose="02070309020205020404" pitchFamily="49" charset="0"/>
              </a:rPr>
              <a:t>bottom</a:t>
            </a:r>
            <a:r>
              <a:rPr lang="en-US" dirty="0">
                <a:solidFill>
                  <a:srgbClr val="795E26"/>
                </a:solidFill>
                <a:latin typeface="Courier New" panose="02070309020205020404" pitchFamily="49" charset="0"/>
              </a:rPr>
              <a:t>: </a:t>
            </a:r>
            <a:r>
              <a:rPr lang="en-US" dirty="0">
                <a:solidFill>
                  <a:srgbClr val="098658"/>
                </a:solidFill>
                <a:latin typeface="Courier New" panose="02070309020205020404" pitchFamily="49" charset="0"/>
              </a:rPr>
              <a:t>10.0</a:t>
            </a:r>
            <a:r>
              <a:rPr lang="en-US" dirty="0">
                <a:solidFill>
                  <a:srgbClr val="795E26"/>
                </a:solidFill>
                <a:latin typeface="Courier New" panose="02070309020205020404" pitchFamily="49" charset="0"/>
              </a:rPr>
              <a:t>, </a:t>
            </a:r>
            <a:r>
              <a:rPr lang="en-US" dirty="0">
                <a:solidFill>
                  <a:srgbClr val="001080"/>
                </a:solidFill>
                <a:latin typeface="Courier New" panose="02070309020205020404" pitchFamily="49" charset="0"/>
              </a:rPr>
              <a:t>top</a:t>
            </a:r>
            <a:r>
              <a:rPr lang="en-US" dirty="0">
                <a:solidFill>
                  <a:srgbClr val="795E26"/>
                </a:solidFill>
                <a:latin typeface="Courier New" panose="02070309020205020404" pitchFamily="49" charset="0"/>
              </a:rPr>
              <a:t>: </a:t>
            </a:r>
            <a:r>
              <a:rPr lang="en-US" dirty="0">
                <a:solidFill>
                  <a:srgbClr val="098658"/>
                </a:solidFill>
                <a:latin typeface="Courier New" panose="02070309020205020404" pitchFamily="49" charset="0"/>
              </a:rPr>
              <a:t>20.0</a:t>
            </a:r>
            <a:r>
              <a:rPr lang="en-US" dirty="0">
                <a:solidFill>
                  <a:srgbClr val="795E26"/>
                </a:solidFill>
                <a:latin typeface="Courier New" panose="02070309020205020404" pitchFamily="49" charset="0"/>
              </a:rPr>
              <a:t>, </a:t>
            </a:r>
            <a:r>
              <a:rPr lang="en-US" dirty="0">
                <a:solidFill>
                  <a:srgbClr val="001080"/>
                </a:solidFill>
                <a:latin typeface="Courier New" panose="02070309020205020404" pitchFamily="49" charset="0"/>
              </a:rPr>
              <a:t>right</a:t>
            </a:r>
            <a:r>
              <a:rPr lang="en-US" dirty="0">
                <a:solidFill>
                  <a:srgbClr val="795E26"/>
                </a:solidFill>
                <a:latin typeface="Courier New" panose="02070309020205020404" pitchFamily="49" charset="0"/>
              </a:rPr>
              <a:t>: </a:t>
            </a:r>
            <a:r>
              <a:rPr lang="en-US" dirty="0">
                <a:solidFill>
                  <a:srgbClr val="098658"/>
                </a:solidFill>
                <a:latin typeface="Courier New" panose="02070309020205020404" pitchFamily="49" charset="0"/>
              </a:rPr>
              <a:t>10.0</a:t>
            </a:r>
            <a:r>
              <a:rPr lang="en-US" dirty="0">
                <a:solidFill>
                  <a:srgbClr val="795E26"/>
                </a:solidFill>
                <a:latin typeface="Courier New" panose="02070309020205020404" pitchFamily="49" charset="0"/>
              </a:rPr>
              <a:t>,}</a:t>
            </a:r>
            <a:endParaRPr lang="en-US" dirty="0"/>
          </a:p>
          <a:p>
            <a:r>
              <a:rPr lang="en-US" dirty="0">
                <a:solidFill>
                  <a:srgbClr val="795E26"/>
                </a:solidFill>
                <a:latin typeface="Courier New" panose="02070309020205020404" pitchFamily="49" charset="0"/>
              </a:rPr>
              <a:t>                       </a:t>
            </a:r>
            <a:r>
              <a:rPr lang="en-US" dirty="0" err="1">
                <a:solidFill>
                  <a:srgbClr val="001080"/>
                </a:solidFill>
                <a:latin typeface="Courier New" panose="02070309020205020404" pitchFamily="49" charset="0"/>
              </a:rPr>
              <a:t>draw_text</a:t>
            </a:r>
            <a:r>
              <a:rPr lang="en-US" dirty="0">
                <a:solidFill>
                  <a:srgbClr val="795E26"/>
                </a:solidFill>
                <a:latin typeface="Courier New" panose="02070309020205020404" pitchFamily="49" charset="0"/>
              </a:rPr>
              <a:t>: {</a:t>
            </a:r>
            <a:endParaRPr lang="en-US" dirty="0"/>
          </a:p>
          <a:p>
            <a:r>
              <a:rPr lang="en-US" dirty="0">
                <a:solidFill>
                  <a:srgbClr val="795E26"/>
                </a:solidFill>
                <a:latin typeface="Courier New" panose="02070309020205020404" pitchFamily="49" charset="0"/>
              </a:rPr>
              <a:t>                           </a:t>
            </a:r>
            <a:r>
              <a:rPr lang="en-US" dirty="0" err="1">
                <a:solidFill>
                  <a:srgbClr val="001080"/>
                </a:solidFill>
                <a:latin typeface="Courier New" panose="02070309020205020404" pitchFamily="49" charset="0"/>
              </a:rPr>
              <a:t>text_style</a:t>
            </a:r>
            <a:r>
              <a:rPr lang="en-US" dirty="0">
                <a:solidFill>
                  <a:srgbClr val="795E26"/>
                </a:solidFill>
                <a:latin typeface="Courier New" panose="02070309020205020404" pitchFamily="49" charset="0"/>
              </a:rPr>
              <a:t>: &lt;USERNAME_TEXT_STYLE&gt; {},</a:t>
            </a:r>
            <a:endParaRPr lang="en-US" dirty="0"/>
          </a:p>
          <a:p>
            <a:r>
              <a:rPr lang="en-US" dirty="0">
                <a:solidFill>
                  <a:srgbClr val="795E26"/>
                </a:solidFill>
                <a:latin typeface="Courier New" panose="02070309020205020404" pitchFamily="49" charset="0"/>
              </a:rPr>
              <a:t>                           </a:t>
            </a:r>
            <a:r>
              <a:rPr lang="en-US" dirty="0">
                <a:solidFill>
                  <a:srgbClr val="001080"/>
                </a:solidFill>
                <a:latin typeface="Courier New" panose="02070309020205020404" pitchFamily="49" charset="0"/>
              </a:rPr>
              <a:t>color</a:t>
            </a:r>
            <a:r>
              <a:rPr lang="en-US" dirty="0">
                <a:solidFill>
                  <a:srgbClr val="795E26"/>
                </a:solidFill>
                <a:latin typeface="Courier New" panose="02070309020205020404" pitchFamily="49" charset="0"/>
              </a:rPr>
              <a:t>: (USERNAME_TEXT_COLOR)</a:t>
            </a:r>
            <a:endParaRPr lang="en-US" dirty="0"/>
          </a:p>
          <a:p>
            <a:r>
              <a:rPr lang="en-US" dirty="0">
                <a:solidFill>
                  <a:srgbClr val="795E26"/>
                </a:solidFill>
                <a:latin typeface="Courier New" panose="02070309020205020404" pitchFamily="49" charset="0"/>
              </a:rPr>
              <a:t>                           </a:t>
            </a:r>
            <a:r>
              <a:rPr lang="en-US" dirty="0">
                <a:solidFill>
                  <a:srgbClr val="001080"/>
                </a:solidFill>
                <a:latin typeface="Courier New" panose="02070309020205020404" pitchFamily="49" charset="0"/>
              </a:rPr>
              <a:t>wrap</a:t>
            </a:r>
            <a:r>
              <a:rPr lang="en-US" dirty="0">
                <a:solidFill>
                  <a:srgbClr val="795E26"/>
                </a:solidFill>
                <a:latin typeface="Courier New" panose="02070309020205020404" pitchFamily="49" charset="0"/>
              </a:rPr>
              <a:t>: </a:t>
            </a:r>
            <a:r>
              <a:rPr lang="en-US" dirty="0">
                <a:solidFill>
                  <a:srgbClr val="267F99"/>
                </a:solidFill>
                <a:latin typeface="Courier New" panose="02070309020205020404" pitchFamily="49" charset="0"/>
              </a:rPr>
              <a:t>Ellipsis</a:t>
            </a:r>
            <a:r>
              <a:rPr lang="en-US" dirty="0">
                <a:solidFill>
                  <a:srgbClr val="795E26"/>
                </a:solidFill>
                <a:latin typeface="Courier New" panose="02070309020205020404" pitchFamily="49" charset="0"/>
              </a:rPr>
              <a:t>,</a:t>
            </a:r>
            <a:endParaRPr lang="en-US" dirty="0"/>
          </a:p>
          <a:p>
            <a:r>
              <a:rPr lang="en-US" dirty="0">
                <a:solidFill>
                  <a:srgbClr val="795E26"/>
                </a:solidFill>
                <a:latin typeface="Courier New" panose="02070309020205020404" pitchFamily="49" charset="0"/>
              </a:rPr>
              <a:t>                       }</a:t>
            </a:r>
            <a:endParaRPr lang="en-US" dirty="0"/>
          </a:p>
          <a:p>
            <a:r>
              <a:rPr lang="en-US" dirty="0">
                <a:solidFill>
                  <a:srgbClr val="795E26"/>
                </a:solidFill>
                <a:latin typeface="Courier New" panose="02070309020205020404" pitchFamily="49" charset="0"/>
              </a:rPr>
              <a:t>                       </a:t>
            </a:r>
            <a:r>
              <a:rPr lang="en-US" dirty="0">
                <a:solidFill>
                  <a:srgbClr val="001080"/>
                </a:solidFill>
                <a:latin typeface="Courier New" panose="02070309020205020404" pitchFamily="49" charset="0"/>
              </a:rPr>
              <a:t>text</a:t>
            </a:r>
            <a:r>
              <a:rPr lang="en-US" dirty="0">
                <a:solidFill>
                  <a:srgbClr val="795E26"/>
                </a:solidFill>
                <a:latin typeface="Courier New" panose="02070309020205020404" pitchFamily="49" charset="0"/>
              </a:rPr>
              <a:t>: </a:t>
            </a:r>
            <a:r>
              <a:rPr lang="en-US" dirty="0">
                <a:solidFill>
                  <a:srgbClr val="A31515"/>
                </a:solidFill>
                <a:latin typeface="Courier New" panose="02070309020205020404" pitchFamily="49" charset="0"/>
              </a:rPr>
              <a:t>"&lt;Username here&gt;"</a:t>
            </a:r>
            <a:endParaRPr lang="en-US" dirty="0"/>
          </a:p>
          <a:p>
            <a:r>
              <a:rPr lang="en-US" dirty="0">
                <a:solidFill>
                  <a:srgbClr val="795E26"/>
                </a:solidFill>
                <a:latin typeface="Courier New" panose="02070309020205020404" pitchFamily="49" charset="0"/>
              </a:rPr>
              <a:t>                   }</a:t>
            </a:r>
            <a:endParaRPr lang="en-US" dirty="0"/>
          </a:p>
          <a:p>
            <a:r>
              <a:rPr lang="en-US" dirty="0">
                <a:solidFill>
                  <a:srgbClr val="795E26"/>
                </a:solidFill>
                <a:latin typeface="Courier New" panose="02070309020205020404" pitchFamily="49" charset="0"/>
              </a:rPr>
              <a:t>               }</a:t>
            </a:r>
            <a:br>
              <a:rPr lang="en-US" dirty="0"/>
            </a:br>
            <a:endParaRPr lang="en-US" dirty="0"/>
          </a:p>
          <a:p>
            <a:r>
              <a:rPr lang="en-US" dirty="0">
                <a:solidFill>
                  <a:srgbClr val="795E26"/>
                </a:solidFill>
                <a:latin typeface="Courier New" panose="02070309020205020404" pitchFamily="49" charset="0"/>
              </a:rPr>
              <a:t>               </a:t>
            </a:r>
            <a:r>
              <a:rPr lang="en-US" dirty="0">
                <a:solidFill>
                  <a:srgbClr val="001080"/>
                </a:solidFill>
                <a:latin typeface="Courier New" panose="02070309020205020404" pitchFamily="49" charset="0"/>
              </a:rPr>
              <a:t>message</a:t>
            </a:r>
            <a:r>
              <a:rPr lang="en-US" dirty="0">
                <a:solidFill>
                  <a:srgbClr val="795E26"/>
                </a:solidFill>
                <a:latin typeface="Courier New" panose="02070309020205020404" pitchFamily="49" charset="0"/>
              </a:rPr>
              <a:t> = &lt;</a:t>
            </a:r>
            <a:r>
              <a:rPr lang="en-US" dirty="0" err="1">
                <a:solidFill>
                  <a:srgbClr val="267F99"/>
                </a:solidFill>
                <a:latin typeface="Courier New" panose="02070309020205020404" pitchFamily="49" charset="0"/>
              </a:rPr>
              <a:t>HtmlOrPlaintext</a:t>
            </a:r>
            <a:r>
              <a:rPr lang="en-US" dirty="0">
                <a:solidFill>
                  <a:srgbClr val="795E26"/>
                </a:solidFill>
                <a:latin typeface="Courier New" panose="02070309020205020404" pitchFamily="49" charset="0"/>
              </a:rPr>
              <a:t>&gt; { }</a:t>
            </a:r>
            <a:br>
              <a:rPr lang="en-US" dirty="0"/>
            </a:br>
            <a:endParaRPr lang="en-US" dirty="0"/>
          </a:p>
          <a:p>
            <a:r>
              <a:rPr lang="en-US" dirty="0">
                <a:solidFill>
                  <a:srgbClr val="795E26"/>
                </a:solidFill>
                <a:latin typeface="Courier New" panose="02070309020205020404" pitchFamily="49" charset="0"/>
              </a:rPr>
              <a:t>               &lt;</a:t>
            </a:r>
            <a:r>
              <a:rPr lang="en-US" dirty="0">
                <a:solidFill>
                  <a:srgbClr val="267F99"/>
                </a:solidFill>
                <a:latin typeface="Courier New" panose="02070309020205020404" pitchFamily="49" charset="0"/>
              </a:rPr>
              <a:t>View</a:t>
            </a:r>
            <a:r>
              <a:rPr lang="en-US" dirty="0">
                <a:solidFill>
                  <a:srgbClr val="795E26"/>
                </a:solidFill>
                <a:latin typeface="Courier New" panose="02070309020205020404" pitchFamily="49" charset="0"/>
              </a:rPr>
              <a:t>&gt; {</a:t>
            </a:r>
            <a:endParaRPr lang="en-US" dirty="0"/>
          </a:p>
          <a:p>
            <a:r>
              <a:rPr lang="en-US" dirty="0">
                <a:solidFill>
                  <a:srgbClr val="795E26"/>
                </a:solidFill>
                <a:latin typeface="Courier New" panose="02070309020205020404" pitchFamily="49" charset="0"/>
              </a:rPr>
              <a:t>                   </a:t>
            </a:r>
            <a:r>
              <a:rPr lang="en-US" dirty="0">
                <a:solidFill>
                  <a:srgbClr val="001080"/>
                </a:solidFill>
                <a:latin typeface="Courier New" panose="02070309020205020404" pitchFamily="49" charset="0"/>
              </a:rPr>
              <a:t>width</a:t>
            </a:r>
            <a:r>
              <a:rPr lang="en-US" dirty="0">
                <a:solidFill>
                  <a:srgbClr val="795E26"/>
                </a:solidFill>
                <a:latin typeface="Courier New" panose="02070309020205020404" pitchFamily="49" charset="0"/>
              </a:rPr>
              <a:t>: </a:t>
            </a:r>
            <a:r>
              <a:rPr lang="en-US" dirty="0">
                <a:solidFill>
                  <a:srgbClr val="267F99"/>
                </a:solidFill>
                <a:latin typeface="Courier New" panose="02070309020205020404" pitchFamily="49" charset="0"/>
              </a:rPr>
              <a:t>Fill</a:t>
            </a:r>
            <a:r>
              <a:rPr lang="en-US" dirty="0">
                <a:solidFill>
                  <a:srgbClr val="795E26"/>
                </a:solidFill>
                <a:latin typeface="Courier New" panose="02070309020205020404" pitchFamily="49" charset="0"/>
              </a:rPr>
              <a:t>, </a:t>
            </a:r>
            <a:r>
              <a:rPr lang="en-US" dirty="0">
                <a:solidFill>
                  <a:srgbClr val="001080"/>
                </a:solidFill>
                <a:latin typeface="Courier New" panose="02070309020205020404" pitchFamily="49" charset="0"/>
              </a:rPr>
              <a:t>height</a:t>
            </a:r>
            <a:r>
              <a:rPr lang="en-US" dirty="0">
                <a:solidFill>
                  <a:srgbClr val="795E26"/>
                </a:solidFill>
                <a:latin typeface="Courier New" panose="02070309020205020404" pitchFamily="49" charset="0"/>
              </a:rPr>
              <a:t>: </a:t>
            </a:r>
            <a:r>
              <a:rPr lang="en-US" dirty="0">
                <a:solidFill>
                  <a:srgbClr val="267F99"/>
                </a:solidFill>
                <a:latin typeface="Courier New" panose="02070309020205020404" pitchFamily="49" charset="0"/>
              </a:rPr>
              <a:t>Fit</a:t>
            </a:r>
            <a:br>
              <a:rPr lang="en-US" dirty="0"/>
            </a:br>
            <a:endParaRPr lang="en-US" dirty="0"/>
          </a:p>
          <a:p>
            <a:r>
              <a:rPr lang="en-US" dirty="0">
                <a:solidFill>
                  <a:srgbClr val="795E26"/>
                </a:solidFill>
                <a:latin typeface="Courier New" panose="02070309020205020404" pitchFamily="49" charset="0"/>
              </a:rPr>
              <a:t>                   </a:t>
            </a:r>
            <a:r>
              <a:rPr lang="en-US" dirty="0" err="1">
                <a:solidFill>
                  <a:srgbClr val="001080"/>
                </a:solidFill>
                <a:latin typeface="Courier New" panose="02070309020205020404" pitchFamily="49" charset="0"/>
              </a:rPr>
              <a:t>reaction_list</a:t>
            </a:r>
            <a:r>
              <a:rPr lang="en-US" dirty="0">
                <a:solidFill>
                  <a:srgbClr val="795E26"/>
                </a:solidFill>
                <a:latin typeface="Courier New" panose="02070309020205020404" pitchFamily="49" charset="0"/>
              </a:rPr>
              <a:t> = &lt;</a:t>
            </a:r>
            <a:r>
              <a:rPr lang="en-US" dirty="0" err="1">
                <a:solidFill>
                  <a:srgbClr val="267F99"/>
                </a:solidFill>
                <a:latin typeface="Courier New" panose="02070309020205020404" pitchFamily="49" charset="0"/>
              </a:rPr>
              <a:t>ReactionList</a:t>
            </a:r>
            <a:r>
              <a:rPr lang="en-US" dirty="0">
                <a:solidFill>
                  <a:srgbClr val="795E26"/>
                </a:solidFill>
                <a:latin typeface="Courier New" panose="02070309020205020404" pitchFamily="49" charset="0"/>
              </a:rPr>
              <a:t>&gt; { }</a:t>
            </a:r>
            <a:endParaRPr lang="en-US" dirty="0"/>
          </a:p>
          <a:p>
            <a:r>
              <a:rPr lang="en-US" dirty="0">
                <a:solidFill>
                  <a:srgbClr val="795E26"/>
                </a:solidFill>
                <a:latin typeface="Courier New" panose="02070309020205020404" pitchFamily="49" charset="0"/>
              </a:rPr>
              <a:t>                   </a:t>
            </a:r>
            <a:r>
              <a:rPr lang="en-US" dirty="0" err="1">
                <a:solidFill>
                  <a:srgbClr val="001080"/>
                </a:solidFill>
                <a:latin typeface="Courier New" panose="02070309020205020404" pitchFamily="49" charset="0"/>
              </a:rPr>
              <a:t>avatar_row</a:t>
            </a:r>
            <a:r>
              <a:rPr lang="en-US" dirty="0">
                <a:solidFill>
                  <a:srgbClr val="795E26"/>
                </a:solidFill>
                <a:latin typeface="Courier New" panose="02070309020205020404" pitchFamily="49" charset="0"/>
              </a:rPr>
              <a:t> = &lt;</a:t>
            </a:r>
            <a:r>
              <a:rPr lang="en-US" dirty="0" err="1">
                <a:solidFill>
                  <a:srgbClr val="267F99"/>
                </a:solidFill>
                <a:latin typeface="Courier New" panose="02070309020205020404" pitchFamily="49" charset="0"/>
              </a:rPr>
              <a:t>AvatarRow</a:t>
            </a:r>
            <a:r>
              <a:rPr lang="en-US" dirty="0">
                <a:solidFill>
                  <a:srgbClr val="795E26"/>
                </a:solidFill>
                <a:latin typeface="Courier New" panose="02070309020205020404" pitchFamily="49" charset="0"/>
              </a:rPr>
              <a:t>&gt; {}</a:t>
            </a:r>
            <a:endParaRPr lang="en-US" dirty="0"/>
          </a:p>
          <a:p>
            <a:r>
              <a:rPr lang="en-US" dirty="0">
                <a:solidFill>
                  <a:srgbClr val="795E26"/>
                </a:solidFill>
                <a:latin typeface="Courier New" panose="02070309020205020404" pitchFamily="49" charset="0"/>
              </a:rPr>
              <a:t>               }</a:t>
            </a:r>
            <a:endParaRPr lang="en-US" dirty="0"/>
          </a:p>
          <a:p>
            <a:r>
              <a:rPr lang="en-US" dirty="0">
                <a:solidFill>
                  <a:srgbClr val="795E26"/>
                </a:solidFill>
                <a:latin typeface="Courier New" panose="02070309020205020404" pitchFamily="49" charset="0"/>
              </a:rPr>
              <a:t>           }</a:t>
            </a:r>
            <a:endParaRPr lang="en-US" dirty="0"/>
          </a:p>
          <a:p>
            <a:r>
              <a:rPr lang="en-US" dirty="0">
                <a:solidFill>
                  <a:srgbClr val="795E26"/>
                </a:solidFill>
                <a:latin typeface="Courier New" panose="02070309020205020404" pitchFamily="49" charset="0"/>
              </a:rPr>
              <a:t>       }</a:t>
            </a:r>
            <a:endParaRPr lang="en-US" dirty="0"/>
          </a:p>
          <a:p>
            <a:r>
              <a:rPr lang="en-US" dirty="0">
                <a:solidFill>
                  <a:srgbClr val="795E26"/>
                </a:solidFill>
                <a:latin typeface="Courier New" panose="02070309020205020404" pitchFamily="49" charset="0"/>
              </a:rPr>
              <a:t>   }</a:t>
            </a:r>
          </a:p>
          <a:p>
            <a:r>
              <a:rPr lang="en-US" dirty="0">
                <a:solidFill>
                  <a:srgbClr val="795E26"/>
                </a:solidFill>
                <a:latin typeface="Courier New" panose="02070309020205020404" pitchFamily="49" charset="0"/>
              </a:rPr>
              <a:t>}</a:t>
            </a:r>
            <a:endParaRPr lang="en-US" dirty="0"/>
          </a:p>
        </p:txBody>
      </p:sp>
      <p:sp>
        <p:nvSpPr>
          <p:cNvPr id="20" name="TextBox 19">
            <a:extLst>
              <a:ext uri="{FF2B5EF4-FFF2-40B4-BE49-F238E27FC236}">
                <a16:creationId xmlns:a16="http://schemas.microsoft.com/office/drawing/2014/main" id="{567E8550-1CEF-E985-275F-3F2A60B5D816}"/>
              </a:ext>
            </a:extLst>
          </p:cNvPr>
          <p:cNvSpPr txBox="1"/>
          <p:nvPr/>
        </p:nvSpPr>
        <p:spPr>
          <a:xfrm>
            <a:off x="72535" y="56080"/>
            <a:ext cx="6663545" cy="3596641"/>
          </a:xfrm>
          <a:prstGeom prst="rect">
            <a:avLst/>
          </a:prstGeom>
          <a:noFill/>
        </p:spPr>
        <p:txBody>
          <a:bodyPr wrap="square" numCol="1" spcCol="457200">
            <a:noAutofit/>
          </a:bodyPr>
          <a:lstStyle/>
          <a:p>
            <a:r>
              <a:rPr lang="en-US" sz="1200" dirty="0" err="1">
                <a:solidFill>
                  <a:srgbClr val="795E26"/>
                </a:solidFill>
                <a:latin typeface="Menlo" panose="020B0609030804020204" pitchFamily="49" charset="0"/>
                <a:ea typeface="Menlo" panose="020B0609030804020204" pitchFamily="49" charset="0"/>
                <a:cs typeface="Menlo" panose="020B0609030804020204" pitchFamily="49" charset="0"/>
              </a:rPr>
              <a:t>live_design</a:t>
            </a:r>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a:t>
            </a:r>
            <a:r>
              <a:rPr lang="en-US" sz="1200" dirty="0">
                <a:solidFill>
                  <a:srgbClr val="000000"/>
                </a:solidFill>
                <a:latin typeface="Menlo" panose="020B0609030804020204" pitchFamily="49" charset="0"/>
                <a:ea typeface="Menlo" panose="020B0609030804020204" pitchFamily="49" charset="0"/>
                <a:cs typeface="Menlo" panose="020B0609030804020204" pitchFamily="49" charset="0"/>
              </a:rPr>
              <a:t> {</a:t>
            </a:r>
          </a:p>
          <a:p>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a:t>
            </a:r>
            <a:r>
              <a:rPr lang="en-US" sz="1200" dirty="0">
                <a:solidFill>
                  <a:srgbClr val="267F99"/>
                </a:solidFill>
                <a:latin typeface="Menlo" panose="020B0609030804020204" pitchFamily="49" charset="0"/>
                <a:ea typeface="Menlo" panose="020B0609030804020204" pitchFamily="49" charset="0"/>
                <a:cs typeface="Menlo" panose="020B0609030804020204" pitchFamily="49" charset="0"/>
              </a:rPr>
              <a:t>Message</a:t>
            </a:r>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 {{</a:t>
            </a:r>
            <a:r>
              <a:rPr lang="en-US" sz="1200" dirty="0">
                <a:solidFill>
                  <a:srgbClr val="267F99"/>
                </a:solidFill>
                <a:latin typeface="Menlo" panose="020B0609030804020204" pitchFamily="49" charset="0"/>
                <a:ea typeface="Menlo" panose="020B0609030804020204" pitchFamily="49" charset="0"/>
                <a:cs typeface="Menlo" panose="020B0609030804020204" pitchFamily="49" charset="0"/>
              </a:rPr>
              <a:t>Message</a:t>
            </a:r>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a:t>
            </a:r>
            <a:endParaRPr lang="en-US" sz="1200" dirty="0">
              <a:latin typeface="Menlo" panose="020B0609030804020204" pitchFamily="49" charset="0"/>
              <a:ea typeface="Menlo" panose="020B0609030804020204" pitchFamily="49" charset="0"/>
              <a:cs typeface="Menlo" panose="020B0609030804020204" pitchFamily="49" charset="0"/>
            </a:endParaRPr>
          </a:p>
          <a:p>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a:t>
            </a:r>
            <a:r>
              <a:rPr lang="en-US" sz="1200" dirty="0">
                <a:solidFill>
                  <a:srgbClr val="001080"/>
                </a:solidFill>
                <a:latin typeface="Menlo" panose="020B0609030804020204" pitchFamily="49" charset="0"/>
                <a:ea typeface="Menlo" panose="020B0609030804020204" pitchFamily="49" charset="0"/>
                <a:cs typeface="Menlo" panose="020B0609030804020204" pitchFamily="49" charset="0"/>
              </a:rPr>
              <a:t>width</a:t>
            </a:r>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a:t>
            </a:r>
            <a:r>
              <a:rPr lang="en-US" sz="1200" dirty="0">
                <a:solidFill>
                  <a:srgbClr val="267F99"/>
                </a:solidFill>
                <a:latin typeface="Menlo" panose="020B0609030804020204" pitchFamily="49" charset="0"/>
                <a:ea typeface="Menlo" panose="020B0609030804020204" pitchFamily="49" charset="0"/>
                <a:cs typeface="Menlo" panose="020B0609030804020204" pitchFamily="49" charset="0"/>
              </a:rPr>
              <a:t>Fill</a:t>
            </a:r>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a:t>
            </a:r>
            <a:r>
              <a:rPr lang="en-US" sz="1200" dirty="0">
                <a:solidFill>
                  <a:srgbClr val="001080"/>
                </a:solidFill>
                <a:latin typeface="Menlo" panose="020B0609030804020204" pitchFamily="49" charset="0"/>
                <a:ea typeface="Menlo" panose="020B0609030804020204" pitchFamily="49" charset="0"/>
                <a:cs typeface="Menlo" panose="020B0609030804020204" pitchFamily="49" charset="0"/>
              </a:rPr>
              <a:t>height</a:t>
            </a:r>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a:t>
            </a:r>
            <a:r>
              <a:rPr lang="en-US" sz="1200" dirty="0">
                <a:solidFill>
                  <a:srgbClr val="267F99"/>
                </a:solidFill>
                <a:latin typeface="Menlo" panose="020B0609030804020204" pitchFamily="49" charset="0"/>
                <a:ea typeface="Menlo" panose="020B0609030804020204" pitchFamily="49" charset="0"/>
                <a:cs typeface="Menlo" panose="020B0609030804020204" pitchFamily="49" charset="0"/>
              </a:rPr>
              <a:t>Fit</a:t>
            </a:r>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a:t>
            </a:r>
            <a:r>
              <a:rPr lang="en-US" sz="1200" dirty="0">
                <a:solidFill>
                  <a:srgbClr val="001080"/>
                </a:solidFill>
                <a:latin typeface="Menlo" panose="020B0609030804020204" pitchFamily="49" charset="0"/>
                <a:ea typeface="Menlo" panose="020B0609030804020204" pitchFamily="49" charset="0"/>
                <a:cs typeface="Menlo" panose="020B0609030804020204" pitchFamily="49" charset="0"/>
              </a:rPr>
              <a:t>flow</a:t>
            </a:r>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a:t>
            </a:r>
            <a:r>
              <a:rPr lang="en-US" sz="1200" dirty="0">
                <a:solidFill>
                  <a:srgbClr val="267F99"/>
                </a:solidFill>
                <a:latin typeface="Menlo" panose="020B0609030804020204" pitchFamily="49" charset="0"/>
                <a:ea typeface="Menlo" panose="020B0609030804020204" pitchFamily="49" charset="0"/>
                <a:cs typeface="Menlo" panose="020B0609030804020204" pitchFamily="49" charset="0"/>
              </a:rPr>
              <a:t>Down</a:t>
            </a:r>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a:t>
            </a:r>
            <a:br>
              <a:rPr lang="en-US" sz="1200" dirty="0">
                <a:latin typeface="Menlo" panose="020B0609030804020204" pitchFamily="49" charset="0"/>
                <a:ea typeface="Menlo" panose="020B0609030804020204" pitchFamily="49" charset="0"/>
                <a:cs typeface="Menlo" panose="020B0609030804020204" pitchFamily="49" charset="0"/>
              </a:rPr>
            </a:br>
            <a:endParaRPr lang="en-US" sz="1200" dirty="0">
              <a:latin typeface="Menlo" panose="020B0609030804020204" pitchFamily="49" charset="0"/>
              <a:ea typeface="Menlo" panose="020B0609030804020204" pitchFamily="49" charset="0"/>
              <a:cs typeface="Menlo" panose="020B0609030804020204" pitchFamily="49" charset="0"/>
            </a:endParaRPr>
          </a:p>
          <a:p>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a:t>
            </a:r>
            <a:r>
              <a:rPr lang="en-US" sz="1200" dirty="0" err="1">
                <a:solidFill>
                  <a:srgbClr val="001080"/>
                </a:solidFill>
                <a:latin typeface="Menlo" panose="020B0609030804020204" pitchFamily="49" charset="0"/>
                <a:ea typeface="Menlo" panose="020B0609030804020204" pitchFamily="49" charset="0"/>
                <a:cs typeface="Menlo" panose="020B0609030804020204" pitchFamily="49" charset="0"/>
              </a:rPr>
              <a:t>show_bg</a:t>
            </a:r>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a:t>
            </a:r>
            <a:r>
              <a:rPr lang="en-US" sz="1200" dirty="0">
                <a:solidFill>
                  <a:srgbClr val="0000FF"/>
                </a:solidFill>
                <a:latin typeface="Menlo" panose="020B0609030804020204" pitchFamily="49" charset="0"/>
                <a:ea typeface="Menlo" panose="020B0609030804020204" pitchFamily="49" charset="0"/>
                <a:cs typeface="Menlo" panose="020B0609030804020204" pitchFamily="49" charset="0"/>
              </a:rPr>
              <a:t>true,</a:t>
            </a:r>
          </a:p>
          <a:p>
            <a:r>
              <a:rPr lang="en-US" sz="1200" dirty="0">
                <a:solidFill>
                  <a:srgbClr val="0000FF"/>
                </a:solidFill>
                <a:latin typeface="Menlo" panose="020B0609030804020204" pitchFamily="49" charset="0"/>
                <a:ea typeface="Menlo" panose="020B0609030804020204" pitchFamily="49" charset="0"/>
                <a:cs typeface="Menlo" panose="020B0609030804020204" pitchFamily="49" charset="0"/>
              </a:rPr>
              <a:t>       </a:t>
            </a:r>
            <a:r>
              <a:rPr lang="en-US" sz="1200" dirty="0" err="1">
                <a:solidFill>
                  <a:srgbClr val="001080"/>
                </a:solidFill>
                <a:latin typeface="Menlo" panose="020B0609030804020204" pitchFamily="49" charset="0"/>
                <a:ea typeface="Menlo" panose="020B0609030804020204" pitchFamily="49" charset="0"/>
                <a:cs typeface="Menlo" panose="020B0609030804020204" pitchFamily="49" charset="0"/>
              </a:rPr>
              <a:t>draw_bg</a:t>
            </a:r>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 ... }</a:t>
            </a:r>
          </a:p>
          <a:p>
            <a:endParaRPr lang="en-US" sz="1200" dirty="0">
              <a:latin typeface="Menlo" panose="020B0609030804020204" pitchFamily="49" charset="0"/>
              <a:ea typeface="Menlo" panose="020B0609030804020204" pitchFamily="49" charset="0"/>
              <a:cs typeface="Menlo" panose="020B0609030804020204" pitchFamily="49" charset="0"/>
            </a:endParaRPr>
          </a:p>
          <a:p>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a:t>
            </a:r>
            <a:r>
              <a:rPr lang="en-US" sz="1200" dirty="0">
                <a:solidFill>
                  <a:srgbClr val="001080"/>
                </a:solidFill>
                <a:latin typeface="Menlo" panose="020B0609030804020204" pitchFamily="49" charset="0"/>
                <a:ea typeface="Menlo" panose="020B0609030804020204" pitchFamily="49" charset="0"/>
                <a:cs typeface="Menlo" panose="020B0609030804020204" pitchFamily="49" charset="0"/>
              </a:rPr>
              <a:t>animator</a:t>
            </a:r>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a:t>
            </a:r>
            <a:endParaRPr lang="en-US" sz="1200" dirty="0">
              <a:latin typeface="Menlo" panose="020B0609030804020204" pitchFamily="49" charset="0"/>
              <a:ea typeface="Menlo" panose="020B0609030804020204" pitchFamily="49" charset="0"/>
              <a:cs typeface="Menlo" panose="020B0609030804020204" pitchFamily="49" charset="0"/>
            </a:endParaRPr>
          </a:p>
          <a:p>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a:t>
            </a:r>
            <a:r>
              <a:rPr lang="en-US" sz="1200" dirty="0" err="1">
                <a:solidFill>
                  <a:srgbClr val="001080"/>
                </a:solidFill>
                <a:latin typeface="Menlo" panose="020B0609030804020204" pitchFamily="49" charset="0"/>
                <a:ea typeface="Menlo" panose="020B0609030804020204" pitchFamily="49" charset="0"/>
                <a:cs typeface="Menlo" panose="020B0609030804020204" pitchFamily="49" charset="0"/>
              </a:rPr>
              <a:t>on_highlight</a:t>
            </a:r>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 { ... }</a:t>
            </a:r>
            <a:endParaRPr lang="en-US" sz="1200" dirty="0">
              <a:latin typeface="Menlo" panose="020B0609030804020204" pitchFamily="49" charset="0"/>
              <a:ea typeface="Menlo" panose="020B0609030804020204" pitchFamily="49" charset="0"/>
              <a:cs typeface="Menlo" panose="020B0609030804020204" pitchFamily="49" charset="0"/>
            </a:endParaRPr>
          </a:p>
          <a:p>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a:t>
            </a:r>
            <a:r>
              <a:rPr lang="en-US" sz="1200" dirty="0" err="1">
                <a:solidFill>
                  <a:srgbClr val="001080"/>
                </a:solidFill>
                <a:latin typeface="Menlo" panose="020B0609030804020204" pitchFamily="49" charset="0"/>
                <a:ea typeface="Menlo" panose="020B0609030804020204" pitchFamily="49" charset="0"/>
                <a:cs typeface="Menlo" panose="020B0609030804020204" pitchFamily="49" charset="0"/>
              </a:rPr>
              <a:t>on_hover</a:t>
            </a:r>
            <a:r>
              <a:rPr lang="en-US" sz="1200" dirty="0">
                <a:solidFill>
                  <a:srgbClr val="001080"/>
                </a:solidFill>
                <a:latin typeface="Menlo" panose="020B0609030804020204" pitchFamily="49" charset="0"/>
                <a:ea typeface="Menlo" panose="020B0609030804020204" pitchFamily="49" charset="0"/>
                <a:cs typeface="Menlo" panose="020B0609030804020204" pitchFamily="49" charset="0"/>
              </a:rPr>
              <a:t> </a:t>
            </a:r>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 ... }</a:t>
            </a:r>
            <a:endParaRPr lang="en-US" sz="1200" dirty="0">
              <a:latin typeface="Menlo" panose="020B0609030804020204" pitchFamily="49" charset="0"/>
              <a:ea typeface="Menlo" panose="020B0609030804020204" pitchFamily="49" charset="0"/>
              <a:cs typeface="Menlo" panose="020B0609030804020204" pitchFamily="49" charset="0"/>
            </a:endParaRPr>
          </a:p>
          <a:p>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a:t>
            </a:r>
            <a:endParaRPr lang="en-US" sz="1200" dirty="0">
              <a:latin typeface="Menlo" panose="020B0609030804020204" pitchFamily="49" charset="0"/>
              <a:ea typeface="Menlo" panose="020B0609030804020204" pitchFamily="49" charset="0"/>
              <a:cs typeface="Menlo" panose="020B0609030804020204" pitchFamily="49" charset="0"/>
            </a:endParaRPr>
          </a:p>
          <a:p>
            <a:endParaRPr lang="en-US" sz="1200" dirty="0">
              <a:latin typeface="Menlo" panose="020B0609030804020204" pitchFamily="49" charset="0"/>
              <a:ea typeface="Menlo" panose="020B0609030804020204" pitchFamily="49" charset="0"/>
              <a:cs typeface="Menlo" panose="020B0609030804020204" pitchFamily="49" charset="0"/>
            </a:endParaRPr>
          </a:p>
          <a:p>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a:t>
            </a:r>
            <a:r>
              <a:rPr lang="en-US" sz="1200" dirty="0">
                <a:solidFill>
                  <a:srgbClr val="008000"/>
                </a:solidFill>
                <a:latin typeface="Menlo" panose="020B0609030804020204" pitchFamily="49" charset="0"/>
                <a:ea typeface="Menlo" panose="020B0609030804020204" pitchFamily="49" charset="0"/>
                <a:cs typeface="Menlo" panose="020B0609030804020204" pitchFamily="49" charset="0"/>
              </a:rPr>
              <a:t>// Preview of an earlier message that this message replied to.</a:t>
            </a:r>
            <a:endParaRPr lang="en-US" sz="1200" dirty="0">
              <a:latin typeface="Menlo" panose="020B0609030804020204" pitchFamily="49" charset="0"/>
              <a:ea typeface="Menlo" panose="020B0609030804020204" pitchFamily="49" charset="0"/>
              <a:cs typeface="Menlo" panose="020B0609030804020204" pitchFamily="49" charset="0"/>
            </a:endParaRPr>
          </a:p>
          <a:p>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a:t>
            </a:r>
            <a:r>
              <a:rPr lang="en-US" sz="1200" dirty="0" err="1">
                <a:solidFill>
                  <a:srgbClr val="001080"/>
                </a:solidFill>
                <a:latin typeface="Menlo" panose="020B0609030804020204" pitchFamily="49" charset="0"/>
                <a:ea typeface="Menlo" panose="020B0609030804020204" pitchFamily="49" charset="0"/>
                <a:cs typeface="Menlo" panose="020B0609030804020204" pitchFamily="49" charset="0"/>
              </a:rPr>
              <a:t>replied_to_message</a:t>
            </a:r>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 &lt;</a:t>
            </a:r>
            <a:r>
              <a:rPr lang="en-US" sz="1200" dirty="0" err="1">
                <a:solidFill>
                  <a:srgbClr val="267F99"/>
                </a:solidFill>
                <a:latin typeface="Menlo" panose="020B0609030804020204" pitchFamily="49" charset="0"/>
                <a:ea typeface="Menlo" panose="020B0609030804020204" pitchFamily="49" charset="0"/>
                <a:cs typeface="Menlo" panose="020B0609030804020204" pitchFamily="49" charset="0"/>
              </a:rPr>
              <a:t>RepliedToMessage</a:t>
            </a:r>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&gt; {</a:t>
            </a:r>
          </a:p>
          <a:p>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a:t>
            </a:r>
            <a:r>
              <a:rPr lang="en-US" sz="1200" dirty="0">
                <a:solidFill>
                  <a:srgbClr val="001080"/>
                </a:solidFill>
                <a:latin typeface="Menlo" panose="020B0609030804020204" pitchFamily="49" charset="0"/>
                <a:ea typeface="Menlo" panose="020B0609030804020204" pitchFamily="49" charset="0"/>
                <a:cs typeface="Menlo" panose="020B0609030804020204" pitchFamily="49" charset="0"/>
              </a:rPr>
              <a:t>visible</a:t>
            </a:r>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a:t>
            </a:r>
            <a:r>
              <a:rPr lang="en-US" sz="1200" dirty="0">
                <a:solidFill>
                  <a:srgbClr val="267F99"/>
                </a:solidFill>
                <a:latin typeface="Menlo" panose="020B0609030804020204" pitchFamily="49" charset="0"/>
                <a:ea typeface="Menlo" panose="020B0609030804020204" pitchFamily="49" charset="0"/>
                <a:cs typeface="Menlo" panose="020B0609030804020204" pitchFamily="49" charset="0"/>
              </a:rPr>
              <a:t>false</a:t>
            </a:r>
            <a:endParaRPr lang="en-US" sz="1200" dirty="0">
              <a:latin typeface="Menlo" panose="020B0609030804020204" pitchFamily="49" charset="0"/>
              <a:ea typeface="Menlo" panose="020B0609030804020204" pitchFamily="49" charset="0"/>
              <a:cs typeface="Menlo" panose="020B0609030804020204" pitchFamily="49" charset="0"/>
            </a:endParaRPr>
          </a:p>
          <a:p>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a:t>
            </a:r>
            <a:r>
              <a:rPr lang="en-US" sz="1200" dirty="0">
                <a:solidFill>
                  <a:srgbClr val="001080"/>
                </a:solidFill>
                <a:latin typeface="Menlo" panose="020B0609030804020204" pitchFamily="49" charset="0"/>
                <a:ea typeface="Menlo" panose="020B0609030804020204" pitchFamily="49" charset="0"/>
                <a:cs typeface="Menlo" panose="020B0609030804020204" pitchFamily="49" charset="0"/>
              </a:rPr>
              <a:t>flow</a:t>
            </a:r>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a:t>
            </a:r>
            <a:r>
              <a:rPr lang="en-US" sz="1200" dirty="0">
                <a:solidFill>
                  <a:srgbClr val="267F99"/>
                </a:solidFill>
                <a:latin typeface="Menlo" panose="020B0609030804020204" pitchFamily="49" charset="0"/>
                <a:ea typeface="Menlo" panose="020B0609030804020204" pitchFamily="49" charset="0"/>
                <a:cs typeface="Menlo" panose="020B0609030804020204" pitchFamily="49" charset="0"/>
              </a:rPr>
              <a:t>Right</a:t>
            </a:r>
            <a:endParaRPr lang="en-US" sz="1200" dirty="0">
              <a:latin typeface="Menlo" panose="020B0609030804020204" pitchFamily="49" charset="0"/>
              <a:ea typeface="Menlo" panose="020B0609030804020204" pitchFamily="49" charset="0"/>
              <a:cs typeface="Menlo" panose="020B0609030804020204" pitchFamily="49" charset="0"/>
            </a:endParaRPr>
          </a:p>
          <a:p>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a:t>
            </a:r>
            <a:r>
              <a:rPr lang="en-US" sz="1200" dirty="0">
                <a:solidFill>
                  <a:srgbClr val="001080"/>
                </a:solidFill>
                <a:latin typeface="Menlo" panose="020B0609030804020204" pitchFamily="49" charset="0"/>
                <a:ea typeface="Menlo" panose="020B0609030804020204" pitchFamily="49" charset="0"/>
                <a:cs typeface="Menlo" panose="020B0609030804020204" pitchFamily="49" charset="0"/>
              </a:rPr>
              <a:t>margin</a:t>
            </a:r>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 </a:t>
            </a:r>
            <a:r>
              <a:rPr lang="en-US" sz="1200" dirty="0">
                <a:solidFill>
                  <a:srgbClr val="001080"/>
                </a:solidFill>
                <a:latin typeface="Menlo" panose="020B0609030804020204" pitchFamily="49" charset="0"/>
                <a:ea typeface="Menlo" panose="020B0609030804020204" pitchFamily="49" charset="0"/>
                <a:cs typeface="Menlo" panose="020B0609030804020204" pitchFamily="49" charset="0"/>
              </a:rPr>
              <a:t>bottom</a:t>
            </a:r>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a:t>
            </a:r>
            <a:r>
              <a:rPr lang="en-US" sz="1200" dirty="0">
                <a:solidFill>
                  <a:srgbClr val="098658"/>
                </a:solidFill>
                <a:latin typeface="Menlo" panose="020B0609030804020204" pitchFamily="49" charset="0"/>
                <a:ea typeface="Menlo" panose="020B0609030804020204" pitchFamily="49" charset="0"/>
                <a:cs typeface="Menlo" panose="020B0609030804020204" pitchFamily="49" charset="0"/>
              </a:rPr>
              <a:t>3</a:t>
            </a:r>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a:t>
            </a:r>
            <a:r>
              <a:rPr lang="en-US" sz="1200" dirty="0">
                <a:solidFill>
                  <a:srgbClr val="001080"/>
                </a:solidFill>
                <a:latin typeface="Menlo" panose="020B0609030804020204" pitchFamily="49" charset="0"/>
                <a:ea typeface="Menlo" panose="020B0609030804020204" pitchFamily="49" charset="0"/>
                <a:cs typeface="Menlo" panose="020B0609030804020204" pitchFamily="49" charset="0"/>
              </a:rPr>
              <a:t>top</a:t>
            </a:r>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a:t>
            </a:r>
            <a:r>
              <a:rPr lang="en-US" sz="1200" dirty="0">
                <a:solidFill>
                  <a:srgbClr val="098658"/>
                </a:solidFill>
                <a:latin typeface="Menlo" panose="020B0609030804020204" pitchFamily="49" charset="0"/>
                <a:ea typeface="Menlo" panose="020B0609030804020204" pitchFamily="49" charset="0"/>
                <a:cs typeface="Menlo" panose="020B0609030804020204" pitchFamily="49" charset="0"/>
              </a:rPr>
              <a:t>10</a:t>
            </a:r>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a:t>
            </a:r>
          </a:p>
          <a:p>
            <a:endParaRPr lang="en-US" sz="1200" dirty="0">
              <a:latin typeface="Menlo" panose="020B0609030804020204" pitchFamily="49" charset="0"/>
              <a:ea typeface="Menlo" panose="020B0609030804020204" pitchFamily="49" charset="0"/>
              <a:cs typeface="Menlo" panose="020B0609030804020204" pitchFamily="49" charset="0"/>
            </a:endParaRPr>
          </a:p>
          <a:p>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a:t>
            </a:r>
            <a:r>
              <a:rPr lang="en-US" sz="1200" dirty="0" err="1">
                <a:solidFill>
                  <a:srgbClr val="001080"/>
                </a:solidFill>
                <a:latin typeface="Menlo" panose="020B0609030804020204" pitchFamily="49" charset="0"/>
                <a:ea typeface="Menlo" panose="020B0609030804020204" pitchFamily="49" charset="0"/>
                <a:cs typeface="Menlo" panose="020B0609030804020204" pitchFamily="49" charset="0"/>
              </a:rPr>
              <a:t>replied_to_message_content</a:t>
            </a:r>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 { ... }</a:t>
            </a:r>
            <a:endParaRPr lang="en-US" sz="1200" dirty="0">
              <a:latin typeface="Menlo" panose="020B0609030804020204" pitchFamily="49" charset="0"/>
              <a:ea typeface="Menlo" panose="020B0609030804020204" pitchFamily="49" charset="0"/>
              <a:cs typeface="Menlo" panose="020B0609030804020204" pitchFamily="49" charset="0"/>
            </a:endParaRPr>
          </a:p>
          <a:p>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a:t>
            </a:r>
            <a:endParaRPr lang="en-US" sz="1200" dirty="0">
              <a:latin typeface="Menlo" panose="020B0609030804020204" pitchFamily="49" charset="0"/>
              <a:ea typeface="Menlo" panose="020B0609030804020204" pitchFamily="49" charset="0"/>
              <a:cs typeface="Menlo" panose="020B0609030804020204" pitchFamily="49" charset="0"/>
            </a:endParaRPr>
          </a:p>
          <a:p>
            <a:endParaRPr lang="en-US" sz="1200" dirty="0">
              <a:latin typeface="Menlo" panose="020B0609030804020204" pitchFamily="49" charset="0"/>
              <a:ea typeface="Menlo" panose="020B0609030804020204" pitchFamily="49" charset="0"/>
              <a:cs typeface="Menlo" panose="020B0609030804020204" pitchFamily="49" charset="0"/>
            </a:endParaRPr>
          </a:p>
          <a:p>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a:t>
            </a:r>
            <a:r>
              <a:rPr lang="en-US" sz="1200" dirty="0">
                <a:solidFill>
                  <a:srgbClr val="001080"/>
                </a:solidFill>
                <a:latin typeface="Menlo" panose="020B0609030804020204" pitchFamily="49" charset="0"/>
                <a:ea typeface="Menlo" panose="020B0609030804020204" pitchFamily="49" charset="0"/>
                <a:cs typeface="Menlo" panose="020B0609030804020204" pitchFamily="49" charset="0"/>
              </a:rPr>
              <a:t>body</a:t>
            </a:r>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 &lt;</a:t>
            </a:r>
            <a:r>
              <a:rPr lang="en-US" sz="1200" dirty="0">
                <a:solidFill>
                  <a:srgbClr val="267F99"/>
                </a:solidFill>
                <a:latin typeface="Menlo" panose="020B0609030804020204" pitchFamily="49" charset="0"/>
                <a:ea typeface="Menlo" panose="020B0609030804020204" pitchFamily="49" charset="0"/>
                <a:cs typeface="Menlo" panose="020B0609030804020204" pitchFamily="49" charset="0"/>
              </a:rPr>
              <a:t>View</a:t>
            </a:r>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&gt; {</a:t>
            </a:r>
            <a:endParaRPr lang="en-US" sz="1200" dirty="0">
              <a:latin typeface="Menlo" panose="020B0609030804020204" pitchFamily="49" charset="0"/>
              <a:ea typeface="Menlo" panose="020B0609030804020204" pitchFamily="49" charset="0"/>
              <a:cs typeface="Menlo" panose="020B0609030804020204" pitchFamily="49" charset="0"/>
            </a:endParaRPr>
          </a:p>
          <a:p>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a:t>
            </a:r>
            <a:r>
              <a:rPr lang="en-US" sz="1200" dirty="0">
                <a:solidFill>
                  <a:srgbClr val="001080"/>
                </a:solidFill>
                <a:latin typeface="Menlo" panose="020B0609030804020204" pitchFamily="49" charset="0"/>
                <a:ea typeface="Menlo" panose="020B0609030804020204" pitchFamily="49" charset="0"/>
                <a:cs typeface="Menlo" panose="020B0609030804020204" pitchFamily="49" charset="0"/>
              </a:rPr>
              <a:t>width</a:t>
            </a:r>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a:t>
            </a:r>
            <a:r>
              <a:rPr lang="en-US" sz="1200" dirty="0">
                <a:solidFill>
                  <a:srgbClr val="267F99"/>
                </a:solidFill>
                <a:latin typeface="Menlo" panose="020B0609030804020204" pitchFamily="49" charset="0"/>
                <a:ea typeface="Menlo" panose="020B0609030804020204" pitchFamily="49" charset="0"/>
                <a:cs typeface="Menlo" panose="020B0609030804020204" pitchFamily="49" charset="0"/>
              </a:rPr>
              <a:t>Fill</a:t>
            </a:r>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a:t>
            </a:r>
            <a:r>
              <a:rPr lang="en-US" sz="1200" dirty="0">
                <a:solidFill>
                  <a:srgbClr val="001080"/>
                </a:solidFill>
                <a:latin typeface="Menlo" panose="020B0609030804020204" pitchFamily="49" charset="0"/>
                <a:ea typeface="Menlo" panose="020B0609030804020204" pitchFamily="49" charset="0"/>
                <a:cs typeface="Menlo" panose="020B0609030804020204" pitchFamily="49" charset="0"/>
              </a:rPr>
              <a:t>height</a:t>
            </a:r>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a:t>
            </a:r>
            <a:r>
              <a:rPr lang="en-US" sz="1200" dirty="0">
                <a:solidFill>
                  <a:srgbClr val="267F99"/>
                </a:solidFill>
                <a:latin typeface="Menlo" panose="020B0609030804020204" pitchFamily="49" charset="0"/>
                <a:ea typeface="Menlo" panose="020B0609030804020204" pitchFamily="49" charset="0"/>
                <a:cs typeface="Menlo" panose="020B0609030804020204" pitchFamily="49" charset="0"/>
              </a:rPr>
              <a:t>Fit</a:t>
            </a:r>
            <a:endParaRPr lang="en-US" sz="1200" dirty="0">
              <a:latin typeface="Menlo" panose="020B0609030804020204" pitchFamily="49" charset="0"/>
              <a:ea typeface="Menlo" panose="020B0609030804020204" pitchFamily="49" charset="0"/>
              <a:cs typeface="Menlo" panose="020B0609030804020204" pitchFamily="49" charset="0"/>
            </a:endParaRPr>
          </a:p>
          <a:p>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a:t>
            </a:r>
            <a:r>
              <a:rPr lang="en-US" sz="1200" dirty="0">
                <a:solidFill>
                  <a:srgbClr val="001080"/>
                </a:solidFill>
                <a:latin typeface="Menlo" panose="020B0609030804020204" pitchFamily="49" charset="0"/>
                <a:ea typeface="Menlo" panose="020B0609030804020204" pitchFamily="49" charset="0"/>
                <a:cs typeface="Menlo" panose="020B0609030804020204" pitchFamily="49" charset="0"/>
              </a:rPr>
              <a:t>padding</a:t>
            </a:r>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a:t>
            </a:r>
            <a:r>
              <a:rPr lang="en-US" sz="1200" dirty="0">
                <a:solidFill>
                  <a:srgbClr val="001080"/>
                </a:solidFill>
                <a:latin typeface="Menlo" panose="020B0609030804020204" pitchFamily="49" charset="0"/>
                <a:ea typeface="Menlo" panose="020B0609030804020204" pitchFamily="49" charset="0"/>
                <a:cs typeface="Menlo" panose="020B0609030804020204" pitchFamily="49" charset="0"/>
              </a:rPr>
              <a:t>top</a:t>
            </a:r>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a:t>
            </a:r>
            <a:r>
              <a:rPr lang="en-US" sz="1200" dirty="0">
                <a:solidFill>
                  <a:srgbClr val="098658"/>
                </a:solidFill>
                <a:latin typeface="Menlo" panose="020B0609030804020204" pitchFamily="49" charset="0"/>
                <a:ea typeface="Menlo" panose="020B0609030804020204" pitchFamily="49" charset="0"/>
                <a:cs typeface="Menlo" panose="020B0609030804020204" pitchFamily="49" charset="0"/>
              </a:rPr>
              <a:t>0</a:t>
            </a:r>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a:t>
            </a:r>
            <a:r>
              <a:rPr lang="en-US" sz="1200" dirty="0">
                <a:solidFill>
                  <a:srgbClr val="001080"/>
                </a:solidFill>
                <a:latin typeface="Menlo" panose="020B0609030804020204" pitchFamily="49" charset="0"/>
                <a:ea typeface="Menlo" panose="020B0609030804020204" pitchFamily="49" charset="0"/>
                <a:cs typeface="Menlo" panose="020B0609030804020204" pitchFamily="49" charset="0"/>
              </a:rPr>
              <a:t>bottom</a:t>
            </a:r>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a:t>
            </a:r>
            <a:r>
              <a:rPr lang="en-US" sz="1200" dirty="0">
                <a:solidFill>
                  <a:srgbClr val="098658"/>
                </a:solidFill>
                <a:latin typeface="Menlo" panose="020B0609030804020204" pitchFamily="49" charset="0"/>
                <a:ea typeface="Menlo" panose="020B0609030804020204" pitchFamily="49" charset="0"/>
                <a:cs typeface="Menlo" panose="020B0609030804020204" pitchFamily="49" charset="0"/>
              </a:rPr>
              <a:t>10</a:t>
            </a:r>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a:t>
            </a:r>
            <a:r>
              <a:rPr lang="en-US" sz="1200" dirty="0">
                <a:solidFill>
                  <a:srgbClr val="001080"/>
                </a:solidFill>
                <a:latin typeface="Menlo" panose="020B0609030804020204" pitchFamily="49" charset="0"/>
                <a:ea typeface="Menlo" panose="020B0609030804020204" pitchFamily="49" charset="0"/>
                <a:cs typeface="Menlo" panose="020B0609030804020204" pitchFamily="49" charset="0"/>
              </a:rPr>
              <a:t>left</a:t>
            </a:r>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a:t>
            </a:r>
            <a:r>
              <a:rPr lang="en-US" sz="1200" dirty="0">
                <a:solidFill>
                  <a:srgbClr val="098658"/>
                </a:solidFill>
                <a:latin typeface="Menlo" panose="020B0609030804020204" pitchFamily="49" charset="0"/>
                <a:ea typeface="Menlo" panose="020B0609030804020204" pitchFamily="49" charset="0"/>
                <a:cs typeface="Menlo" panose="020B0609030804020204" pitchFamily="49" charset="0"/>
              </a:rPr>
              <a:t>10</a:t>
            </a:r>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a:t>
            </a:r>
            <a:r>
              <a:rPr lang="en-US" sz="1200" dirty="0">
                <a:solidFill>
                  <a:srgbClr val="001080"/>
                </a:solidFill>
                <a:latin typeface="Menlo" panose="020B0609030804020204" pitchFamily="49" charset="0"/>
                <a:ea typeface="Menlo" panose="020B0609030804020204" pitchFamily="49" charset="0"/>
                <a:cs typeface="Menlo" panose="020B0609030804020204" pitchFamily="49" charset="0"/>
              </a:rPr>
              <a:t>right</a:t>
            </a:r>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a:t>
            </a:r>
            <a:r>
              <a:rPr lang="en-US" sz="1200" dirty="0">
                <a:solidFill>
                  <a:srgbClr val="098658"/>
                </a:solidFill>
                <a:latin typeface="Menlo" panose="020B0609030804020204" pitchFamily="49" charset="0"/>
                <a:ea typeface="Menlo" panose="020B0609030804020204" pitchFamily="49" charset="0"/>
                <a:cs typeface="Menlo" panose="020B0609030804020204" pitchFamily="49" charset="0"/>
              </a:rPr>
              <a:t>10</a:t>
            </a:r>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a:t>
            </a:r>
            <a:endParaRPr lang="en-US" sz="1200" dirty="0">
              <a:latin typeface="Menlo" panose="020B0609030804020204" pitchFamily="49" charset="0"/>
              <a:ea typeface="Menlo" panose="020B0609030804020204" pitchFamily="49" charset="0"/>
              <a:cs typeface="Menlo" panose="020B0609030804020204" pitchFamily="49" charset="0"/>
            </a:endParaRPr>
          </a:p>
          <a:p>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a:t>
            </a:r>
            <a:r>
              <a:rPr lang="en-US" sz="1200" dirty="0">
                <a:solidFill>
                  <a:srgbClr val="001080"/>
                </a:solidFill>
                <a:latin typeface="Menlo" panose="020B0609030804020204" pitchFamily="49" charset="0"/>
                <a:ea typeface="Menlo" panose="020B0609030804020204" pitchFamily="49" charset="0"/>
                <a:cs typeface="Menlo" panose="020B0609030804020204" pitchFamily="49" charset="0"/>
              </a:rPr>
              <a:t>flow</a:t>
            </a:r>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a:t>
            </a:r>
            <a:r>
              <a:rPr lang="en-US" sz="1200" dirty="0">
                <a:solidFill>
                  <a:srgbClr val="267F99"/>
                </a:solidFill>
                <a:latin typeface="Menlo" panose="020B0609030804020204" pitchFamily="49" charset="0"/>
                <a:ea typeface="Menlo" panose="020B0609030804020204" pitchFamily="49" charset="0"/>
                <a:cs typeface="Menlo" panose="020B0609030804020204" pitchFamily="49" charset="0"/>
              </a:rPr>
              <a:t>Right</a:t>
            </a:r>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a:t>
            </a:r>
            <a:endParaRPr lang="en-US" sz="1200" dirty="0">
              <a:latin typeface="Menlo" panose="020B0609030804020204" pitchFamily="49" charset="0"/>
              <a:ea typeface="Menlo" panose="020B0609030804020204" pitchFamily="49" charset="0"/>
              <a:cs typeface="Menlo" panose="020B0609030804020204" pitchFamily="49" charset="0"/>
            </a:endParaRPr>
          </a:p>
          <a:p>
            <a:endParaRPr lang="en-US" sz="1200" dirty="0">
              <a:latin typeface="Menlo" panose="020B0609030804020204" pitchFamily="49" charset="0"/>
              <a:ea typeface="Menlo" panose="020B0609030804020204" pitchFamily="49" charset="0"/>
              <a:cs typeface="Menlo" panose="020B0609030804020204" pitchFamily="49" charset="0"/>
            </a:endParaRPr>
          </a:p>
          <a:p>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a:t>
            </a:r>
            <a:r>
              <a:rPr lang="en-US" sz="1200" dirty="0">
                <a:solidFill>
                  <a:srgbClr val="001080"/>
                </a:solidFill>
                <a:latin typeface="Menlo" panose="020B0609030804020204" pitchFamily="49" charset="0"/>
                <a:ea typeface="Menlo" panose="020B0609030804020204" pitchFamily="49" charset="0"/>
                <a:cs typeface="Menlo" panose="020B0609030804020204" pitchFamily="49" charset="0"/>
              </a:rPr>
              <a:t>profile</a:t>
            </a:r>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 &lt;</a:t>
            </a:r>
            <a:r>
              <a:rPr lang="en-US" sz="1200" dirty="0">
                <a:solidFill>
                  <a:srgbClr val="267F99"/>
                </a:solidFill>
                <a:latin typeface="Menlo" panose="020B0609030804020204" pitchFamily="49" charset="0"/>
                <a:ea typeface="Menlo" panose="020B0609030804020204" pitchFamily="49" charset="0"/>
                <a:cs typeface="Menlo" panose="020B0609030804020204" pitchFamily="49" charset="0"/>
              </a:rPr>
              <a:t>View</a:t>
            </a:r>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&gt; {</a:t>
            </a:r>
            <a:endParaRPr lang="en-US" sz="1200" dirty="0">
              <a:latin typeface="Menlo" panose="020B0609030804020204" pitchFamily="49" charset="0"/>
              <a:ea typeface="Menlo" panose="020B0609030804020204" pitchFamily="49" charset="0"/>
              <a:cs typeface="Menlo" panose="020B0609030804020204" pitchFamily="49" charset="0"/>
            </a:endParaRPr>
          </a:p>
          <a:p>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a:t>
            </a:r>
            <a:r>
              <a:rPr lang="en-US" sz="1200" dirty="0">
                <a:solidFill>
                  <a:srgbClr val="001080"/>
                </a:solidFill>
                <a:latin typeface="Menlo" panose="020B0609030804020204" pitchFamily="49" charset="0"/>
                <a:ea typeface="Menlo" panose="020B0609030804020204" pitchFamily="49" charset="0"/>
                <a:cs typeface="Menlo" panose="020B0609030804020204" pitchFamily="49" charset="0"/>
              </a:rPr>
              <a:t>align</a:t>
            </a:r>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a:t>
            </a:r>
            <a:r>
              <a:rPr lang="en-US" sz="1200" dirty="0">
                <a:solidFill>
                  <a:srgbClr val="001080"/>
                </a:solidFill>
                <a:latin typeface="Menlo" panose="020B0609030804020204" pitchFamily="49" charset="0"/>
                <a:ea typeface="Menlo" panose="020B0609030804020204" pitchFamily="49" charset="0"/>
                <a:cs typeface="Menlo" panose="020B0609030804020204" pitchFamily="49" charset="0"/>
              </a:rPr>
              <a:t>x</a:t>
            </a:r>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a:t>
            </a:r>
            <a:r>
              <a:rPr lang="en-US" sz="1200" dirty="0">
                <a:solidFill>
                  <a:srgbClr val="098658"/>
                </a:solidFill>
                <a:latin typeface="Menlo" panose="020B0609030804020204" pitchFamily="49" charset="0"/>
                <a:ea typeface="Menlo" panose="020B0609030804020204" pitchFamily="49" charset="0"/>
                <a:cs typeface="Menlo" panose="020B0609030804020204" pitchFamily="49" charset="0"/>
              </a:rPr>
              <a:t>0.5</a:t>
            </a:r>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a:t>
            </a:r>
            <a:r>
              <a:rPr lang="en-US" sz="1200" dirty="0">
                <a:solidFill>
                  <a:srgbClr val="001080"/>
                </a:solidFill>
                <a:latin typeface="Menlo" panose="020B0609030804020204" pitchFamily="49" charset="0"/>
                <a:ea typeface="Menlo" panose="020B0609030804020204" pitchFamily="49" charset="0"/>
                <a:cs typeface="Menlo" panose="020B0609030804020204" pitchFamily="49" charset="0"/>
              </a:rPr>
              <a:t>y</a:t>
            </a:r>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a:t>
            </a:r>
            <a:r>
              <a:rPr lang="en-US" sz="1200" dirty="0">
                <a:solidFill>
                  <a:srgbClr val="098658"/>
                </a:solidFill>
                <a:latin typeface="Menlo" panose="020B0609030804020204" pitchFamily="49" charset="0"/>
                <a:ea typeface="Menlo" panose="020B0609030804020204" pitchFamily="49" charset="0"/>
                <a:cs typeface="Menlo" panose="020B0609030804020204" pitchFamily="49" charset="0"/>
              </a:rPr>
              <a:t>0.0</a:t>
            </a:r>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a:t>
            </a:r>
            <a:endParaRPr lang="en-US" sz="1200" dirty="0">
              <a:latin typeface="Menlo" panose="020B0609030804020204" pitchFamily="49" charset="0"/>
              <a:ea typeface="Menlo" panose="020B0609030804020204" pitchFamily="49" charset="0"/>
              <a:cs typeface="Menlo" panose="020B0609030804020204" pitchFamily="49" charset="0"/>
            </a:endParaRPr>
          </a:p>
          <a:p>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a:t>
            </a:r>
            <a:r>
              <a:rPr lang="en-US" sz="1200" dirty="0">
                <a:solidFill>
                  <a:srgbClr val="001080"/>
                </a:solidFill>
                <a:latin typeface="Menlo" panose="020B0609030804020204" pitchFamily="49" charset="0"/>
                <a:ea typeface="Menlo" panose="020B0609030804020204" pitchFamily="49" charset="0"/>
                <a:cs typeface="Menlo" panose="020B0609030804020204" pitchFamily="49" charset="0"/>
              </a:rPr>
              <a:t>width</a:t>
            </a:r>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a:t>
            </a:r>
            <a:r>
              <a:rPr lang="en-US" sz="1200" dirty="0">
                <a:solidFill>
                  <a:srgbClr val="098658"/>
                </a:solidFill>
                <a:latin typeface="Menlo" panose="020B0609030804020204" pitchFamily="49" charset="0"/>
                <a:ea typeface="Menlo" panose="020B0609030804020204" pitchFamily="49" charset="0"/>
                <a:cs typeface="Menlo" panose="020B0609030804020204" pitchFamily="49" charset="0"/>
              </a:rPr>
              <a:t>65.0</a:t>
            </a:r>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a:t>
            </a:r>
            <a:r>
              <a:rPr lang="en-US" sz="1200" dirty="0">
                <a:solidFill>
                  <a:srgbClr val="001080"/>
                </a:solidFill>
                <a:latin typeface="Menlo" panose="020B0609030804020204" pitchFamily="49" charset="0"/>
                <a:ea typeface="Menlo" panose="020B0609030804020204" pitchFamily="49" charset="0"/>
                <a:cs typeface="Menlo" panose="020B0609030804020204" pitchFamily="49" charset="0"/>
              </a:rPr>
              <a:t>height</a:t>
            </a:r>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a:t>
            </a:r>
            <a:r>
              <a:rPr lang="en-US" sz="1200" dirty="0">
                <a:solidFill>
                  <a:srgbClr val="267F99"/>
                </a:solidFill>
                <a:latin typeface="Menlo" panose="020B0609030804020204" pitchFamily="49" charset="0"/>
                <a:ea typeface="Menlo" panose="020B0609030804020204" pitchFamily="49" charset="0"/>
                <a:cs typeface="Menlo" panose="020B0609030804020204" pitchFamily="49" charset="0"/>
              </a:rPr>
              <a:t>Fit</a:t>
            </a:r>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a:t>
            </a:r>
            <a:endParaRPr lang="en-US" sz="1200" dirty="0">
              <a:latin typeface="Menlo" panose="020B0609030804020204" pitchFamily="49" charset="0"/>
              <a:ea typeface="Menlo" panose="020B0609030804020204" pitchFamily="49" charset="0"/>
              <a:cs typeface="Menlo" panose="020B0609030804020204" pitchFamily="49" charset="0"/>
            </a:endParaRPr>
          </a:p>
          <a:p>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a:t>
            </a:r>
            <a:r>
              <a:rPr lang="en-US" sz="1200" dirty="0">
                <a:solidFill>
                  <a:srgbClr val="001080"/>
                </a:solidFill>
                <a:latin typeface="Menlo" panose="020B0609030804020204" pitchFamily="49" charset="0"/>
                <a:ea typeface="Menlo" panose="020B0609030804020204" pitchFamily="49" charset="0"/>
                <a:cs typeface="Menlo" panose="020B0609030804020204" pitchFamily="49" charset="0"/>
              </a:rPr>
              <a:t>margin</a:t>
            </a:r>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a:t>
            </a:r>
            <a:r>
              <a:rPr lang="en-US" sz="1200" dirty="0">
                <a:solidFill>
                  <a:srgbClr val="001080"/>
                </a:solidFill>
                <a:latin typeface="Menlo" panose="020B0609030804020204" pitchFamily="49" charset="0"/>
                <a:ea typeface="Menlo" panose="020B0609030804020204" pitchFamily="49" charset="0"/>
                <a:cs typeface="Menlo" panose="020B0609030804020204" pitchFamily="49" charset="0"/>
              </a:rPr>
              <a:t>top</a:t>
            </a:r>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a:t>
            </a:r>
            <a:r>
              <a:rPr lang="en-US" sz="1200" dirty="0">
                <a:solidFill>
                  <a:srgbClr val="098658"/>
                </a:solidFill>
                <a:latin typeface="Menlo" panose="020B0609030804020204" pitchFamily="49" charset="0"/>
                <a:ea typeface="Menlo" panose="020B0609030804020204" pitchFamily="49" charset="0"/>
                <a:cs typeface="Menlo" panose="020B0609030804020204" pitchFamily="49" charset="0"/>
              </a:rPr>
              <a:t>5</a:t>
            </a:r>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a:t>
            </a:r>
            <a:r>
              <a:rPr lang="en-US" sz="1200" dirty="0">
                <a:solidFill>
                  <a:srgbClr val="001080"/>
                </a:solidFill>
                <a:latin typeface="Menlo" panose="020B0609030804020204" pitchFamily="49" charset="0"/>
                <a:ea typeface="Menlo" panose="020B0609030804020204" pitchFamily="49" charset="0"/>
                <a:cs typeface="Menlo" panose="020B0609030804020204" pitchFamily="49" charset="0"/>
              </a:rPr>
              <a:t>right</a:t>
            </a:r>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a:t>
            </a:r>
            <a:r>
              <a:rPr lang="en-US" sz="1200" dirty="0">
                <a:solidFill>
                  <a:srgbClr val="098658"/>
                </a:solidFill>
                <a:latin typeface="Menlo" panose="020B0609030804020204" pitchFamily="49" charset="0"/>
                <a:ea typeface="Menlo" panose="020B0609030804020204" pitchFamily="49" charset="0"/>
                <a:cs typeface="Menlo" panose="020B0609030804020204" pitchFamily="49" charset="0"/>
              </a:rPr>
              <a:t>10</a:t>
            </a:r>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a:t>
            </a:r>
            <a:endParaRPr lang="en-US" sz="1200" dirty="0">
              <a:latin typeface="Menlo" panose="020B0609030804020204" pitchFamily="49" charset="0"/>
              <a:ea typeface="Menlo" panose="020B0609030804020204" pitchFamily="49" charset="0"/>
              <a:cs typeface="Menlo" panose="020B0609030804020204" pitchFamily="49" charset="0"/>
            </a:endParaRPr>
          </a:p>
          <a:p>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a:t>
            </a:r>
            <a:r>
              <a:rPr lang="en-US" sz="1200" dirty="0">
                <a:solidFill>
                  <a:srgbClr val="001080"/>
                </a:solidFill>
                <a:latin typeface="Menlo" panose="020B0609030804020204" pitchFamily="49" charset="0"/>
                <a:ea typeface="Menlo" panose="020B0609030804020204" pitchFamily="49" charset="0"/>
                <a:cs typeface="Menlo" panose="020B0609030804020204" pitchFamily="49" charset="0"/>
              </a:rPr>
              <a:t>flow</a:t>
            </a:r>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a:t>
            </a:r>
            <a:r>
              <a:rPr lang="en-US" sz="1200" dirty="0">
                <a:solidFill>
                  <a:srgbClr val="267F99"/>
                </a:solidFill>
                <a:latin typeface="Menlo" panose="020B0609030804020204" pitchFamily="49" charset="0"/>
                <a:ea typeface="Menlo" panose="020B0609030804020204" pitchFamily="49" charset="0"/>
                <a:cs typeface="Menlo" panose="020B0609030804020204" pitchFamily="49" charset="0"/>
              </a:rPr>
              <a:t>Down</a:t>
            </a:r>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a:t>
            </a:r>
            <a:br>
              <a:rPr lang="en-US" sz="1200" dirty="0">
                <a:latin typeface="Menlo" panose="020B0609030804020204" pitchFamily="49" charset="0"/>
                <a:ea typeface="Menlo" panose="020B0609030804020204" pitchFamily="49" charset="0"/>
                <a:cs typeface="Menlo" panose="020B0609030804020204" pitchFamily="49" charset="0"/>
              </a:rPr>
            </a:br>
            <a:endParaRPr lang="en-US" sz="1200" dirty="0">
              <a:latin typeface="Menlo" panose="020B0609030804020204" pitchFamily="49" charset="0"/>
              <a:ea typeface="Menlo" panose="020B0609030804020204" pitchFamily="49" charset="0"/>
              <a:cs typeface="Menlo" panose="020B0609030804020204" pitchFamily="49" charset="0"/>
            </a:endParaRPr>
          </a:p>
          <a:p>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a:t>
            </a:r>
            <a:r>
              <a:rPr lang="en-US" sz="1200" dirty="0">
                <a:solidFill>
                  <a:srgbClr val="001080"/>
                </a:solidFill>
                <a:latin typeface="Menlo" panose="020B0609030804020204" pitchFamily="49" charset="0"/>
                <a:ea typeface="Menlo" panose="020B0609030804020204" pitchFamily="49" charset="0"/>
                <a:cs typeface="Menlo" panose="020B0609030804020204" pitchFamily="49" charset="0"/>
              </a:rPr>
              <a:t>avatar</a:t>
            </a:r>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 &lt;</a:t>
            </a:r>
            <a:r>
              <a:rPr lang="en-US" sz="1200" dirty="0">
                <a:solidFill>
                  <a:srgbClr val="267F99"/>
                </a:solidFill>
                <a:latin typeface="Menlo" panose="020B0609030804020204" pitchFamily="49" charset="0"/>
                <a:ea typeface="Menlo" panose="020B0609030804020204" pitchFamily="49" charset="0"/>
                <a:cs typeface="Menlo" panose="020B0609030804020204" pitchFamily="49" charset="0"/>
              </a:rPr>
              <a:t>Avatar</a:t>
            </a:r>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&gt; { </a:t>
            </a:r>
            <a:r>
              <a:rPr lang="en-US" sz="1200" dirty="0">
                <a:solidFill>
                  <a:srgbClr val="001080"/>
                </a:solidFill>
                <a:latin typeface="Menlo" panose="020B0609030804020204" pitchFamily="49" charset="0"/>
                <a:ea typeface="Menlo" panose="020B0609030804020204" pitchFamily="49" charset="0"/>
                <a:cs typeface="Menlo" panose="020B0609030804020204" pitchFamily="49" charset="0"/>
              </a:rPr>
              <a:t>width</a:t>
            </a:r>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a:t>
            </a:r>
            <a:r>
              <a:rPr lang="en-US" sz="1200" dirty="0">
                <a:solidFill>
                  <a:srgbClr val="098658"/>
                </a:solidFill>
                <a:latin typeface="Menlo" panose="020B0609030804020204" pitchFamily="49" charset="0"/>
                <a:ea typeface="Menlo" panose="020B0609030804020204" pitchFamily="49" charset="0"/>
                <a:cs typeface="Menlo" panose="020B0609030804020204" pitchFamily="49" charset="0"/>
              </a:rPr>
              <a:t>48</a:t>
            </a:r>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a:t>
            </a:r>
            <a:r>
              <a:rPr lang="en-US" sz="1200" dirty="0">
                <a:solidFill>
                  <a:srgbClr val="001080"/>
                </a:solidFill>
                <a:latin typeface="Menlo" panose="020B0609030804020204" pitchFamily="49" charset="0"/>
                <a:ea typeface="Menlo" panose="020B0609030804020204" pitchFamily="49" charset="0"/>
                <a:cs typeface="Menlo" panose="020B0609030804020204" pitchFamily="49" charset="0"/>
              </a:rPr>
              <a:t>height</a:t>
            </a:r>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a:t>
            </a:r>
            <a:r>
              <a:rPr lang="en-US" sz="1200" dirty="0">
                <a:solidFill>
                  <a:srgbClr val="098658"/>
                </a:solidFill>
                <a:latin typeface="Menlo" panose="020B0609030804020204" pitchFamily="49" charset="0"/>
                <a:ea typeface="Menlo" panose="020B0609030804020204" pitchFamily="49" charset="0"/>
                <a:cs typeface="Menlo" panose="020B0609030804020204" pitchFamily="49" charset="0"/>
              </a:rPr>
              <a:t>48</a:t>
            </a:r>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a:t>
            </a:r>
            <a:endParaRPr lang="en-US" sz="1200" dirty="0">
              <a:latin typeface="Menlo" panose="020B0609030804020204" pitchFamily="49" charset="0"/>
              <a:ea typeface="Menlo" panose="020B0609030804020204" pitchFamily="49" charset="0"/>
              <a:cs typeface="Menlo" panose="020B0609030804020204" pitchFamily="49" charset="0"/>
            </a:endParaRPr>
          </a:p>
          <a:p>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a:t>
            </a:r>
            <a:r>
              <a:rPr lang="en-US" sz="1200" dirty="0">
                <a:solidFill>
                  <a:srgbClr val="001080"/>
                </a:solidFill>
                <a:latin typeface="Menlo" panose="020B0609030804020204" pitchFamily="49" charset="0"/>
                <a:ea typeface="Menlo" panose="020B0609030804020204" pitchFamily="49" charset="0"/>
                <a:cs typeface="Menlo" panose="020B0609030804020204" pitchFamily="49" charset="0"/>
              </a:rPr>
              <a:t>timestamp</a:t>
            </a:r>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 &lt;</a:t>
            </a:r>
            <a:r>
              <a:rPr lang="en-US" sz="1200" dirty="0">
                <a:solidFill>
                  <a:srgbClr val="267F99"/>
                </a:solidFill>
                <a:latin typeface="Menlo" panose="020B0609030804020204" pitchFamily="49" charset="0"/>
                <a:ea typeface="Menlo" panose="020B0609030804020204" pitchFamily="49" charset="0"/>
                <a:cs typeface="Menlo" panose="020B0609030804020204" pitchFamily="49" charset="0"/>
              </a:rPr>
              <a:t>Timestamp</a:t>
            </a:r>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&gt; { }</a:t>
            </a:r>
            <a:endParaRPr lang="en-US" sz="1200" dirty="0">
              <a:latin typeface="Menlo" panose="020B0609030804020204" pitchFamily="49" charset="0"/>
              <a:ea typeface="Menlo" panose="020B0609030804020204" pitchFamily="49" charset="0"/>
              <a:cs typeface="Menlo" panose="020B0609030804020204" pitchFamily="49" charset="0"/>
            </a:endParaRPr>
          </a:p>
          <a:p>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a:t>
            </a:r>
            <a:r>
              <a:rPr lang="en-US" sz="1200" dirty="0" err="1">
                <a:solidFill>
                  <a:srgbClr val="001080"/>
                </a:solidFill>
                <a:latin typeface="Menlo" panose="020B0609030804020204" pitchFamily="49" charset="0"/>
                <a:ea typeface="Menlo" panose="020B0609030804020204" pitchFamily="49" charset="0"/>
                <a:cs typeface="Menlo" panose="020B0609030804020204" pitchFamily="49" charset="0"/>
              </a:rPr>
              <a:t>edited_indicator</a:t>
            </a:r>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 &lt;</a:t>
            </a:r>
            <a:r>
              <a:rPr lang="en-US" sz="1200" dirty="0" err="1">
                <a:solidFill>
                  <a:srgbClr val="267F99"/>
                </a:solidFill>
                <a:latin typeface="Menlo" panose="020B0609030804020204" pitchFamily="49" charset="0"/>
                <a:ea typeface="Menlo" panose="020B0609030804020204" pitchFamily="49" charset="0"/>
                <a:cs typeface="Menlo" panose="020B0609030804020204" pitchFamily="49" charset="0"/>
              </a:rPr>
              <a:t>EditedIndicator</a:t>
            </a:r>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&gt; { }</a:t>
            </a:r>
            <a:endParaRPr lang="en-US" sz="1200" dirty="0">
              <a:latin typeface="Menlo" panose="020B0609030804020204" pitchFamily="49" charset="0"/>
              <a:ea typeface="Menlo" panose="020B0609030804020204" pitchFamily="49" charset="0"/>
              <a:cs typeface="Menlo" panose="020B0609030804020204" pitchFamily="49" charset="0"/>
            </a:endParaRPr>
          </a:p>
          <a:p>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a:t>
            </a:r>
            <a:br>
              <a:rPr lang="en-US" sz="1200" dirty="0">
                <a:latin typeface="Menlo" panose="020B0609030804020204" pitchFamily="49" charset="0"/>
                <a:ea typeface="Menlo" panose="020B0609030804020204" pitchFamily="49" charset="0"/>
                <a:cs typeface="Menlo" panose="020B0609030804020204" pitchFamily="49" charset="0"/>
              </a:rPr>
            </a:br>
            <a:endParaRPr lang="en-US" sz="1200" dirty="0">
              <a:latin typeface="Menlo" panose="020B0609030804020204" pitchFamily="49" charset="0"/>
              <a:ea typeface="Menlo" panose="020B0609030804020204" pitchFamily="49" charset="0"/>
              <a:cs typeface="Menlo" panose="020B0609030804020204" pitchFamily="49" charset="0"/>
            </a:endParaRPr>
          </a:p>
          <a:p>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a:t>
            </a:r>
            <a:r>
              <a:rPr lang="en-US" sz="1200" dirty="0">
                <a:solidFill>
                  <a:srgbClr val="001080"/>
                </a:solidFill>
                <a:latin typeface="Menlo" panose="020B0609030804020204" pitchFamily="49" charset="0"/>
                <a:ea typeface="Menlo" panose="020B0609030804020204" pitchFamily="49" charset="0"/>
                <a:cs typeface="Menlo" panose="020B0609030804020204" pitchFamily="49" charset="0"/>
              </a:rPr>
              <a:t>content</a:t>
            </a:r>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 &lt;</a:t>
            </a:r>
            <a:r>
              <a:rPr lang="en-US" sz="1200" dirty="0">
                <a:solidFill>
                  <a:srgbClr val="267F99"/>
                </a:solidFill>
                <a:latin typeface="Menlo" panose="020B0609030804020204" pitchFamily="49" charset="0"/>
                <a:ea typeface="Menlo" panose="020B0609030804020204" pitchFamily="49" charset="0"/>
                <a:cs typeface="Menlo" panose="020B0609030804020204" pitchFamily="49" charset="0"/>
              </a:rPr>
              <a:t>View</a:t>
            </a:r>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&gt; {</a:t>
            </a:r>
            <a:endParaRPr lang="en-US" sz="1200" dirty="0">
              <a:latin typeface="Menlo" panose="020B0609030804020204" pitchFamily="49" charset="0"/>
              <a:ea typeface="Menlo" panose="020B0609030804020204" pitchFamily="49" charset="0"/>
              <a:cs typeface="Menlo" panose="020B0609030804020204" pitchFamily="49" charset="0"/>
            </a:endParaRPr>
          </a:p>
          <a:p>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a:t>
            </a:r>
            <a:r>
              <a:rPr lang="en-US" sz="1200" dirty="0">
                <a:solidFill>
                  <a:srgbClr val="001080"/>
                </a:solidFill>
                <a:latin typeface="Menlo" panose="020B0609030804020204" pitchFamily="49" charset="0"/>
                <a:ea typeface="Menlo" panose="020B0609030804020204" pitchFamily="49" charset="0"/>
                <a:cs typeface="Menlo" panose="020B0609030804020204" pitchFamily="49" charset="0"/>
              </a:rPr>
              <a:t>width</a:t>
            </a:r>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a:t>
            </a:r>
            <a:r>
              <a:rPr lang="en-US" sz="1200" dirty="0">
                <a:solidFill>
                  <a:srgbClr val="267F99"/>
                </a:solidFill>
                <a:latin typeface="Menlo" panose="020B0609030804020204" pitchFamily="49" charset="0"/>
                <a:ea typeface="Menlo" panose="020B0609030804020204" pitchFamily="49" charset="0"/>
                <a:cs typeface="Menlo" panose="020B0609030804020204" pitchFamily="49" charset="0"/>
              </a:rPr>
              <a:t>Fill</a:t>
            </a:r>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a:t>
            </a:r>
            <a:r>
              <a:rPr lang="en-US" sz="1200" dirty="0">
                <a:solidFill>
                  <a:srgbClr val="001080"/>
                </a:solidFill>
                <a:latin typeface="Menlo" panose="020B0609030804020204" pitchFamily="49" charset="0"/>
                <a:ea typeface="Menlo" panose="020B0609030804020204" pitchFamily="49" charset="0"/>
                <a:cs typeface="Menlo" panose="020B0609030804020204" pitchFamily="49" charset="0"/>
              </a:rPr>
              <a:t>height</a:t>
            </a:r>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a:t>
            </a:r>
            <a:r>
              <a:rPr lang="en-US" sz="1200" dirty="0">
                <a:solidFill>
                  <a:srgbClr val="267F99"/>
                </a:solidFill>
                <a:latin typeface="Menlo" panose="020B0609030804020204" pitchFamily="49" charset="0"/>
                <a:ea typeface="Menlo" panose="020B0609030804020204" pitchFamily="49" charset="0"/>
                <a:cs typeface="Menlo" panose="020B0609030804020204" pitchFamily="49" charset="0"/>
              </a:rPr>
              <a:t>Fit</a:t>
            </a:r>
            <a:endParaRPr lang="en-US" sz="1200" dirty="0">
              <a:latin typeface="Menlo" panose="020B0609030804020204" pitchFamily="49" charset="0"/>
              <a:ea typeface="Menlo" panose="020B0609030804020204" pitchFamily="49" charset="0"/>
              <a:cs typeface="Menlo" panose="020B0609030804020204" pitchFamily="49" charset="0"/>
            </a:endParaRPr>
          </a:p>
          <a:p>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a:t>
            </a:r>
            <a:r>
              <a:rPr lang="en-US" sz="1200" dirty="0">
                <a:solidFill>
                  <a:srgbClr val="001080"/>
                </a:solidFill>
                <a:latin typeface="Menlo" panose="020B0609030804020204" pitchFamily="49" charset="0"/>
                <a:ea typeface="Menlo" panose="020B0609030804020204" pitchFamily="49" charset="0"/>
                <a:cs typeface="Menlo" panose="020B0609030804020204" pitchFamily="49" charset="0"/>
              </a:rPr>
              <a:t>flow</a:t>
            </a:r>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a:t>
            </a:r>
            <a:r>
              <a:rPr lang="en-US" sz="1200" dirty="0">
                <a:solidFill>
                  <a:srgbClr val="267F99"/>
                </a:solidFill>
                <a:latin typeface="Menlo" panose="020B0609030804020204" pitchFamily="49" charset="0"/>
                <a:ea typeface="Menlo" panose="020B0609030804020204" pitchFamily="49" charset="0"/>
                <a:cs typeface="Menlo" panose="020B0609030804020204" pitchFamily="49" charset="0"/>
              </a:rPr>
              <a:t>Down</a:t>
            </a:r>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a:t>
            </a:r>
            <a:endParaRPr lang="en-US" sz="1200" dirty="0">
              <a:latin typeface="Menlo" panose="020B0609030804020204" pitchFamily="49" charset="0"/>
              <a:ea typeface="Menlo" panose="020B0609030804020204" pitchFamily="49" charset="0"/>
              <a:cs typeface="Menlo" panose="020B0609030804020204" pitchFamily="49" charset="0"/>
            </a:endParaRPr>
          </a:p>
          <a:p>
            <a:endParaRPr lang="en-US" sz="1200" dirty="0">
              <a:latin typeface="Menlo" panose="020B0609030804020204" pitchFamily="49" charset="0"/>
              <a:ea typeface="Menlo" panose="020B0609030804020204" pitchFamily="49" charset="0"/>
              <a:cs typeface="Menlo" panose="020B0609030804020204" pitchFamily="49" charset="0"/>
            </a:endParaRPr>
          </a:p>
          <a:p>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a:t>
            </a:r>
            <a:r>
              <a:rPr lang="en-US" sz="1200" dirty="0">
                <a:solidFill>
                  <a:srgbClr val="001080"/>
                </a:solidFill>
                <a:latin typeface="Menlo" panose="020B0609030804020204" pitchFamily="49" charset="0"/>
                <a:ea typeface="Menlo" panose="020B0609030804020204" pitchFamily="49" charset="0"/>
                <a:cs typeface="Menlo" panose="020B0609030804020204" pitchFamily="49" charset="0"/>
              </a:rPr>
              <a:t>username</a:t>
            </a:r>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 &lt;</a:t>
            </a:r>
            <a:r>
              <a:rPr lang="en-US" sz="1200" dirty="0">
                <a:solidFill>
                  <a:srgbClr val="267F99"/>
                </a:solidFill>
                <a:latin typeface="Menlo" panose="020B0609030804020204" pitchFamily="49" charset="0"/>
                <a:ea typeface="Menlo" panose="020B0609030804020204" pitchFamily="49" charset="0"/>
                <a:cs typeface="Menlo" panose="020B0609030804020204" pitchFamily="49" charset="0"/>
              </a:rPr>
              <a:t>Label</a:t>
            </a:r>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&gt; {</a:t>
            </a:r>
            <a:endParaRPr lang="en-US" sz="1200" dirty="0">
              <a:latin typeface="Menlo" panose="020B0609030804020204" pitchFamily="49" charset="0"/>
              <a:ea typeface="Menlo" panose="020B0609030804020204" pitchFamily="49" charset="0"/>
              <a:cs typeface="Menlo" panose="020B0609030804020204" pitchFamily="49" charset="0"/>
            </a:endParaRPr>
          </a:p>
          <a:p>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a:t>
            </a:r>
            <a:r>
              <a:rPr lang="en-US" sz="1200" dirty="0" err="1">
                <a:solidFill>
                  <a:srgbClr val="001080"/>
                </a:solidFill>
                <a:latin typeface="Menlo" panose="020B0609030804020204" pitchFamily="49" charset="0"/>
                <a:ea typeface="Menlo" panose="020B0609030804020204" pitchFamily="49" charset="0"/>
                <a:cs typeface="Menlo" panose="020B0609030804020204" pitchFamily="49" charset="0"/>
              </a:rPr>
              <a:t>draw_text</a:t>
            </a:r>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a:t>
            </a:r>
            <a:endParaRPr lang="en-US" sz="1200" dirty="0">
              <a:latin typeface="Menlo" panose="020B0609030804020204" pitchFamily="49" charset="0"/>
              <a:ea typeface="Menlo" panose="020B0609030804020204" pitchFamily="49" charset="0"/>
              <a:cs typeface="Menlo" panose="020B0609030804020204" pitchFamily="49" charset="0"/>
            </a:endParaRPr>
          </a:p>
          <a:p>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a:t>
            </a:r>
            <a:r>
              <a:rPr lang="en-US" sz="1200" dirty="0" err="1">
                <a:solidFill>
                  <a:srgbClr val="001080"/>
                </a:solidFill>
                <a:latin typeface="Menlo" panose="020B0609030804020204" pitchFamily="49" charset="0"/>
                <a:ea typeface="Menlo" panose="020B0609030804020204" pitchFamily="49" charset="0"/>
                <a:cs typeface="Menlo" panose="020B0609030804020204" pitchFamily="49" charset="0"/>
              </a:rPr>
              <a:t>text_style</a:t>
            </a:r>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&lt;USERNAME_TEXT_STYLE&gt; {},</a:t>
            </a:r>
            <a:endParaRPr lang="en-US" sz="1200" dirty="0">
              <a:latin typeface="Menlo" panose="020B0609030804020204" pitchFamily="49" charset="0"/>
              <a:ea typeface="Menlo" panose="020B0609030804020204" pitchFamily="49" charset="0"/>
              <a:cs typeface="Menlo" panose="020B0609030804020204" pitchFamily="49" charset="0"/>
            </a:endParaRPr>
          </a:p>
          <a:p>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a:t>
            </a:r>
            <a:r>
              <a:rPr lang="en-US" sz="1200" dirty="0">
                <a:solidFill>
                  <a:srgbClr val="001080"/>
                </a:solidFill>
                <a:latin typeface="Menlo" panose="020B0609030804020204" pitchFamily="49" charset="0"/>
                <a:ea typeface="Menlo" panose="020B0609030804020204" pitchFamily="49" charset="0"/>
                <a:cs typeface="Menlo" panose="020B0609030804020204" pitchFamily="49" charset="0"/>
              </a:rPr>
              <a:t>color</a:t>
            </a:r>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(USERNAME_TEXT_COLOR)</a:t>
            </a:r>
            <a:endParaRPr lang="en-US" sz="1200" dirty="0">
              <a:latin typeface="Menlo" panose="020B0609030804020204" pitchFamily="49" charset="0"/>
              <a:ea typeface="Menlo" panose="020B0609030804020204" pitchFamily="49" charset="0"/>
              <a:cs typeface="Menlo" panose="020B0609030804020204" pitchFamily="49" charset="0"/>
            </a:endParaRPr>
          </a:p>
          <a:p>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a:t>
            </a:r>
            <a:r>
              <a:rPr lang="en-US" sz="1200" dirty="0">
                <a:solidFill>
                  <a:srgbClr val="001080"/>
                </a:solidFill>
                <a:latin typeface="Menlo" panose="020B0609030804020204" pitchFamily="49" charset="0"/>
                <a:ea typeface="Menlo" panose="020B0609030804020204" pitchFamily="49" charset="0"/>
                <a:cs typeface="Menlo" panose="020B0609030804020204" pitchFamily="49" charset="0"/>
              </a:rPr>
              <a:t>wrap</a:t>
            </a:r>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a:t>
            </a:r>
            <a:r>
              <a:rPr lang="en-US" sz="1200" dirty="0">
                <a:solidFill>
                  <a:srgbClr val="267F99"/>
                </a:solidFill>
                <a:latin typeface="Menlo" panose="020B0609030804020204" pitchFamily="49" charset="0"/>
                <a:ea typeface="Menlo" panose="020B0609030804020204" pitchFamily="49" charset="0"/>
                <a:cs typeface="Menlo" panose="020B0609030804020204" pitchFamily="49" charset="0"/>
              </a:rPr>
              <a:t>Ellipsis</a:t>
            </a:r>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a:t>
            </a:r>
            <a:endParaRPr lang="en-US" sz="1200" dirty="0">
              <a:latin typeface="Menlo" panose="020B0609030804020204" pitchFamily="49" charset="0"/>
              <a:ea typeface="Menlo" panose="020B0609030804020204" pitchFamily="49" charset="0"/>
              <a:cs typeface="Menlo" panose="020B0609030804020204" pitchFamily="49" charset="0"/>
            </a:endParaRPr>
          </a:p>
          <a:p>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a:t>
            </a:r>
            <a:endParaRPr lang="en-US" sz="1200" dirty="0">
              <a:latin typeface="Menlo" panose="020B0609030804020204" pitchFamily="49" charset="0"/>
              <a:ea typeface="Menlo" panose="020B0609030804020204" pitchFamily="49" charset="0"/>
              <a:cs typeface="Menlo" panose="020B0609030804020204" pitchFamily="49" charset="0"/>
            </a:endParaRPr>
          </a:p>
          <a:p>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a:t>
            </a:r>
            <a:r>
              <a:rPr lang="en-US" sz="1200" dirty="0">
                <a:solidFill>
                  <a:srgbClr val="001080"/>
                </a:solidFill>
                <a:latin typeface="Menlo" panose="020B0609030804020204" pitchFamily="49" charset="0"/>
                <a:ea typeface="Menlo" panose="020B0609030804020204" pitchFamily="49" charset="0"/>
                <a:cs typeface="Menlo" panose="020B0609030804020204" pitchFamily="49" charset="0"/>
              </a:rPr>
              <a:t>text</a:t>
            </a:r>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a:t>
            </a:r>
            <a:r>
              <a:rPr lang="en-US" sz="1200" dirty="0">
                <a:solidFill>
                  <a:srgbClr val="A31515"/>
                </a:solidFill>
                <a:latin typeface="Menlo" panose="020B0609030804020204" pitchFamily="49" charset="0"/>
                <a:ea typeface="Menlo" panose="020B0609030804020204" pitchFamily="49" charset="0"/>
                <a:cs typeface="Menlo" panose="020B0609030804020204" pitchFamily="49" charset="0"/>
              </a:rPr>
              <a:t>"&lt;Username here&gt;"</a:t>
            </a:r>
            <a:endParaRPr lang="en-US" sz="1200" dirty="0">
              <a:latin typeface="Menlo" panose="020B0609030804020204" pitchFamily="49" charset="0"/>
              <a:ea typeface="Menlo" panose="020B0609030804020204" pitchFamily="49" charset="0"/>
              <a:cs typeface="Menlo" panose="020B0609030804020204" pitchFamily="49" charset="0"/>
            </a:endParaRPr>
          </a:p>
          <a:p>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a:t>
            </a:r>
            <a:br>
              <a:rPr lang="en-US" sz="1200" dirty="0">
                <a:latin typeface="Menlo" panose="020B0609030804020204" pitchFamily="49" charset="0"/>
                <a:ea typeface="Menlo" panose="020B0609030804020204" pitchFamily="49" charset="0"/>
                <a:cs typeface="Menlo" panose="020B0609030804020204" pitchFamily="49" charset="0"/>
              </a:rPr>
            </a:br>
            <a:endParaRPr lang="en-US" sz="1200" dirty="0">
              <a:latin typeface="Menlo" panose="020B0609030804020204" pitchFamily="49" charset="0"/>
              <a:ea typeface="Menlo" panose="020B0609030804020204" pitchFamily="49" charset="0"/>
              <a:cs typeface="Menlo" panose="020B0609030804020204" pitchFamily="49" charset="0"/>
            </a:endParaRPr>
          </a:p>
          <a:p>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a:t>
            </a:r>
            <a:r>
              <a:rPr lang="en-US" sz="1200" dirty="0">
                <a:solidFill>
                  <a:srgbClr val="001080"/>
                </a:solidFill>
                <a:latin typeface="Menlo" panose="020B0609030804020204" pitchFamily="49" charset="0"/>
                <a:ea typeface="Menlo" panose="020B0609030804020204" pitchFamily="49" charset="0"/>
                <a:cs typeface="Menlo" panose="020B0609030804020204" pitchFamily="49" charset="0"/>
              </a:rPr>
              <a:t>message</a:t>
            </a:r>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 &lt;</a:t>
            </a:r>
            <a:r>
              <a:rPr lang="en-US" sz="1200" dirty="0">
                <a:solidFill>
                  <a:srgbClr val="267F99"/>
                </a:solidFill>
                <a:latin typeface="Menlo" panose="020B0609030804020204" pitchFamily="49" charset="0"/>
                <a:ea typeface="Menlo" panose="020B0609030804020204" pitchFamily="49" charset="0"/>
                <a:cs typeface="Menlo" panose="020B0609030804020204" pitchFamily="49" charset="0"/>
              </a:rPr>
              <a:t>Html</a:t>
            </a:r>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&gt; { }</a:t>
            </a:r>
            <a:br>
              <a:rPr lang="en-US" sz="1200" dirty="0">
                <a:latin typeface="Menlo" panose="020B0609030804020204" pitchFamily="49" charset="0"/>
                <a:ea typeface="Menlo" panose="020B0609030804020204" pitchFamily="49" charset="0"/>
                <a:cs typeface="Menlo" panose="020B0609030804020204" pitchFamily="49" charset="0"/>
              </a:rPr>
            </a:br>
            <a:endParaRPr lang="en-US" sz="1200" dirty="0">
              <a:latin typeface="Menlo" panose="020B0609030804020204" pitchFamily="49" charset="0"/>
              <a:ea typeface="Menlo" panose="020B0609030804020204" pitchFamily="49" charset="0"/>
              <a:cs typeface="Menlo" panose="020B0609030804020204" pitchFamily="49" charset="0"/>
            </a:endParaRPr>
          </a:p>
          <a:p>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&lt;</a:t>
            </a:r>
            <a:r>
              <a:rPr lang="en-US" sz="1200" dirty="0">
                <a:solidFill>
                  <a:srgbClr val="267F99"/>
                </a:solidFill>
                <a:latin typeface="Menlo" panose="020B0609030804020204" pitchFamily="49" charset="0"/>
                <a:ea typeface="Menlo" panose="020B0609030804020204" pitchFamily="49" charset="0"/>
                <a:cs typeface="Menlo" panose="020B0609030804020204" pitchFamily="49" charset="0"/>
              </a:rPr>
              <a:t>View</a:t>
            </a:r>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&gt; {</a:t>
            </a:r>
            <a:endParaRPr lang="en-US" sz="1200" dirty="0">
              <a:latin typeface="Menlo" panose="020B0609030804020204" pitchFamily="49" charset="0"/>
              <a:ea typeface="Menlo" panose="020B0609030804020204" pitchFamily="49" charset="0"/>
              <a:cs typeface="Menlo" panose="020B0609030804020204" pitchFamily="49" charset="0"/>
            </a:endParaRPr>
          </a:p>
          <a:p>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a:t>
            </a:r>
            <a:r>
              <a:rPr lang="en-US" sz="1200" dirty="0">
                <a:solidFill>
                  <a:srgbClr val="001080"/>
                </a:solidFill>
                <a:latin typeface="Menlo" panose="020B0609030804020204" pitchFamily="49" charset="0"/>
                <a:ea typeface="Menlo" panose="020B0609030804020204" pitchFamily="49" charset="0"/>
                <a:cs typeface="Menlo" panose="020B0609030804020204" pitchFamily="49" charset="0"/>
              </a:rPr>
              <a:t>width</a:t>
            </a:r>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a:t>
            </a:r>
            <a:r>
              <a:rPr lang="en-US" sz="1200" dirty="0">
                <a:solidFill>
                  <a:srgbClr val="267F99"/>
                </a:solidFill>
                <a:latin typeface="Menlo" panose="020B0609030804020204" pitchFamily="49" charset="0"/>
                <a:ea typeface="Menlo" panose="020B0609030804020204" pitchFamily="49" charset="0"/>
                <a:cs typeface="Menlo" panose="020B0609030804020204" pitchFamily="49" charset="0"/>
              </a:rPr>
              <a:t>Fill</a:t>
            </a:r>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a:t>
            </a:r>
            <a:r>
              <a:rPr lang="en-US" sz="1200" dirty="0">
                <a:solidFill>
                  <a:srgbClr val="001080"/>
                </a:solidFill>
                <a:latin typeface="Menlo" panose="020B0609030804020204" pitchFamily="49" charset="0"/>
                <a:ea typeface="Menlo" panose="020B0609030804020204" pitchFamily="49" charset="0"/>
                <a:cs typeface="Menlo" panose="020B0609030804020204" pitchFamily="49" charset="0"/>
              </a:rPr>
              <a:t>height</a:t>
            </a:r>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a:t>
            </a:r>
            <a:r>
              <a:rPr lang="en-US" sz="1200" dirty="0">
                <a:solidFill>
                  <a:srgbClr val="267F99"/>
                </a:solidFill>
                <a:latin typeface="Menlo" panose="020B0609030804020204" pitchFamily="49" charset="0"/>
                <a:ea typeface="Menlo" panose="020B0609030804020204" pitchFamily="49" charset="0"/>
                <a:cs typeface="Menlo" panose="020B0609030804020204" pitchFamily="49" charset="0"/>
              </a:rPr>
              <a:t>Fit, </a:t>
            </a:r>
            <a:r>
              <a:rPr lang="en-US" sz="1200" dirty="0">
                <a:solidFill>
                  <a:srgbClr val="001080"/>
                </a:solidFill>
                <a:latin typeface="Menlo" panose="020B0609030804020204" pitchFamily="49" charset="0"/>
                <a:ea typeface="Menlo" panose="020B0609030804020204" pitchFamily="49" charset="0"/>
                <a:cs typeface="Menlo" panose="020B0609030804020204" pitchFamily="49" charset="0"/>
              </a:rPr>
              <a:t>flow</a:t>
            </a:r>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a:t>
            </a:r>
            <a:r>
              <a:rPr lang="en-US" sz="1200" dirty="0">
                <a:solidFill>
                  <a:srgbClr val="267F99"/>
                </a:solidFill>
                <a:latin typeface="Menlo" panose="020B0609030804020204" pitchFamily="49" charset="0"/>
                <a:ea typeface="Menlo" panose="020B0609030804020204" pitchFamily="49" charset="0"/>
                <a:cs typeface="Menlo" panose="020B0609030804020204" pitchFamily="49" charset="0"/>
              </a:rPr>
              <a:t>Right</a:t>
            </a:r>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a:t>
            </a:r>
            <a:br>
              <a:rPr lang="en-US" sz="1200" dirty="0">
                <a:latin typeface="Menlo" panose="020B0609030804020204" pitchFamily="49" charset="0"/>
                <a:ea typeface="Menlo" panose="020B0609030804020204" pitchFamily="49" charset="0"/>
                <a:cs typeface="Menlo" panose="020B0609030804020204" pitchFamily="49" charset="0"/>
              </a:rPr>
            </a:br>
            <a:endParaRPr lang="en-US" sz="1200" dirty="0">
              <a:latin typeface="Menlo" panose="020B0609030804020204" pitchFamily="49" charset="0"/>
              <a:ea typeface="Menlo" panose="020B0609030804020204" pitchFamily="49" charset="0"/>
              <a:cs typeface="Menlo" panose="020B0609030804020204" pitchFamily="49" charset="0"/>
            </a:endParaRPr>
          </a:p>
          <a:p>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a:t>
            </a:r>
            <a:r>
              <a:rPr lang="en-US" sz="1200" dirty="0" err="1">
                <a:solidFill>
                  <a:srgbClr val="001080"/>
                </a:solidFill>
                <a:latin typeface="Menlo" panose="020B0609030804020204" pitchFamily="49" charset="0"/>
                <a:ea typeface="Menlo" panose="020B0609030804020204" pitchFamily="49" charset="0"/>
                <a:cs typeface="Menlo" panose="020B0609030804020204" pitchFamily="49" charset="0"/>
              </a:rPr>
              <a:t>reaction_list</a:t>
            </a:r>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 &lt;</a:t>
            </a:r>
            <a:r>
              <a:rPr lang="en-US" sz="1200" dirty="0" err="1">
                <a:solidFill>
                  <a:srgbClr val="267F99"/>
                </a:solidFill>
                <a:latin typeface="Menlo" panose="020B0609030804020204" pitchFamily="49" charset="0"/>
                <a:ea typeface="Menlo" panose="020B0609030804020204" pitchFamily="49" charset="0"/>
                <a:cs typeface="Menlo" panose="020B0609030804020204" pitchFamily="49" charset="0"/>
              </a:rPr>
              <a:t>ReactionList</a:t>
            </a:r>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&gt; { }</a:t>
            </a:r>
            <a:endParaRPr lang="en-US" sz="1200" dirty="0">
              <a:latin typeface="Menlo" panose="020B0609030804020204" pitchFamily="49" charset="0"/>
              <a:ea typeface="Menlo" panose="020B0609030804020204" pitchFamily="49" charset="0"/>
              <a:cs typeface="Menlo" panose="020B0609030804020204" pitchFamily="49" charset="0"/>
            </a:endParaRPr>
          </a:p>
          <a:p>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a:t>
            </a:r>
            <a:r>
              <a:rPr lang="en-US" sz="1200" dirty="0" err="1">
                <a:solidFill>
                  <a:srgbClr val="001080"/>
                </a:solidFill>
                <a:latin typeface="Menlo" panose="020B0609030804020204" pitchFamily="49" charset="0"/>
                <a:ea typeface="Menlo" panose="020B0609030804020204" pitchFamily="49" charset="0"/>
                <a:cs typeface="Menlo" panose="020B0609030804020204" pitchFamily="49" charset="0"/>
              </a:rPr>
              <a:t>avatar_row</a:t>
            </a:r>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 &lt;</a:t>
            </a:r>
            <a:r>
              <a:rPr lang="en-US" sz="1200" dirty="0" err="1">
                <a:solidFill>
                  <a:srgbClr val="267F99"/>
                </a:solidFill>
                <a:latin typeface="Menlo" panose="020B0609030804020204" pitchFamily="49" charset="0"/>
                <a:ea typeface="Menlo" panose="020B0609030804020204" pitchFamily="49" charset="0"/>
                <a:cs typeface="Menlo" panose="020B0609030804020204" pitchFamily="49" charset="0"/>
              </a:rPr>
              <a:t>AvatarRow</a:t>
            </a:r>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&gt; {}</a:t>
            </a:r>
            <a:endParaRPr lang="en-US" sz="1200" dirty="0">
              <a:latin typeface="Menlo" panose="020B0609030804020204" pitchFamily="49" charset="0"/>
              <a:ea typeface="Menlo" panose="020B0609030804020204" pitchFamily="49" charset="0"/>
              <a:cs typeface="Menlo" panose="020B0609030804020204" pitchFamily="49" charset="0"/>
            </a:endParaRPr>
          </a:p>
          <a:p>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a:t>
            </a:r>
            <a:endParaRPr lang="en-US" sz="1200" dirty="0">
              <a:latin typeface="Menlo" panose="020B0609030804020204" pitchFamily="49" charset="0"/>
              <a:ea typeface="Menlo" panose="020B0609030804020204" pitchFamily="49" charset="0"/>
              <a:cs typeface="Menlo" panose="020B0609030804020204" pitchFamily="49" charset="0"/>
            </a:endParaRPr>
          </a:p>
          <a:p>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a:t>
            </a:r>
            <a:endParaRPr lang="en-US" sz="1200" dirty="0">
              <a:latin typeface="Menlo" panose="020B0609030804020204" pitchFamily="49" charset="0"/>
              <a:ea typeface="Menlo" panose="020B0609030804020204" pitchFamily="49" charset="0"/>
              <a:cs typeface="Menlo" panose="020B0609030804020204" pitchFamily="49" charset="0"/>
            </a:endParaRPr>
          </a:p>
          <a:p>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a:t>
            </a:r>
          </a:p>
          <a:p>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a:t>
            </a:r>
          </a:p>
          <a:p>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a:t>
            </a:r>
            <a:endParaRPr lang="en-US" sz="1200" dirty="0">
              <a:latin typeface="Menlo" panose="020B0609030804020204" pitchFamily="49" charset="0"/>
              <a:ea typeface="Menlo" panose="020B0609030804020204" pitchFamily="49" charset="0"/>
              <a:cs typeface="Menlo" panose="020B0609030804020204" pitchFamily="49" charset="0"/>
            </a:endParaRPr>
          </a:p>
        </p:txBody>
      </p:sp>
      <p:pic>
        <p:nvPicPr>
          <p:cNvPr id="24" name="Picture 23">
            <a:extLst>
              <a:ext uri="{FF2B5EF4-FFF2-40B4-BE49-F238E27FC236}">
                <a16:creationId xmlns:a16="http://schemas.microsoft.com/office/drawing/2014/main" id="{46FA5FA7-DDED-4513-9DC5-BB00520DBE7A}"/>
              </a:ext>
            </a:extLst>
          </p:cNvPr>
          <p:cNvPicPr>
            <a:picLocks noChangeAspect="1"/>
          </p:cNvPicPr>
          <p:nvPr/>
        </p:nvPicPr>
        <p:blipFill>
          <a:blip r:embed="rId4"/>
          <a:stretch>
            <a:fillRect/>
          </a:stretch>
        </p:blipFill>
        <p:spPr>
          <a:xfrm>
            <a:off x="6736080" y="1478480"/>
            <a:ext cx="5259492" cy="2199846"/>
          </a:xfrm>
          <a:prstGeom prst="rect">
            <a:avLst/>
          </a:prstGeom>
          <a:effectLst>
            <a:outerShdw blurRad="50800" dist="38100" dir="2700000" algn="tl" rotWithShape="0">
              <a:prstClr val="black">
                <a:alpha val="40000"/>
              </a:prstClr>
            </a:outerShdw>
          </a:effectLst>
        </p:spPr>
      </p:pic>
      <p:sp>
        <p:nvSpPr>
          <p:cNvPr id="25" name="Google Shape;137;p30">
            <a:extLst>
              <a:ext uri="{FF2B5EF4-FFF2-40B4-BE49-F238E27FC236}">
                <a16:creationId xmlns:a16="http://schemas.microsoft.com/office/drawing/2014/main" id="{256E039B-C0BA-D0D7-38A2-695B32748DDA}"/>
              </a:ext>
            </a:extLst>
          </p:cNvPr>
          <p:cNvSpPr txBox="1"/>
          <p:nvPr/>
        </p:nvSpPr>
        <p:spPr>
          <a:xfrm>
            <a:off x="7272549" y="286494"/>
            <a:ext cx="5431569" cy="913070"/>
          </a:xfrm>
          <a:prstGeom prst="rect">
            <a:avLst/>
          </a:prstGeom>
          <a:noFill/>
          <a:ln>
            <a:noFill/>
          </a:ln>
        </p:spPr>
        <p:txBody>
          <a:bodyPr spcFirstLastPara="1" wrap="square" lIns="25400" tIns="25400" rIns="25400" bIns="25400" anchor="ctr" anchorCtr="0">
            <a:spAutoFit/>
          </a:bodyPr>
          <a:lstStyle/>
          <a:p>
            <a:pPr>
              <a:buClr>
                <a:srgbClr val="000000"/>
              </a:buClr>
              <a:buSzPts val="3000"/>
            </a:pPr>
            <a:r>
              <a:rPr lang="en" sz="2800" b="1" dirty="0">
                <a:solidFill>
                  <a:srgbClr val="000000"/>
                </a:solidFill>
                <a:latin typeface="Helvetica Neue"/>
                <a:ea typeface="Helvetica Neue"/>
                <a:cs typeface="Helvetica Neue"/>
                <a:sym typeface="Helvetica Neue"/>
              </a:rPr>
              <a:t>The UI code for a Message, using </a:t>
            </a:r>
            <a:r>
              <a:rPr lang="en" sz="2800" b="1" dirty="0" err="1">
                <a:solidFill>
                  <a:srgbClr val="000000"/>
                </a:solidFill>
                <a:latin typeface="Helvetica Neue"/>
                <a:ea typeface="Helvetica Neue"/>
                <a:cs typeface="Helvetica Neue"/>
                <a:sym typeface="Helvetica Neue"/>
              </a:rPr>
              <a:t>Makepad’s</a:t>
            </a:r>
            <a:r>
              <a:rPr lang="en" sz="2800" b="1" dirty="0">
                <a:solidFill>
                  <a:srgbClr val="000000"/>
                </a:solidFill>
                <a:latin typeface="Helvetica Neue"/>
                <a:ea typeface="Helvetica Neue"/>
                <a:cs typeface="Helvetica Neue"/>
                <a:sym typeface="Helvetica Neue"/>
              </a:rPr>
              <a:t> </a:t>
            </a:r>
            <a:r>
              <a:rPr lang="en" sz="2800" b="1" i="1" dirty="0">
                <a:solidFill>
                  <a:srgbClr val="000000"/>
                </a:solidFill>
                <a:latin typeface="Helvetica Neue"/>
                <a:ea typeface="Helvetica Neue"/>
                <a:cs typeface="Helvetica Neue"/>
                <a:sym typeface="Helvetica Neue"/>
              </a:rPr>
              <a:t>live DSL</a:t>
            </a:r>
            <a:endParaRPr sz="400" i="1" dirty="0"/>
          </a:p>
        </p:txBody>
      </p:sp>
      <p:grpSp>
        <p:nvGrpSpPr>
          <p:cNvPr id="8" name="Group 7">
            <a:extLst>
              <a:ext uri="{FF2B5EF4-FFF2-40B4-BE49-F238E27FC236}">
                <a16:creationId xmlns:a16="http://schemas.microsoft.com/office/drawing/2014/main" id="{ABF1B2DB-1AA6-7E49-07F6-38CA9B431661}"/>
              </a:ext>
            </a:extLst>
          </p:cNvPr>
          <p:cNvGrpSpPr/>
          <p:nvPr/>
        </p:nvGrpSpPr>
        <p:grpSpPr>
          <a:xfrm>
            <a:off x="4602145" y="1478480"/>
            <a:ext cx="7393425" cy="1093898"/>
            <a:chOff x="4602145" y="1478480"/>
            <a:chExt cx="7393425" cy="1093898"/>
          </a:xfrm>
        </p:grpSpPr>
        <p:sp>
          <p:nvSpPr>
            <p:cNvPr id="2" name="Rounded Rectangle 1">
              <a:extLst>
                <a:ext uri="{FF2B5EF4-FFF2-40B4-BE49-F238E27FC236}">
                  <a16:creationId xmlns:a16="http://schemas.microsoft.com/office/drawing/2014/main" id="{85BBCED1-6741-B2C8-C1C8-6A08C8C00007}"/>
                </a:ext>
              </a:extLst>
            </p:cNvPr>
            <p:cNvSpPr/>
            <p:nvPr/>
          </p:nvSpPr>
          <p:spPr>
            <a:xfrm>
              <a:off x="6736079" y="1478480"/>
              <a:ext cx="5259491" cy="802496"/>
            </a:xfrm>
            <a:prstGeom prst="roundRect">
              <a:avLst>
                <a:gd name="adj" fmla="val 1484"/>
              </a:avLst>
            </a:prstGeom>
            <a:noFill/>
            <a:ln w="28575" cap="flat" cmpd="sng" algn="ctr">
              <a:solidFill>
                <a:srgbClr val="3600F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Calibri" panose="020F0502020204030204"/>
                <a:ea typeface="+mn-ea"/>
                <a:cs typeface="+mn-cs"/>
              </a:endParaRPr>
            </a:p>
          </p:txBody>
        </p:sp>
        <p:cxnSp>
          <p:nvCxnSpPr>
            <p:cNvPr id="4" name="Straight Arrow Connector 3">
              <a:extLst>
                <a:ext uri="{FF2B5EF4-FFF2-40B4-BE49-F238E27FC236}">
                  <a16:creationId xmlns:a16="http://schemas.microsoft.com/office/drawing/2014/main" id="{5E41DFC5-3BF6-4ADE-E0A8-B83A3C844100}"/>
                </a:ext>
              </a:extLst>
            </p:cNvPr>
            <p:cNvCxnSpPr>
              <a:cxnSpLocks/>
              <a:endCxn id="2" idx="1"/>
            </p:cNvCxnSpPr>
            <p:nvPr/>
          </p:nvCxnSpPr>
          <p:spPr>
            <a:xfrm flipV="1">
              <a:off x="4602145" y="1879728"/>
              <a:ext cx="2133934" cy="692650"/>
            </a:xfrm>
            <a:prstGeom prst="bentConnector3">
              <a:avLst>
                <a:gd name="adj1" fmla="val 92850"/>
              </a:avLst>
            </a:prstGeom>
            <a:ln w="19050">
              <a:solidFill>
                <a:srgbClr val="4372C5"/>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44040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31">
          <a:extLst>
            <a:ext uri="{FF2B5EF4-FFF2-40B4-BE49-F238E27FC236}">
              <a16:creationId xmlns:a16="http://schemas.microsoft.com/office/drawing/2014/main" id="{242EDEF6-0B07-F8E1-4831-BB2D0363EF72}"/>
            </a:ext>
          </a:extLst>
        </p:cNvPr>
        <p:cNvGrpSpPr/>
        <p:nvPr/>
      </p:nvGrpSpPr>
      <p:grpSpPr>
        <a:xfrm>
          <a:off x="0" y="0"/>
          <a:ext cx="0" cy="0"/>
          <a:chOff x="0" y="0"/>
          <a:chExt cx="0" cy="0"/>
        </a:xfrm>
      </p:grpSpPr>
      <p:pic>
        <p:nvPicPr>
          <p:cNvPr id="132" name="Google Shape;132;p30" descr="Mask group.svg">
            <a:extLst>
              <a:ext uri="{FF2B5EF4-FFF2-40B4-BE49-F238E27FC236}">
                <a16:creationId xmlns:a16="http://schemas.microsoft.com/office/drawing/2014/main" id="{332AAF15-F740-DEF8-956E-BB6B9B829F65}"/>
              </a:ext>
            </a:extLst>
          </p:cNvPr>
          <p:cNvPicPr preferRelativeResize="0"/>
          <p:nvPr/>
        </p:nvPicPr>
        <p:blipFill rotWithShape="1">
          <a:blip r:embed="rId3">
            <a:alphaModFix/>
          </a:blip>
          <a:srcRect/>
          <a:stretch/>
        </p:blipFill>
        <p:spPr>
          <a:xfrm>
            <a:off x="319079" y="224344"/>
            <a:ext cx="6419651" cy="6858000"/>
          </a:xfrm>
          <a:prstGeom prst="rect">
            <a:avLst/>
          </a:prstGeom>
          <a:noFill/>
          <a:ln>
            <a:noFill/>
          </a:ln>
        </p:spPr>
      </p:pic>
      <p:sp>
        <p:nvSpPr>
          <p:cNvPr id="137" name="Google Shape;137;p30">
            <a:extLst>
              <a:ext uri="{FF2B5EF4-FFF2-40B4-BE49-F238E27FC236}">
                <a16:creationId xmlns:a16="http://schemas.microsoft.com/office/drawing/2014/main" id="{240036A7-0525-EC87-2FF1-D34DCDCEC844}"/>
              </a:ext>
            </a:extLst>
          </p:cNvPr>
          <p:cNvSpPr txBox="1"/>
          <p:nvPr/>
        </p:nvSpPr>
        <p:spPr>
          <a:xfrm>
            <a:off x="7272549" y="286494"/>
            <a:ext cx="5431569" cy="913070"/>
          </a:xfrm>
          <a:prstGeom prst="rect">
            <a:avLst/>
          </a:prstGeom>
          <a:noFill/>
          <a:ln>
            <a:noFill/>
          </a:ln>
        </p:spPr>
        <p:txBody>
          <a:bodyPr spcFirstLastPara="1" wrap="square" lIns="25400" tIns="25400" rIns="25400" bIns="25400" anchor="ctr" anchorCtr="0">
            <a:spAutoFit/>
          </a:bodyPr>
          <a:lstStyle/>
          <a:p>
            <a:pPr>
              <a:buClr>
                <a:srgbClr val="000000"/>
              </a:buClr>
              <a:buSzPts val="3000"/>
            </a:pPr>
            <a:r>
              <a:rPr lang="en" sz="2800" b="1" dirty="0">
                <a:solidFill>
                  <a:srgbClr val="000000"/>
                </a:solidFill>
                <a:latin typeface="Helvetica Neue"/>
                <a:ea typeface="Helvetica Neue"/>
                <a:cs typeface="Helvetica Neue"/>
                <a:sym typeface="Helvetica Neue"/>
              </a:rPr>
              <a:t>The UI code for a Message, using </a:t>
            </a:r>
            <a:r>
              <a:rPr lang="en" sz="2800" b="1" dirty="0" err="1">
                <a:solidFill>
                  <a:srgbClr val="000000"/>
                </a:solidFill>
                <a:latin typeface="Helvetica Neue"/>
                <a:ea typeface="Helvetica Neue"/>
                <a:cs typeface="Helvetica Neue"/>
                <a:sym typeface="Helvetica Neue"/>
              </a:rPr>
              <a:t>Makepad’s</a:t>
            </a:r>
            <a:r>
              <a:rPr lang="en" sz="2800" b="1" dirty="0">
                <a:solidFill>
                  <a:srgbClr val="000000"/>
                </a:solidFill>
                <a:latin typeface="Helvetica Neue"/>
                <a:ea typeface="Helvetica Neue"/>
                <a:cs typeface="Helvetica Neue"/>
                <a:sym typeface="Helvetica Neue"/>
              </a:rPr>
              <a:t> </a:t>
            </a:r>
            <a:r>
              <a:rPr lang="en" sz="2800" b="1" i="1" dirty="0">
                <a:solidFill>
                  <a:srgbClr val="000000"/>
                </a:solidFill>
                <a:latin typeface="Helvetica Neue"/>
                <a:ea typeface="Helvetica Neue"/>
                <a:cs typeface="Helvetica Neue"/>
                <a:sym typeface="Helvetica Neue"/>
              </a:rPr>
              <a:t>live DSL</a:t>
            </a:r>
            <a:endParaRPr sz="400" i="1" dirty="0"/>
          </a:p>
        </p:txBody>
      </p:sp>
      <p:sp>
        <p:nvSpPr>
          <p:cNvPr id="19" name="TextBox 18">
            <a:extLst>
              <a:ext uri="{FF2B5EF4-FFF2-40B4-BE49-F238E27FC236}">
                <a16:creationId xmlns:a16="http://schemas.microsoft.com/office/drawing/2014/main" id="{81B7E9B2-A989-7083-D643-FF44DCB6A3A1}"/>
              </a:ext>
            </a:extLst>
          </p:cNvPr>
          <p:cNvSpPr txBox="1"/>
          <p:nvPr/>
        </p:nvSpPr>
        <p:spPr>
          <a:xfrm>
            <a:off x="1470367" y="-30390821"/>
            <a:ext cx="10756232" cy="19759255"/>
          </a:xfrm>
          <a:prstGeom prst="rect">
            <a:avLst/>
          </a:prstGeom>
          <a:noFill/>
        </p:spPr>
        <p:txBody>
          <a:bodyPr wrap="square">
            <a:spAutoFit/>
          </a:bodyPr>
          <a:lstStyle/>
          <a:p>
            <a:r>
              <a:rPr lang="en-US" dirty="0" err="1">
                <a:solidFill>
                  <a:srgbClr val="795E26"/>
                </a:solidFill>
                <a:latin typeface="Courier New" panose="02070309020205020404" pitchFamily="49" charset="0"/>
              </a:rPr>
              <a:t>live_design</a:t>
            </a:r>
            <a:r>
              <a:rPr lang="en-US" dirty="0">
                <a:solidFill>
                  <a:srgbClr val="795E26"/>
                </a:solidFill>
                <a:latin typeface="Courier New" panose="02070309020205020404" pitchFamily="49" charset="0"/>
              </a:rPr>
              <a:t>!</a:t>
            </a:r>
            <a:r>
              <a:rPr lang="en-US" dirty="0">
                <a:solidFill>
                  <a:srgbClr val="000000"/>
                </a:solidFill>
                <a:latin typeface="Courier New" panose="02070309020205020404" pitchFamily="49" charset="0"/>
              </a:rPr>
              <a:t> {</a:t>
            </a:r>
          </a:p>
          <a:p>
            <a:r>
              <a:rPr lang="en-US" dirty="0">
                <a:solidFill>
                  <a:srgbClr val="008000"/>
                </a:solidFill>
                <a:latin typeface="Courier New" panose="02070309020205020404" pitchFamily="49" charset="0"/>
              </a:rPr>
              <a:t>   // The view used for each text-only message event in a room's timeline.</a:t>
            </a:r>
            <a:endParaRPr lang="en-US" dirty="0"/>
          </a:p>
          <a:p>
            <a:r>
              <a:rPr lang="en-US" dirty="0">
                <a:solidFill>
                  <a:srgbClr val="795E26"/>
                </a:solidFill>
                <a:latin typeface="Courier New" panose="02070309020205020404" pitchFamily="49" charset="0"/>
              </a:rPr>
              <a:t>   </a:t>
            </a:r>
            <a:r>
              <a:rPr lang="en-US" dirty="0">
                <a:solidFill>
                  <a:srgbClr val="267F99"/>
                </a:solidFill>
                <a:latin typeface="Courier New" panose="02070309020205020404" pitchFamily="49" charset="0"/>
              </a:rPr>
              <a:t>Message</a:t>
            </a:r>
            <a:r>
              <a:rPr lang="en-US" dirty="0">
                <a:solidFill>
                  <a:srgbClr val="795E26"/>
                </a:solidFill>
                <a:latin typeface="Courier New" panose="02070309020205020404" pitchFamily="49" charset="0"/>
              </a:rPr>
              <a:t> = {{</a:t>
            </a:r>
            <a:r>
              <a:rPr lang="en-US" dirty="0">
                <a:solidFill>
                  <a:srgbClr val="267F99"/>
                </a:solidFill>
                <a:latin typeface="Courier New" panose="02070309020205020404" pitchFamily="49" charset="0"/>
              </a:rPr>
              <a:t>Message</a:t>
            </a:r>
            <a:r>
              <a:rPr lang="en-US" dirty="0">
                <a:solidFill>
                  <a:srgbClr val="795E26"/>
                </a:solidFill>
                <a:latin typeface="Courier New" panose="02070309020205020404" pitchFamily="49" charset="0"/>
              </a:rPr>
              <a:t>}} {</a:t>
            </a:r>
            <a:endParaRPr lang="en-US" dirty="0"/>
          </a:p>
          <a:p>
            <a:r>
              <a:rPr lang="en-US" dirty="0">
                <a:solidFill>
                  <a:srgbClr val="795E26"/>
                </a:solidFill>
                <a:latin typeface="Courier New" panose="02070309020205020404" pitchFamily="49" charset="0"/>
              </a:rPr>
              <a:t>       </a:t>
            </a:r>
            <a:r>
              <a:rPr lang="en-US" dirty="0">
                <a:solidFill>
                  <a:srgbClr val="001080"/>
                </a:solidFill>
                <a:latin typeface="Courier New" panose="02070309020205020404" pitchFamily="49" charset="0"/>
              </a:rPr>
              <a:t>width</a:t>
            </a:r>
            <a:r>
              <a:rPr lang="en-US" dirty="0">
                <a:solidFill>
                  <a:srgbClr val="795E26"/>
                </a:solidFill>
                <a:latin typeface="Courier New" panose="02070309020205020404" pitchFamily="49" charset="0"/>
              </a:rPr>
              <a:t>: </a:t>
            </a:r>
            <a:r>
              <a:rPr lang="en-US" dirty="0">
                <a:solidFill>
                  <a:srgbClr val="267F99"/>
                </a:solidFill>
                <a:latin typeface="Courier New" panose="02070309020205020404" pitchFamily="49" charset="0"/>
              </a:rPr>
              <a:t>Fill</a:t>
            </a:r>
            <a:r>
              <a:rPr lang="en-US" dirty="0">
                <a:solidFill>
                  <a:srgbClr val="795E26"/>
                </a:solidFill>
                <a:latin typeface="Courier New" panose="02070309020205020404" pitchFamily="49" charset="0"/>
              </a:rPr>
              <a:t>, </a:t>
            </a:r>
            <a:r>
              <a:rPr lang="en-US" dirty="0">
                <a:solidFill>
                  <a:srgbClr val="001080"/>
                </a:solidFill>
                <a:latin typeface="Courier New" panose="02070309020205020404" pitchFamily="49" charset="0"/>
              </a:rPr>
              <a:t>height</a:t>
            </a:r>
            <a:r>
              <a:rPr lang="en-US" dirty="0">
                <a:solidFill>
                  <a:srgbClr val="795E26"/>
                </a:solidFill>
                <a:latin typeface="Courier New" panose="02070309020205020404" pitchFamily="49" charset="0"/>
              </a:rPr>
              <a:t>: </a:t>
            </a:r>
            <a:r>
              <a:rPr lang="en-US" dirty="0">
                <a:solidFill>
                  <a:srgbClr val="267F99"/>
                </a:solidFill>
                <a:latin typeface="Courier New" panose="02070309020205020404" pitchFamily="49" charset="0"/>
              </a:rPr>
              <a:t>Fit</a:t>
            </a:r>
            <a:r>
              <a:rPr lang="en-US" dirty="0">
                <a:solidFill>
                  <a:srgbClr val="795E26"/>
                </a:solidFill>
                <a:latin typeface="Courier New" panose="02070309020205020404" pitchFamily="49" charset="0"/>
              </a:rPr>
              <a:t>,</a:t>
            </a:r>
            <a:endParaRPr lang="en-US" dirty="0"/>
          </a:p>
          <a:p>
            <a:r>
              <a:rPr lang="en-US" dirty="0">
                <a:solidFill>
                  <a:srgbClr val="795E26"/>
                </a:solidFill>
                <a:latin typeface="Courier New" panose="02070309020205020404" pitchFamily="49" charset="0"/>
              </a:rPr>
              <a:t>       </a:t>
            </a:r>
            <a:r>
              <a:rPr lang="en-US" dirty="0">
                <a:solidFill>
                  <a:srgbClr val="001080"/>
                </a:solidFill>
                <a:latin typeface="Courier New" panose="02070309020205020404" pitchFamily="49" charset="0"/>
              </a:rPr>
              <a:t>flow</a:t>
            </a:r>
            <a:r>
              <a:rPr lang="en-US" dirty="0">
                <a:solidFill>
                  <a:srgbClr val="795E26"/>
                </a:solidFill>
                <a:latin typeface="Courier New" panose="02070309020205020404" pitchFamily="49" charset="0"/>
              </a:rPr>
              <a:t>: </a:t>
            </a:r>
            <a:r>
              <a:rPr lang="en-US" dirty="0">
                <a:solidFill>
                  <a:srgbClr val="267F99"/>
                </a:solidFill>
                <a:latin typeface="Courier New" panose="02070309020205020404" pitchFamily="49" charset="0"/>
              </a:rPr>
              <a:t>Down</a:t>
            </a:r>
            <a:r>
              <a:rPr lang="en-US" dirty="0">
                <a:solidFill>
                  <a:srgbClr val="795E26"/>
                </a:solidFill>
                <a:latin typeface="Courier New" panose="02070309020205020404" pitchFamily="49" charset="0"/>
              </a:rPr>
              <a:t>,</a:t>
            </a:r>
            <a:br>
              <a:rPr lang="en-US" dirty="0"/>
            </a:br>
            <a:endParaRPr lang="en-US" dirty="0"/>
          </a:p>
          <a:p>
            <a:r>
              <a:rPr lang="en-US" dirty="0">
                <a:solidFill>
                  <a:srgbClr val="795E26"/>
                </a:solidFill>
                <a:latin typeface="Courier New" panose="02070309020205020404" pitchFamily="49" charset="0"/>
              </a:rPr>
              <a:t>       </a:t>
            </a:r>
            <a:r>
              <a:rPr lang="en-US" dirty="0" err="1">
                <a:solidFill>
                  <a:srgbClr val="001080"/>
                </a:solidFill>
                <a:latin typeface="Courier New" panose="02070309020205020404" pitchFamily="49" charset="0"/>
              </a:rPr>
              <a:t>show_bg</a:t>
            </a:r>
            <a:r>
              <a:rPr lang="en-US" dirty="0">
                <a:solidFill>
                  <a:srgbClr val="795E26"/>
                </a:solidFill>
                <a:latin typeface="Courier New" panose="02070309020205020404" pitchFamily="49" charset="0"/>
              </a:rPr>
              <a:t>: </a:t>
            </a:r>
            <a:r>
              <a:rPr lang="en-US" dirty="0">
                <a:solidFill>
                  <a:srgbClr val="0000FF"/>
                </a:solidFill>
                <a:latin typeface="Courier New" panose="02070309020205020404" pitchFamily="49" charset="0"/>
              </a:rPr>
              <a:t>true</a:t>
            </a:r>
            <a:endParaRPr lang="en-US" dirty="0"/>
          </a:p>
          <a:p>
            <a:r>
              <a:rPr lang="en-US" dirty="0">
                <a:solidFill>
                  <a:srgbClr val="795E26"/>
                </a:solidFill>
                <a:latin typeface="Courier New" panose="02070309020205020404" pitchFamily="49" charset="0"/>
              </a:rPr>
              <a:t>       </a:t>
            </a:r>
            <a:r>
              <a:rPr lang="en-US" dirty="0" err="1">
                <a:solidFill>
                  <a:srgbClr val="001080"/>
                </a:solidFill>
                <a:latin typeface="Courier New" panose="02070309020205020404" pitchFamily="49" charset="0"/>
              </a:rPr>
              <a:t>draw_bg</a:t>
            </a:r>
            <a:r>
              <a:rPr lang="en-US" dirty="0">
                <a:solidFill>
                  <a:srgbClr val="795E26"/>
                </a:solidFill>
                <a:latin typeface="Courier New" panose="02070309020205020404" pitchFamily="49" charset="0"/>
              </a:rPr>
              <a:t>: { ... }</a:t>
            </a:r>
            <a:br>
              <a:rPr lang="en-US" dirty="0"/>
            </a:br>
            <a:endParaRPr lang="en-US" dirty="0"/>
          </a:p>
          <a:p>
            <a:r>
              <a:rPr lang="en-US" dirty="0">
                <a:solidFill>
                  <a:srgbClr val="795E26"/>
                </a:solidFill>
                <a:latin typeface="Courier New" panose="02070309020205020404" pitchFamily="49" charset="0"/>
              </a:rPr>
              <a:t>       </a:t>
            </a:r>
            <a:r>
              <a:rPr lang="en-US" dirty="0">
                <a:solidFill>
                  <a:srgbClr val="001080"/>
                </a:solidFill>
                <a:latin typeface="Courier New" panose="02070309020205020404" pitchFamily="49" charset="0"/>
              </a:rPr>
              <a:t>animator</a:t>
            </a:r>
            <a:r>
              <a:rPr lang="en-US" dirty="0">
                <a:solidFill>
                  <a:srgbClr val="795E26"/>
                </a:solidFill>
                <a:latin typeface="Courier New" panose="02070309020205020404" pitchFamily="49" charset="0"/>
              </a:rPr>
              <a:t>: {</a:t>
            </a:r>
            <a:endParaRPr lang="en-US" dirty="0"/>
          </a:p>
          <a:p>
            <a:r>
              <a:rPr lang="en-US" dirty="0">
                <a:solidFill>
                  <a:srgbClr val="795E26"/>
                </a:solidFill>
                <a:latin typeface="Courier New" panose="02070309020205020404" pitchFamily="49" charset="0"/>
              </a:rPr>
              <a:t>           </a:t>
            </a:r>
            <a:r>
              <a:rPr lang="en-US" dirty="0" err="1">
                <a:solidFill>
                  <a:srgbClr val="001080"/>
                </a:solidFill>
                <a:latin typeface="Courier New" panose="02070309020205020404" pitchFamily="49" charset="0"/>
              </a:rPr>
              <a:t>on_highlight</a:t>
            </a:r>
            <a:r>
              <a:rPr lang="en-US" dirty="0">
                <a:solidFill>
                  <a:srgbClr val="795E26"/>
                </a:solidFill>
                <a:latin typeface="Courier New" panose="02070309020205020404" pitchFamily="49" charset="0"/>
              </a:rPr>
              <a:t> = { ... }</a:t>
            </a:r>
            <a:endParaRPr lang="en-US" dirty="0"/>
          </a:p>
          <a:p>
            <a:r>
              <a:rPr lang="en-US" dirty="0">
                <a:solidFill>
                  <a:srgbClr val="795E26"/>
                </a:solidFill>
                <a:latin typeface="Courier New" panose="02070309020205020404" pitchFamily="49" charset="0"/>
              </a:rPr>
              <a:t>           </a:t>
            </a:r>
            <a:r>
              <a:rPr lang="en-US" dirty="0" err="1">
                <a:solidFill>
                  <a:srgbClr val="001080"/>
                </a:solidFill>
                <a:latin typeface="Courier New" panose="02070309020205020404" pitchFamily="49" charset="0"/>
              </a:rPr>
              <a:t>on_hover</a:t>
            </a:r>
            <a:r>
              <a:rPr lang="en-US" dirty="0">
                <a:solidFill>
                  <a:srgbClr val="001080"/>
                </a:solidFill>
                <a:latin typeface="Courier New" panose="02070309020205020404" pitchFamily="49" charset="0"/>
              </a:rPr>
              <a:t> </a:t>
            </a:r>
            <a:r>
              <a:rPr lang="en-US" dirty="0">
                <a:solidFill>
                  <a:srgbClr val="795E26"/>
                </a:solidFill>
                <a:latin typeface="Courier New" panose="02070309020205020404" pitchFamily="49" charset="0"/>
              </a:rPr>
              <a:t>= { ... }</a:t>
            </a:r>
            <a:endParaRPr lang="en-US" dirty="0"/>
          </a:p>
          <a:p>
            <a:r>
              <a:rPr lang="en-US" dirty="0">
                <a:solidFill>
                  <a:srgbClr val="795E26"/>
                </a:solidFill>
                <a:latin typeface="Courier New" panose="02070309020205020404" pitchFamily="49" charset="0"/>
              </a:rPr>
              <a:t>       }</a:t>
            </a:r>
            <a:br>
              <a:rPr lang="en-US" dirty="0"/>
            </a:br>
            <a:endParaRPr lang="en-US" dirty="0"/>
          </a:p>
          <a:p>
            <a:r>
              <a:rPr lang="en-US" dirty="0">
                <a:solidFill>
                  <a:srgbClr val="795E26"/>
                </a:solidFill>
                <a:latin typeface="Courier New" panose="02070309020205020404" pitchFamily="49" charset="0"/>
              </a:rPr>
              <a:t>       </a:t>
            </a:r>
            <a:r>
              <a:rPr lang="en-US" dirty="0">
                <a:solidFill>
                  <a:srgbClr val="008000"/>
                </a:solidFill>
                <a:latin typeface="Courier New" panose="02070309020205020404" pitchFamily="49" charset="0"/>
              </a:rPr>
              <a:t>// A preview of an earlier message that this message was in reply to.</a:t>
            </a:r>
            <a:endParaRPr lang="en-US" dirty="0"/>
          </a:p>
          <a:p>
            <a:r>
              <a:rPr lang="en-US" dirty="0">
                <a:solidFill>
                  <a:srgbClr val="795E26"/>
                </a:solidFill>
                <a:latin typeface="Courier New" panose="02070309020205020404" pitchFamily="49" charset="0"/>
              </a:rPr>
              <a:t>       </a:t>
            </a:r>
            <a:r>
              <a:rPr lang="en-US" dirty="0" err="1">
                <a:solidFill>
                  <a:srgbClr val="001080"/>
                </a:solidFill>
                <a:latin typeface="Courier New" panose="02070309020205020404" pitchFamily="49" charset="0"/>
              </a:rPr>
              <a:t>replied_to_message</a:t>
            </a:r>
            <a:r>
              <a:rPr lang="en-US" dirty="0">
                <a:solidFill>
                  <a:srgbClr val="795E26"/>
                </a:solidFill>
                <a:latin typeface="Courier New" panose="02070309020205020404" pitchFamily="49" charset="0"/>
              </a:rPr>
              <a:t> = &lt;</a:t>
            </a:r>
            <a:r>
              <a:rPr lang="en-US" dirty="0" err="1">
                <a:solidFill>
                  <a:srgbClr val="267F99"/>
                </a:solidFill>
                <a:latin typeface="Courier New" panose="02070309020205020404" pitchFamily="49" charset="0"/>
              </a:rPr>
              <a:t>RepliedToMessage</a:t>
            </a:r>
            <a:r>
              <a:rPr lang="en-US" dirty="0">
                <a:solidFill>
                  <a:srgbClr val="795E26"/>
                </a:solidFill>
                <a:latin typeface="Courier New" panose="02070309020205020404" pitchFamily="49" charset="0"/>
              </a:rPr>
              <a:t>&gt; {</a:t>
            </a:r>
          </a:p>
          <a:p>
            <a:r>
              <a:rPr lang="en-US" dirty="0">
                <a:solidFill>
                  <a:srgbClr val="795E26"/>
                </a:solidFill>
                <a:latin typeface="Courier New" panose="02070309020205020404" pitchFamily="49" charset="0"/>
              </a:rPr>
              <a:t>           </a:t>
            </a:r>
            <a:r>
              <a:rPr lang="en-US" dirty="0">
                <a:solidFill>
                  <a:srgbClr val="001080"/>
                </a:solidFill>
                <a:latin typeface="Courier New" panose="02070309020205020404" pitchFamily="49" charset="0"/>
              </a:rPr>
              <a:t>visible</a:t>
            </a:r>
            <a:r>
              <a:rPr lang="en-US" dirty="0">
                <a:solidFill>
                  <a:srgbClr val="795E26"/>
                </a:solidFill>
                <a:latin typeface="Courier New" panose="02070309020205020404" pitchFamily="49" charset="0"/>
              </a:rPr>
              <a:t>: </a:t>
            </a:r>
            <a:r>
              <a:rPr lang="en-US" dirty="0">
                <a:solidFill>
                  <a:srgbClr val="267F99"/>
                </a:solidFill>
                <a:latin typeface="Courier New" panose="02070309020205020404" pitchFamily="49" charset="0"/>
              </a:rPr>
              <a:t>false</a:t>
            </a:r>
            <a:endParaRPr lang="en-US" dirty="0"/>
          </a:p>
          <a:p>
            <a:r>
              <a:rPr lang="en-US" dirty="0">
                <a:solidFill>
                  <a:srgbClr val="795E26"/>
                </a:solidFill>
                <a:latin typeface="Courier New" panose="02070309020205020404" pitchFamily="49" charset="0"/>
              </a:rPr>
              <a:t>           </a:t>
            </a:r>
            <a:r>
              <a:rPr lang="en-US" dirty="0">
                <a:solidFill>
                  <a:srgbClr val="001080"/>
                </a:solidFill>
                <a:latin typeface="Courier New" panose="02070309020205020404" pitchFamily="49" charset="0"/>
              </a:rPr>
              <a:t>flow</a:t>
            </a:r>
            <a:r>
              <a:rPr lang="en-US" dirty="0">
                <a:solidFill>
                  <a:srgbClr val="795E26"/>
                </a:solidFill>
                <a:latin typeface="Courier New" panose="02070309020205020404" pitchFamily="49" charset="0"/>
              </a:rPr>
              <a:t>: </a:t>
            </a:r>
            <a:r>
              <a:rPr lang="en-US" dirty="0">
                <a:solidFill>
                  <a:srgbClr val="267F99"/>
                </a:solidFill>
                <a:latin typeface="Courier New" panose="02070309020205020404" pitchFamily="49" charset="0"/>
              </a:rPr>
              <a:t>Right</a:t>
            </a:r>
            <a:endParaRPr lang="en-US" dirty="0"/>
          </a:p>
          <a:p>
            <a:r>
              <a:rPr lang="en-US" dirty="0">
                <a:solidFill>
                  <a:srgbClr val="795E26"/>
                </a:solidFill>
                <a:latin typeface="Courier New" panose="02070309020205020404" pitchFamily="49" charset="0"/>
              </a:rPr>
              <a:t>           </a:t>
            </a:r>
            <a:r>
              <a:rPr lang="en-US" dirty="0">
                <a:solidFill>
                  <a:srgbClr val="001080"/>
                </a:solidFill>
                <a:latin typeface="Courier New" panose="02070309020205020404" pitchFamily="49" charset="0"/>
              </a:rPr>
              <a:t>margin</a:t>
            </a:r>
            <a:r>
              <a:rPr lang="en-US" dirty="0">
                <a:solidFill>
                  <a:srgbClr val="795E26"/>
                </a:solidFill>
                <a:latin typeface="Courier New" panose="02070309020205020404" pitchFamily="49" charset="0"/>
              </a:rPr>
              <a:t>: { </a:t>
            </a:r>
            <a:r>
              <a:rPr lang="en-US" dirty="0">
                <a:solidFill>
                  <a:srgbClr val="001080"/>
                </a:solidFill>
                <a:latin typeface="Courier New" panose="02070309020205020404" pitchFamily="49" charset="0"/>
              </a:rPr>
              <a:t>bottom</a:t>
            </a:r>
            <a:r>
              <a:rPr lang="en-US" dirty="0">
                <a:solidFill>
                  <a:srgbClr val="795E26"/>
                </a:solidFill>
                <a:latin typeface="Courier New" panose="02070309020205020404" pitchFamily="49" charset="0"/>
              </a:rPr>
              <a:t>: </a:t>
            </a:r>
            <a:r>
              <a:rPr lang="en-US" dirty="0">
                <a:solidFill>
                  <a:srgbClr val="098658"/>
                </a:solidFill>
                <a:latin typeface="Courier New" panose="02070309020205020404" pitchFamily="49" charset="0"/>
              </a:rPr>
              <a:t>3</a:t>
            </a:r>
            <a:r>
              <a:rPr lang="en-US" dirty="0">
                <a:solidFill>
                  <a:srgbClr val="795E26"/>
                </a:solidFill>
                <a:latin typeface="Courier New" panose="02070309020205020404" pitchFamily="49" charset="0"/>
              </a:rPr>
              <a:t>, </a:t>
            </a:r>
            <a:r>
              <a:rPr lang="en-US" dirty="0">
                <a:solidFill>
                  <a:srgbClr val="001080"/>
                </a:solidFill>
                <a:latin typeface="Courier New" panose="02070309020205020404" pitchFamily="49" charset="0"/>
              </a:rPr>
              <a:t>top</a:t>
            </a:r>
            <a:r>
              <a:rPr lang="en-US" dirty="0">
                <a:solidFill>
                  <a:srgbClr val="795E26"/>
                </a:solidFill>
                <a:latin typeface="Courier New" panose="02070309020205020404" pitchFamily="49" charset="0"/>
              </a:rPr>
              <a:t>: </a:t>
            </a:r>
            <a:r>
              <a:rPr lang="en-US" dirty="0">
                <a:solidFill>
                  <a:srgbClr val="098658"/>
                </a:solidFill>
                <a:latin typeface="Courier New" panose="02070309020205020404" pitchFamily="49" charset="0"/>
              </a:rPr>
              <a:t>10</a:t>
            </a:r>
            <a:r>
              <a:rPr lang="en-US" dirty="0">
                <a:solidFill>
                  <a:srgbClr val="795E26"/>
                </a:solidFill>
                <a:latin typeface="Courier New" panose="02070309020205020404" pitchFamily="49" charset="0"/>
              </a:rPr>
              <a:t> }</a:t>
            </a:r>
          </a:p>
          <a:p>
            <a:endParaRPr lang="en-US" dirty="0"/>
          </a:p>
          <a:p>
            <a:r>
              <a:rPr lang="en-US" dirty="0">
                <a:solidFill>
                  <a:srgbClr val="795E26"/>
                </a:solidFill>
                <a:latin typeface="Courier New" panose="02070309020205020404" pitchFamily="49" charset="0"/>
              </a:rPr>
              <a:t>           </a:t>
            </a:r>
            <a:r>
              <a:rPr lang="en-US" dirty="0" err="1">
                <a:solidFill>
                  <a:srgbClr val="001080"/>
                </a:solidFill>
                <a:latin typeface="Courier New" panose="02070309020205020404" pitchFamily="49" charset="0"/>
              </a:rPr>
              <a:t>replied_to_message_content</a:t>
            </a:r>
            <a:r>
              <a:rPr lang="en-US" dirty="0">
                <a:solidFill>
                  <a:srgbClr val="795E26"/>
                </a:solidFill>
                <a:latin typeface="Courier New" panose="02070309020205020404" pitchFamily="49" charset="0"/>
              </a:rPr>
              <a:t> = { ... }</a:t>
            </a:r>
            <a:endParaRPr lang="en-US" dirty="0"/>
          </a:p>
          <a:p>
            <a:r>
              <a:rPr lang="en-US" dirty="0">
                <a:solidFill>
                  <a:srgbClr val="795E26"/>
                </a:solidFill>
                <a:latin typeface="Courier New" panose="02070309020205020404" pitchFamily="49" charset="0"/>
              </a:rPr>
              <a:t>       }</a:t>
            </a:r>
            <a:endParaRPr lang="en-US" dirty="0"/>
          </a:p>
          <a:p>
            <a:endParaRPr lang="en-US" dirty="0"/>
          </a:p>
          <a:p>
            <a:r>
              <a:rPr lang="en-US" dirty="0">
                <a:solidFill>
                  <a:srgbClr val="795E26"/>
                </a:solidFill>
                <a:latin typeface="Courier New" panose="02070309020205020404" pitchFamily="49" charset="0"/>
              </a:rPr>
              <a:t>       </a:t>
            </a:r>
            <a:r>
              <a:rPr lang="en-US" dirty="0">
                <a:solidFill>
                  <a:srgbClr val="001080"/>
                </a:solidFill>
                <a:latin typeface="Courier New" panose="02070309020205020404" pitchFamily="49" charset="0"/>
              </a:rPr>
              <a:t>body</a:t>
            </a:r>
            <a:r>
              <a:rPr lang="en-US" dirty="0">
                <a:solidFill>
                  <a:srgbClr val="795E26"/>
                </a:solidFill>
                <a:latin typeface="Courier New" panose="02070309020205020404" pitchFamily="49" charset="0"/>
              </a:rPr>
              <a:t> = &lt;</a:t>
            </a:r>
            <a:r>
              <a:rPr lang="en-US" dirty="0">
                <a:solidFill>
                  <a:srgbClr val="267F99"/>
                </a:solidFill>
                <a:latin typeface="Courier New" panose="02070309020205020404" pitchFamily="49" charset="0"/>
              </a:rPr>
              <a:t>View</a:t>
            </a:r>
            <a:r>
              <a:rPr lang="en-US" dirty="0">
                <a:solidFill>
                  <a:srgbClr val="795E26"/>
                </a:solidFill>
                <a:latin typeface="Courier New" panose="02070309020205020404" pitchFamily="49" charset="0"/>
              </a:rPr>
              <a:t>&gt; {</a:t>
            </a:r>
            <a:endParaRPr lang="en-US" dirty="0"/>
          </a:p>
          <a:p>
            <a:r>
              <a:rPr lang="en-US" dirty="0">
                <a:solidFill>
                  <a:srgbClr val="795E26"/>
                </a:solidFill>
                <a:latin typeface="Courier New" panose="02070309020205020404" pitchFamily="49" charset="0"/>
              </a:rPr>
              <a:t>           </a:t>
            </a:r>
            <a:r>
              <a:rPr lang="en-US" dirty="0">
                <a:solidFill>
                  <a:srgbClr val="001080"/>
                </a:solidFill>
                <a:latin typeface="Courier New" panose="02070309020205020404" pitchFamily="49" charset="0"/>
              </a:rPr>
              <a:t>width</a:t>
            </a:r>
            <a:r>
              <a:rPr lang="en-US" dirty="0">
                <a:solidFill>
                  <a:srgbClr val="795E26"/>
                </a:solidFill>
                <a:latin typeface="Courier New" panose="02070309020205020404" pitchFamily="49" charset="0"/>
              </a:rPr>
              <a:t>: </a:t>
            </a:r>
            <a:r>
              <a:rPr lang="en-US" dirty="0">
                <a:solidFill>
                  <a:srgbClr val="267F99"/>
                </a:solidFill>
                <a:latin typeface="Courier New" panose="02070309020205020404" pitchFamily="49" charset="0"/>
              </a:rPr>
              <a:t>Fill</a:t>
            </a:r>
            <a:r>
              <a:rPr lang="en-US" dirty="0">
                <a:solidFill>
                  <a:srgbClr val="795E26"/>
                </a:solidFill>
                <a:latin typeface="Courier New" panose="02070309020205020404" pitchFamily="49" charset="0"/>
              </a:rPr>
              <a:t>, </a:t>
            </a:r>
            <a:r>
              <a:rPr lang="en-US" dirty="0">
                <a:solidFill>
                  <a:srgbClr val="001080"/>
                </a:solidFill>
                <a:latin typeface="Courier New" panose="02070309020205020404" pitchFamily="49" charset="0"/>
              </a:rPr>
              <a:t>height</a:t>
            </a:r>
            <a:r>
              <a:rPr lang="en-US" dirty="0">
                <a:solidFill>
                  <a:srgbClr val="795E26"/>
                </a:solidFill>
                <a:latin typeface="Courier New" panose="02070309020205020404" pitchFamily="49" charset="0"/>
              </a:rPr>
              <a:t>: </a:t>
            </a:r>
            <a:r>
              <a:rPr lang="en-US" dirty="0">
                <a:solidFill>
                  <a:srgbClr val="267F99"/>
                </a:solidFill>
                <a:latin typeface="Courier New" panose="02070309020205020404" pitchFamily="49" charset="0"/>
              </a:rPr>
              <a:t>Fit</a:t>
            </a:r>
            <a:endParaRPr lang="en-US" dirty="0"/>
          </a:p>
          <a:p>
            <a:r>
              <a:rPr lang="en-US" dirty="0">
                <a:solidFill>
                  <a:srgbClr val="795E26"/>
                </a:solidFill>
                <a:latin typeface="Courier New" panose="02070309020205020404" pitchFamily="49" charset="0"/>
              </a:rPr>
              <a:t>           </a:t>
            </a:r>
            <a:r>
              <a:rPr lang="en-US" dirty="0">
                <a:solidFill>
                  <a:srgbClr val="001080"/>
                </a:solidFill>
                <a:latin typeface="Courier New" panose="02070309020205020404" pitchFamily="49" charset="0"/>
              </a:rPr>
              <a:t>padding</a:t>
            </a:r>
            <a:r>
              <a:rPr lang="en-US" dirty="0">
                <a:solidFill>
                  <a:srgbClr val="795E26"/>
                </a:solidFill>
                <a:latin typeface="Courier New" panose="02070309020205020404" pitchFamily="49" charset="0"/>
              </a:rPr>
              <a:t>: {</a:t>
            </a:r>
            <a:r>
              <a:rPr lang="en-US" dirty="0">
                <a:solidFill>
                  <a:srgbClr val="001080"/>
                </a:solidFill>
                <a:latin typeface="Courier New" panose="02070309020205020404" pitchFamily="49" charset="0"/>
              </a:rPr>
              <a:t>top</a:t>
            </a:r>
            <a:r>
              <a:rPr lang="en-US" dirty="0">
                <a:solidFill>
                  <a:srgbClr val="795E26"/>
                </a:solidFill>
                <a:latin typeface="Courier New" panose="02070309020205020404" pitchFamily="49" charset="0"/>
              </a:rPr>
              <a:t>: </a:t>
            </a:r>
            <a:r>
              <a:rPr lang="en-US" dirty="0">
                <a:solidFill>
                  <a:srgbClr val="098658"/>
                </a:solidFill>
                <a:latin typeface="Courier New" panose="02070309020205020404" pitchFamily="49" charset="0"/>
              </a:rPr>
              <a:t>0</a:t>
            </a:r>
            <a:r>
              <a:rPr lang="en-US" dirty="0">
                <a:solidFill>
                  <a:srgbClr val="795E26"/>
                </a:solidFill>
                <a:latin typeface="Courier New" panose="02070309020205020404" pitchFamily="49" charset="0"/>
              </a:rPr>
              <a:t>, </a:t>
            </a:r>
            <a:r>
              <a:rPr lang="en-US" dirty="0">
                <a:solidFill>
                  <a:srgbClr val="001080"/>
                </a:solidFill>
                <a:latin typeface="Courier New" panose="02070309020205020404" pitchFamily="49" charset="0"/>
              </a:rPr>
              <a:t>bottom</a:t>
            </a:r>
            <a:r>
              <a:rPr lang="en-US" dirty="0">
                <a:solidFill>
                  <a:srgbClr val="795E26"/>
                </a:solidFill>
                <a:latin typeface="Courier New" panose="02070309020205020404" pitchFamily="49" charset="0"/>
              </a:rPr>
              <a:t>: </a:t>
            </a:r>
            <a:r>
              <a:rPr lang="en-US" dirty="0">
                <a:solidFill>
                  <a:srgbClr val="098658"/>
                </a:solidFill>
                <a:latin typeface="Courier New" panose="02070309020205020404" pitchFamily="49" charset="0"/>
              </a:rPr>
              <a:t>10</a:t>
            </a:r>
            <a:r>
              <a:rPr lang="en-US" dirty="0">
                <a:solidFill>
                  <a:srgbClr val="795E26"/>
                </a:solidFill>
                <a:latin typeface="Courier New" panose="02070309020205020404" pitchFamily="49" charset="0"/>
              </a:rPr>
              <a:t>, </a:t>
            </a:r>
            <a:r>
              <a:rPr lang="en-US" dirty="0">
                <a:solidFill>
                  <a:srgbClr val="001080"/>
                </a:solidFill>
                <a:latin typeface="Courier New" panose="02070309020205020404" pitchFamily="49" charset="0"/>
              </a:rPr>
              <a:t>left</a:t>
            </a:r>
            <a:r>
              <a:rPr lang="en-US" dirty="0">
                <a:solidFill>
                  <a:srgbClr val="795E26"/>
                </a:solidFill>
                <a:latin typeface="Courier New" panose="02070309020205020404" pitchFamily="49" charset="0"/>
              </a:rPr>
              <a:t>: </a:t>
            </a:r>
            <a:r>
              <a:rPr lang="en-US" dirty="0">
                <a:solidFill>
                  <a:srgbClr val="098658"/>
                </a:solidFill>
                <a:latin typeface="Courier New" panose="02070309020205020404" pitchFamily="49" charset="0"/>
              </a:rPr>
              <a:t>10</a:t>
            </a:r>
            <a:r>
              <a:rPr lang="en-US" dirty="0">
                <a:solidFill>
                  <a:srgbClr val="795E26"/>
                </a:solidFill>
                <a:latin typeface="Courier New" panose="02070309020205020404" pitchFamily="49" charset="0"/>
              </a:rPr>
              <a:t>, </a:t>
            </a:r>
            <a:r>
              <a:rPr lang="en-US" dirty="0">
                <a:solidFill>
                  <a:srgbClr val="001080"/>
                </a:solidFill>
                <a:latin typeface="Courier New" panose="02070309020205020404" pitchFamily="49" charset="0"/>
              </a:rPr>
              <a:t>right</a:t>
            </a:r>
            <a:r>
              <a:rPr lang="en-US" dirty="0">
                <a:solidFill>
                  <a:srgbClr val="795E26"/>
                </a:solidFill>
                <a:latin typeface="Courier New" panose="02070309020205020404" pitchFamily="49" charset="0"/>
              </a:rPr>
              <a:t>: </a:t>
            </a:r>
            <a:r>
              <a:rPr lang="en-US" dirty="0">
                <a:solidFill>
                  <a:srgbClr val="098658"/>
                </a:solidFill>
                <a:latin typeface="Courier New" panose="02070309020205020404" pitchFamily="49" charset="0"/>
              </a:rPr>
              <a:t>10</a:t>
            </a:r>
            <a:r>
              <a:rPr lang="en-US" dirty="0">
                <a:solidFill>
                  <a:srgbClr val="795E26"/>
                </a:solidFill>
                <a:latin typeface="Courier New" panose="02070309020205020404" pitchFamily="49" charset="0"/>
              </a:rPr>
              <a:t>},</a:t>
            </a:r>
            <a:endParaRPr lang="en-US" dirty="0"/>
          </a:p>
          <a:p>
            <a:r>
              <a:rPr lang="en-US" dirty="0">
                <a:solidFill>
                  <a:srgbClr val="795E26"/>
                </a:solidFill>
                <a:latin typeface="Courier New" panose="02070309020205020404" pitchFamily="49" charset="0"/>
              </a:rPr>
              <a:t>           </a:t>
            </a:r>
            <a:r>
              <a:rPr lang="en-US" dirty="0">
                <a:solidFill>
                  <a:srgbClr val="001080"/>
                </a:solidFill>
                <a:latin typeface="Courier New" panose="02070309020205020404" pitchFamily="49" charset="0"/>
              </a:rPr>
              <a:t>flow</a:t>
            </a:r>
            <a:r>
              <a:rPr lang="en-US" dirty="0">
                <a:solidFill>
                  <a:srgbClr val="795E26"/>
                </a:solidFill>
                <a:latin typeface="Courier New" panose="02070309020205020404" pitchFamily="49" charset="0"/>
              </a:rPr>
              <a:t>: </a:t>
            </a:r>
            <a:r>
              <a:rPr lang="en-US" dirty="0">
                <a:solidFill>
                  <a:srgbClr val="267F99"/>
                </a:solidFill>
                <a:latin typeface="Courier New" panose="02070309020205020404" pitchFamily="49" charset="0"/>
              </a:rPr>
              <a:t>Right</a:t>
            </a:r>
            <a:r>
              <a:rPr lang="en-US" dirty="0">
                <a:solidFill>
                  <a:srgbClr val="795E26"/>
                </a:solidFill>
                <a:latin typeface="Courier New" panose="02070309020205020404" pitchFamily="49" charset="0"/>
              </a:rPr>
              <a:t>,</a:t>
            </a:r>
            <a:endParaRPr lang="en-US" dirty="0"/>
          </a:p>
          <a:p>
            <a:endParaRPr lang="en-US" dirty="0"/>
          </a:p>
          <a:p>
            <a:r>
              <a:rPr lang="en-US" dirty="0">
                <a:solidFill>
                  <a:srgbClr val="795E26"/>
                </a:solidFill>
                <a:latin typeface="Courier New" panose="02070309020205020404" pitchFamily="49" charset="0"/>
              </a:rPr>
              <a:t>           </a:t>
            </a:r>
            <a:r>
              <a:rPr lang="en-US" dirty="0">
                <a:solidFill>
                  <a:srgbClr val="001080"/>
                </a:solidFill>
                <a:latin typeface="Courier New" panose="02070309020205020404" pitchFamily="49" charset="0"/>
              </a:rPr>
              <a:t>profile</a:t>
            </a:r>
            <a:r>
              <a:rPr lang="en-US" dirty="0">
                <a:solidFill>
                  <a:srgbClr val="795E26"/>
                </a:solidFill>
                <a:latin typeface="Courier New" panose="02070309020205020404" pitchFamily="49" charset="0"/>
              </a:rPr>
              <a:t> = &lt;</a:t>
            </a:r>
            <a:r>
              <a:rPr lang="en-US" dirty="0">
                <a:solidFill>
                  <a:srgbClr val="267F99"/>
                </a:solidFill>
                <a:latin typeface="Courier New" panose="02070309020205020404" pitchFamily="49" charset="0"/>
              </a:rPr>
              <a:t>View</a:t>
            </a:r>
            <a:r>
              <a:rPr lang="en-US" dirty="0">
                <a:solidFill>
                  <a:srgbClr val="795E26"/>
                </a:solidFill>
                <a:latin typeface="Courier New" panose="02070309020205020404" pitchFamily="49" charset="0"/>
              </a:rPr>
              <a:t>&gt; {</a:t>
            </a:r>
            <a:endParaRPr lang="en-US" dirty="0"/>
          </a:p>
          <a:p>
            <a:r>
              <a:rPr lang="en-US" dirty="0">
                <a:solidFill>
                  <a:srgbClr val="795E26"/>
                </a:solidFill>
                <a:latin typeface="Courier New" panose="02070309020205020404" pitchFamily="49" charset="0"/>
              </a:rPr>
              <a:t>               </a:t>
            </a:r>
            <a:r>
              <a:rPr lang="en-US" dirty="0">
                <a:solidFill>
                  <a:srgbClr val="001080"/>
                </a:solidFill>
                <a:latin typeface="Courier New" panose="02070309020205020404" pitchFamily="49" charset="0"/>
              </a:rPr>
              <a:t>align</a:t>
            </a:r>
            <a:r>
              <a:rPr lang="en-US" dirty="0">
                <a:solidFill>
                  <a:srgbClr val="795E26"/>
                </a:solidFill>
                <a:latin typeface="Courier New" panose="02070309020205020404" pitchFamily="49" charset="0"/>
              </a:rPr>
              <a:t>: {</a:t>
            </a:r>
            <a:r>
              <a:rPr lang="en-US" dirty="0">
                <a:solidFill>
                  <a:srgbClr val="001080"/>
                </a:solidFill>
                <a:latin typeface="Courier New" panose="02070309020205020404" pitchFamily="49" charset="0"/>
              </a:rPr>
              <a:t>x</a:t>
            </a:r>
            <a:r>
              <a:rPr lang="en-US" dirty="0">
                <a:solidFill>
                  <a:srgbClr val="795E26"/>
                </a:solidFill>
                <a:latin typeface="Courier New" panose="02070309020205020404" pitchFamily="49" charset="0"/>
              </a:rPr>
              <a:t>: </a:t>
            </a:r>
            <a:r>
              <a:rPr lang="en-US" dirty="0">
                <a:solidFill>
                  <a:srgbClr val="098658"/>
                </a:solidFill>
                <a:latin typeface="Courier New" panose="02070309020205020404" pitchFamily="49" charset="0"/>
              </a:rPr>
              <a:t>0.5</a:t>
            </a:r>
            <a:r>
              <a:rPr lang="en-US" dirty="0">
                <a:solidFill>
                  <a:srgbClr val="795E26"/>
                </a:solidFill>
                <a:latin typeface="Courier New" panose="02070309020205020404" pitchFamily="49" charset="0"/>
              </a:rPr>
              <a:t>, </a:t>
            </a:r>
            <a:r>
              <a:rPr lang="en-US" dirty="0">
                <a:solidFill>
                  <a:srgbClr val="001080"/>
                </a:solidFill>
                <a:latin typeface="Courier New" panose="02070309020205020404" pitchFamily="49" charset="0"/>
              </a:rPr>
              <a:t>y</a:t>
            </a:r>
            <a:r>
              <a:rPr lang="en-US" dirty="0">
                <a:solidFill>
                  <a:srgbClr val="795E26"/>
                </a:solidFill>
                <a:latin typeface="Courier New" panose="02070309020205020404" pitchFamily="49" charset="0"/>
              </a:rPr>
              <a:t>: </a:t>
            </a:r>
            <a:r>
              <a:rPr lang="en-US" dirty="0">
                <a:solidFill>
                  <a:srgbClr val="098658"/>
                </a:solidFill>
                <a:latin typeface="Courier New" panose="02070309020205020404" pitchFamily="49" charset="0"/>
              </a:rPr>
              <a:t>0.0</a:t>
            </a:r>
            <a:r>
              <a:rPr lang="en-US" dirty="0">
                <a:solidFill>
                  <a:srgbClr val="795E26"/>
                </a:solidFill>
                <a:latin typeface="Courier New" panose="02070309020205020404" pitchFamily="49" charset="0"/>
              </a:rPr>
              <a:t>} </a:t>
            </a:r>
            <a:r>
              <a:rPr lang="en-US" dirty="0">
                <a:solidFill>
                  <a:srgbClr val="008000"/>
                </a:solidFill>
                <a:latin typeface="Courier New" panose="02070309020205020404" pitchFamily="49" charset="0"/>
              </a:rPr>
              <a:t>// centered horizontally, top aligned</a:t>
            </a:r>
            <a:endParaRPr lang="en-US" dirty="0"/>
          </a:p>
          <a:p>
            <a:r>
              <a:rPr lang="en-US" dirty="0">
                <a:solidFill>
                  <a:srgbClr val="795E26"/>
                </a:solidFill>
                <a:latin typeface="Courier New" panose="02070309020205020404" pitchFamily="49" charset="0"/>
              </a:rPr>
              <a:t>               </a:t>
            </a:r>
            <a:r>
              <a:rPr lang="en-US" dirty="0">
                <a:solidFill>
                  <a:srgbClr val="001080"/>
                </a:solidFill>
                <a:latin typeface="Courier New" panose="02070309020205020404" pitchFamily="49" charset="0"/>
              </a:rPr>
              <a:t>width</a:t>
            </a:r>
            <a:r>
              <a:rPr lang="en-US" dirty="0">
                <a:solidFill>
                  <a:srgbClr val="795E26"/>
                </a:solidFill>
                <a:latin typeface="Courier New" panose="02070309020205020404" pitchFamily="49" charset="0"/>
              </a:rPr>
              <a:t>: </a:t>
            </a:r>
            <a:r>
              <a:rPr lang="en-US" dirty="0">
                <a:solidFill>
                  <a:srgbClr val="098658"/>
                </a:solidFill>
                <a:latin typeface="Courier New" panose="02070309020205020404" pitchFamily="49" charset="0"/>
              </a:rPr>
              <a:t>65.0</a:t>
            </a:r>
            <a:r>
              <a:rPr lang="en-US" dirty="0">
                <a:solidFill>
                  <a:srgbClr val="795E26"/>
                </a:solidFill>
                <a:latin typeface="Courier New" panose="02070309020205020404" pitchFamily="49" charset="0"/>
              </a:rPr>
              <a:t>,  </a:t>
            </a:r>
            <a:r>
              <a:rPr lang="en-US" dirty="0">
                <a:solidFill>
                  <a:srgbClr val="001080"/>
                </a:solidFill>
                <a:latin typeface="Courier New" panose="02070309020205020404" pitchFamily="49" charset="0"/>
              </a:rPr>
              <a:t>height</a:t>
            </a:r>
            <a:r>
              <a:rPr lang="en-US" dirty="0">
                <a:solidFill>
                  <a:srgbClr val="795E26"/>
                </a:solidFill>
                <a:latin typeface="Courier New" panose="02070309020205020404" pitchFamily="49" charset="0"/>
              </a:rPr>
              <a:t>: </a:t>
            </a:r>
            <a:r>
              <a:rPr lang="en-US" dirty="0">
                <a:solidFill>
                  <a:srgbClr val="267F99"/>
                </a:solidFill>
                <a:latin typeface="Courier New" panose="02070309020205020404" pitchFamily="49" charset="0"/>
              </a:rPr>
              <a:t>Fit</a:t>
            </a:r>
            <a:r>
              <a:rPr lang="en-US" dirty="0">
                <a:solidFill>
                  <a:srgbClr val="795E26"/>
                </a:solidFill>
                <a:latin typeface="Courier New" panose="02070309020205020404" pitchFamily="49" charset="0"/>
              </a:rPr>
              <a:t>,</a:t>
            </a:r>
            <a:endParaRPr lang="en-US" dirty="0"/>
          </a:p>
          <a:p>
            <a:r>
              <a:rPr lang="en-US" dirty="0">
                <a:solidFill>
                  <a:srgbClr val="795E26"/>
                </a:solidFill>
                <a:latin typeface="Courier New" panose="02070309020205020404" pitchFamily="49" charset="0"/>
              </a:rPr>
              <a:t>               </a:t>
            </a:r>
            <a:r>
              <a:rPr lang="en-US" dirty="0">
                <a:solidFill>
                  <a:srgbClr val="001080"/>
                </a:solidFill>
                <a:latin typeface="Courier New" panose="02070309020205020404" pitchFamily="49" charset="0"/>
              </a:rPr>
              <a:t>margin</a:t>
            </a:r>
            <a:r>
              <a:rPr lang="en-US" dirty="0">
                <a:solidFill>
                  <a:srgbClr val="795E26"/>
                </a:solidFill>
                <a:latin typeface="Courier New" panose="02070309020205020404" pitchFamily="49" charset="0"/>
              </a:rPr>
              <a:t>: {</a:t>
            </a:r>
            <a:r>
              <a:rPr lang="en-US" dirty="0">
                <a:solidFill>
                  <a:srgbClr val="001080"/>
                </a:solidFill>
                <a:latin typeface="Courier New" panose="02070309020205020404" pitchFamily="49" charset="0"/>
              </a:rPr>
              <a:t>top</a:t>
            </a:r>
            <a:r>
              <a:rPr lang="en-US" dirty="0">
                <a:solidFill>
                  <a:srgbClr val="795E26"/>
                </a:solidFill>
                <a:latin typeface="Courier New" panose="02070309020205020404" pitchFamily="49" charset="0"/>
              </a:rPr>
              <a:t>: </a:t>
            </a:r>
            <a:r>
              <a:rPr lang="en-US" dirty="0">
                <a:solidFill>
                  <a:srgbClr val="098658"/>
                </a:solidFill>
                <a:latin typeface="Courier New" panose="02070309020205020404" pitchFamily="49" charset="0"/>
              </a:rPr>
              <a:t>5</a:t>
            </a:r>
            <a:r>
              <a:rPr lang="en-US" dirty="0">
                <a:solidFill>
                  <a:srgbClr val="795E26"/>
                </a:solidFill>
                <a:latin typeface="Courier New" panose="02070309020205020404" pitchFamily="49" charset="0"/>
              </a:rPr>
              <a:t>, </a:t>
            </a:r>
            <a:r>
              <a:rPr lang="en-US" dirty="0">
                <a:solidFill>
                  <a:srgbClr val="001080"/>
                </a:solidFill>
                <a:latin typeface="Courier New" panose="02070309020205020404" pitchFamily="49" charset="0"/>
              </a:rPr>
              <a:t>right</a:t>
            </a:r>
            <a:r>
              <a:rPr lang="en-US" dirty="0">
                <a:solidFill>
                  <a:srgbClr val="795E26"/>
                </a:solidFill>
                <a:latin typeface="Courier New" panose="02070309020205020404" pitchFamily="49" charset="0"/>
              </a:rPr>
              <a:t>: </a:t>
            </a:r>
            <a:r>
              <a:rPr lang="en-US" dirty="0">
                <a:solidFill>
                  <a:srgbClr val="098658"/>
                </a:solidFill>
                <a:latin typeface="Courier New" panose="02070309020205020404" pitchFamily="49" charset="0"/>
              </a:rPr>
              <a:t>10</a:t>
            </a:r>
            <a:r>
              <a:rPr lang="en-US" dirty="0">
                <a:solidFill>
                  <a:srgbClr val="795E26"/>
                </a:solidFill>
                <a:latin typeface="Courier New" panose="02070309020205020404" pitchFamily="49" charset="0"/>
              </a:rPr>
              <a:t>}</a:t>
            </a:r>
            <a:endParaRPr lang="en-US" dirty="0"/>
          </a:p>
          <a:p>
            <a:r>
              <a:rPr lang="en-US" dirty="0">
                <a:solidFill>
                  <a:srgbClr val="795E26"/>
                </a:solidFill>
                <a:latin typeface="Courier New" panose="02070309020205020404" pitchFamily="49" charset="0"/>
              </a:rPr>
              <a:t>               </a:t>
            </a:r>
            <a:r>
              <a:rPr lang="en-US" dirty="0">
                <a:solidFill>
                  <a:srgbClr val="001080"/>
                </a:solidFill>
                <a:latin typeface="Courier New" panose="02070309020205020404" pitchFamily="49" charset="0"/>
              </a:rPr>
              <a:t>flow</a:t>
            </a:r>
            <a:r>
              <a:rPr lang="en-US" dirty="0">
                <a:solidFill>
                  <a:srgbClr val="795E26"/>
                </a:solidFill>
                <a:latin typeface="Courier New" panose="02070309020205020404" pitchFamily="49" charset="0"/>
              </a:rPr>
              <a:t>: </a:t>
            </a:r>
            <a:r>
              <a:rPr lang="en-US" dirty="0">
                <a:solidFill>
                  <a:srgbClr val="267F99"/>
                </a:solidFill>
                <a:latin typeface="Courier New" panose="02070309020205020404" pitchFamily="49" charset="0"/>
              </a:rPr>
              <a:t>Down</a:t>
            </a:r>
            <a:r>
              <a:rPr lang="en-US" dirty="0">
                <a:solidFill>
                  <a:srgbClr val="795E26"/>
                </a:solidFill>
                <a:latin typeface="Courier New" panose="02070309020205020404" pitchFamily="49" charset="0"/>
              </a:rPr>
              <a:t>,</a:t>
            </a:r>
            <a:br>
              <a:rPr lang="en-US" dirty="0"/>
            </a:br>
            <a:endParaRPr lang="en-US" dirty="0"/>
          </a:p>
          <a:p>
            <a:r>
              <a:rPr lang="en-US" dirty="0">
                <a:solidFill>
                  <a:srgbClr val="795E26"/>
                </a:solidFill>
                <a:latin typeface="Courier New" panose="02070309020205020404" pitchFamily="49" charset="0"/>
              </a:rPr>
              <a:t>               </a:t>
            </a:r>
            <a:r>
              <a:rPr lang="en-US" dirty="0">
                <a:solidFill>
                  <a:srgbClr val="001080"/>
                </a:solidFill>
                <a:latin typeface="Courier New" panose="02070309020205020404" pitchFamily="49" charset="0"/>
              </a:rPr>
              <a:t>avatar</a:t>
            </a:r>
            <a:r>
              <a:rPr lang="en-US" dirty="0">
                <a:solidFill>
                  <a:srgbClr val="795E26"/>
                </a:solidFill>
                <a:latin typeface="Courier New" panose="02070309020205020404" pitchFamily="49" charset="0"/>
              </a:rPr>
              <a:t> = &lt;</a:t>
            </a:r>
            <a:r>
              <a:rPr lang="en-US" dirty="0">
                <a:solidFill>
                  <a:srgbClr val="267F99"/>
                </a:solidFill>
                <a:latin typeface="Courier New" panose="02070309020205020404" pitchFamily="49" charset="0"/>
              </a:rPr>
              <a:t>Avatar</a:t>
            </a:r>
            <a:r>
              <a:rPr lang="en-US" dirty="0">
                <a:solidFill>
                  <a:srgbClr val="795E26"/>
                </a:solidFill>
                <a:latin typeface="Courier New" panose="02070309020205020404" pitchFamily="49" charset="0"/>
              </a:rPr>
              <a:t>&gt; { </a:t>
            </a:r>
            <a:r>
              <a:rPr lang="en-US" dirty="0">
                <a:solidFill>
                  <a:srgbClr val="001080"/>
                </a:solidFill>
                <a:latin typeface="Courier New" panose="02070309020205020404" pitchFamily="49" charset="0"/>
              </a:rPr>
              <a:t>width</a:t>
            </a:r>
            <a:r>
              <a:rPr lang="en-US" dirty="0">
                <a:solidFill>
                  <a:srgbClr val="795E26"/>
                </a:solidFill>
                <a:latin typeface="Courier New" panose="02070309020205020404" pitchFamily="49" charset="0"/>
              </a:rPr>
              <a:t>: </a:t>
            </a:r>
            <a:r>
              <a:rPr lang="en-US" dirty="0">
                <a:solidFill>
                  <a:srgbClr val="098658"/>
                </a:solidFill>
                <a:latin typeface="Courier New" panose="02070309020205020404" pitchFamily="49" charset="0"/>
              </a:rPr>
              <a:t>48</a:t>
            </a:r>
            <a:r>
              <a:rPr lang="en-US" dirty="0">
                <a:solidFill>
                  <a:srgbClr val="795E26"/>
                </a:solidFill>
                <a:latin typeface="Courier New" panose="02070309020205020404" pitchFamily="49" charset="0"/>
              </a:rPr>
              <a:t>, </a:t>
            </a:r>
            <a:r>
              <a:rPr lang="en-US" dirty="0">
                <a:solidFill>
                  <a:srgbClr val="001080"/>
                </a:solidFill>
                <a:latin typeface="Courier New" panose="02070309020205020404" pitchFamily="49" charset="0"/>
              </a:rPr>
              <a:t>height</a:t>
            </a:r>
            <a:r>
              <a:rPr lang="en-US" dirty="0">
                <a:solidFill>
                  <a:srgbClr val="795E26"/>
                </a:solidFill>
                <a:latin typeface="Courier New" panose="02070309020205020404" pitchFamily="49" charset="0"/>
              </a:rPr>
              <a:t>: </a:t>
            </a:r>
            <a:r>
              <a:rPr lang="en-US" dirty="0">
                <a:solidFill>
                  <a:srgbClr val="098658"/>
                </a:solidFill>
                <a:latin typeface="Courier New" panose="02070309020205020404" pitchFamily="49" charset="0"/>
              </a:rPr>
              <a:t>48</a:t>
            </a:r>
            <a:r>
              <a:rPr lang="en-US" dirty="0">
                <a:solidFill>
                  <a:srgbClr val="795E26"/>
                </a:solidFill>
                <a:latin typeface="Courier New" panose="02070309020205020404" pitchFamily="49" charset="0"/>
              </a:rPr>
              <a:t> }</a:t>
            </a:r>
            <a:endParaRPr lang="en-US" dirty="0"/>
          </a:p>
          <a:p>
            <a:r>
              <a:rPr lang="en-US" dirty="0">
                <a:solidFill>
                  <a:srgbClr val="795E26"/>
                </a:solidFill>
                <a:latin typeface="Courier New" panose="02070309020205020404" pitchFamily="49" charset="0"/>
              </a:rPr>
              <a:t>               </a:t>
            </a:r>
            <a:r>
              <a:rPr lang="en-US" dirty="0">
                <a:solidFill>
                  <a:srgbClr val="001080"/>
                </a:solidFill>
                <a:latin typeface="Courier New" panose="02070309020205020404" pitchFamily="49" charset="0"/>
              </a:rPr>
              <a:t>timestamp</a:t>
            </a:r>
            <a:r>
              <a:rPr lang="en-US" dirty="0">
                <a:solidFill>
                  <a:srgbClr val="795E26"/>
                </a:solidFill>
                <a:latin typeface="Courier New" panose="02070309020205020404" pitchFamily="49" charset="0"/>
              </a:rPr>
              <a:t> = &lt;</a:t>
            </a:r>
            <a:r>
              <a:rPr lang="en-US" dirty="0">
                <a:solidFill>
                  <a:srgbClr val="267F99"/>
                </a:solidFill>
                <a:latin typeface="Courier New" panose="02070309020205020404" pitchFamily="49" charset="0"/>
              </a:rPr>
              <a:t>Timestamp</a:t>
            </a:r>
            <a:r>
              <a:rPr lang="en-US" dirty="0">
                <a:solidFill>
                  <a:srgbClr val="795E26"/>
                </a:solidFill>
                <a:latin typeface="Courier New" panose="02070309020205020404" pitchFamily="49" charset="0"/>
              </a:rPr>
              <a:t>&gt; { }</a:t>
            </a:r>
            <a:endParaRPr lang="en-US" dirty="0"/>
          </a:p>
          <a:p>
            <a:r>
              <a:rPr lang="en-US" dirty="0">
                <a:solidFill>
                  <a:srgbClr val="795E26"/>
                </a:solidFill>
                <a:latin typeface="Courier New" panose="02070309020205020404" pitchFamily="49" charset="0"/>
              </a:rPr>
              <a:t>               </a:t>
            </a:r>
            <a:r>
              <a:rPr lang="en-US" dirty="0" err="1">
                <a:solidFill>
                  <a:srgbClr val="001080"/>
                </a:solidFill>
                <a:latin typeface="Courier New" panose="02070309020205020404" pitchFamily="49" charset="0"/>
              </a:rPr>
              <a:t>edited_indicator</a:t>
            </a:r>
            <a:r>
              <a:rPr lang="en-US" dirty="0">
                <a:solidFill>
                  <a:srgbClr val="795E26"/>
                </a:solidFill>
                <a:latin typeface="Courier New" panose="02070309020205020404" pitchFamily="49" charset="0"/>
              </a:rPr>
              <a:t> = &lt;</a:t>
            </a:r>
            <a:r>
              <a:rPr lang="en-US" dirty="0" err="1">
                <a:solidFill>
                  <a:srgbClr val="267F99"/>
                </a:solidFill>
                <a:latin typeface="Courier New" panose="02070309020205020404" pitchFamily="49" charset="0"/>
              </a:rPr>
              <a:t>EditedIndicator</a:t>
            </a:r>
            <a:r>
              <a:rPr lang="en-US" dirty="0">
                <a:solidFill>
                  <a:srgbClr val="795E26"/>
                </a:solidFill>
                <a:latin typeface="Courier New" panose="02070309020205020404" pitchFamily="49" charset="0"/>
              </a:rPr>
              <a:t>&gt; { }</a:t>
            </a:r>
            <a:endParaRPr lang="en-US" dirty="0"/>
          </a:p>
          <a:p>
            <a:r>
              <a:rPr lang="en-US" dirty="0">
                <a:solidFill>
                  <a:srgbClr val="795E26"/>
                </a:solidFill>
                <a:latin typeface="Courier New" panose="02070309020205020404" pitchFamily="49" charset="0"/>
              </a:rPr>
              <a:t>           }</a:t>
            </a:r>
            <a:br>
              <a:rPr lang="en-US" dirty="0"/>
            </a:br>
            <a:endParaRPr lang="en-US" dirty="0"/>
          </a:p>
          <a:p>
            <a:r>
              <a:rPr lang="en-US" dirty="0">
                <a:solidFill>
                  <a:srgbClr val="795E26"/>
                </a:solidFill>
                <a:latin typeface="Courier New" panose="02070309020205020404" pitchFamily="49" charset="0"/>
              </a:rPr>
              <a:t>           </a:t>
            </a:r>
            <a:r>
              <a:rPr lang="en-US" dirty="0">
                <a:solidFill>
                  <a:srgbClr val="001080"/>
                </a:solidFill>
                <a:latin typeface="Courier New" panose="02070309020205020404" pitchFamily="49" charset="0"/>
              </a:rPr>
              <a:t>content</a:t>
            </a:r>
            <a:r>
              <a:rPr lang="en-US" dirty="0">
                <a:solidFill>
                  <a:srgbClr val="795E26"/>
                </a:solidFill>
                <a:latin typeface="Courier New" panose="02070309020205020404" pitchFamily="49" charset="0"/>
              </a:rPr>
              <a:t> = &lt;</a:t>
            </a:r>
            <a:r>
              <a:rPr lang="en-US" dirty="0">
                <a:solidFill>
                  <a:srgbClr val="267F99"/>
                </a:solidFill>
                <a:latin typeface="Courier New" panose="02070309020205020404" pitchFamily="49" charset="0"/>
              </a:rPr>
              <a:t>View</a:t>
            </a:r>
            <a:r>
              <a:rPr lang="en-US" dirty="0">
                <a:solidFill>
                  <a:srgbClr val="795E26"/>
                </a:solidFill>
                <a:latin typeface="Courier New" panose="02070309020205020404" pitchFamily="49" charset="0"/>
              </a:rPr>
              <a:t>&gt; {</a:t>
            </a:r>
            <a:endParaRPr lang="en-US" dirty="0"/>
          </a:p>
          <a:p>
            <a:r>
              <a:rPr lang="en-US" dirty="0">
                <a:solidFill>
                  <a:srgbClr val="795E26"/>
                </a:solidFill>
                <a:latin typeface="Courier New" panose="02070309020205020404" pitchFamily="49" charset="0"/>
              </a:rPr>
              <a:t>               </a:t>
            </a:r>
            <a:r>
              <a:rPr lang="en-US" dirty="0">
                <a:solidFill>
                  <a:srgbClr val="001080"/>
                </a:solidFill>
                <a:latin typeface="Courier New" panose="02070309020205020404" pitchFamily="49" charset="0"/>
              </a:rPr>
              <a:t>width</a:t>
            </a:r>
            <a:r>
              <a:rPr lang="en-US" dirty="0">
                <a:solidFill>
                  <a:srgbClr val="795E26"/>
                </a:solidFill>
                <a:latin typeface="Courier New" panose="02070309020205020404" pitchFamily="49" charset="0"/>
              </a:rPr>
              <a:t>: </a:t>
            </a:r>
            <a:r>
              <a:rPr lang="en-US" dirty="0">
                <a:solidFill>
                  <a:srgbClr val="267F99"/>
                </a:solidFill>
                <a:latin typeface="Courier New" panose="02070309020205020404" pitchFamily="49" charset="0"/>
              </a:rPr>
              <a:t>Fill</a:t>
            </a:r>
            <a:r>
              <a:rPr lang="en-US" dirty="0">
                <a:solidFill>
                  <a:srgbClr val="795E26"/>
                </a:solidFill>
                <a:latin typeface="Courier New" panose="02070309020205020404" pitchFamily="49" charset="0"/>
              </a:rPr>
              <a:t>,  </a:t>
            </a:r>
            <a:r>
              <a:rPr lang="en-US" dirty="0">
                <a:solidFill>
                  <a:srgbClr val="001080"/>
                </a:solidFill>
                <a:latin typeface="Courier New" panose="02070309020205020404" pitchFamily="49" charset="0"/>
              </a:rPr>
              <a:t>height</a:t>
            </a:r>
            <a:r>
              <a:rPr lang="en-US" dirty="0">
                <a:solidFill>
                  <a:srgbClr val="795E26"/>
                </a:solidFill>
                <a:latin typeface="Courier New" panose="02070309020205020404" pitchFamily="49" charset="0"/>
              </a:rPr>
              <a:t>: </a:t>
            </a:r>
            <a:r>
              <a:rPr lang="en-US" dirty="0">
                <a:solidFill>
                  <a:srgbClr val="267F99"/>
                </a:solidFill>
                <a:latin typeface="Courier New" panose="02070309020205020404" pitchFamily="49" charset="0"/>
              </a:rPr>
              <a:t>Fit</a:t>
            </a:r>
            <a:endParaRPr lang="en-US" dirty="0"/>
          </a:p>
          <a:p>
            <a:r>
              <a:rPr lang="en-US" dirty="0">
                <a:solidFill>
                  <a:srgbClr val="795E26"/>
                </a:solidFill>
                <a:latin typeface="Courier New" panose="02070309020205020404" pitchFamily="49" charset="0"/>
              </a:rPr>
              <a:t>               </a:t>
            </a:r>
            <a:r>
              <a:rPr lang="en-US" dirty="0">
                <a:solidFill>
                  <a:srgbClr val="001080"/>
                </a:solidFill>
                <a:latin typeface="Courier New" panose="02070309020205020404" pitchFamily="49" charset="0"/>
              </a:rPr>
              <a:t>flow</a:t>
            </a:r>
            <a:r>
              <a:rPr lang="en-US" dirty="0">
                <a:solidFill>
                  <a:srgbClr val="795E26"/>
                </a:solidFill>
                <a:latin typeface="Courier New" panose="02070309020205020404" pitchFamily="49" charset="0"/>
              </a:rPr>
              <a:t>: </a:t>
            </a:r>
            <a:r>
              <a:rPr lang="en-US" dirty="0">
                <a:solidFill>
                  <a:srgbClr val="267F99"/>
                </a:solidFill>
                <a:latin typeface="Courier New" panose="02070309020205020404" pitchFamily="49" charset="0"/>
              </a:rPr>
              <a:t>Down</a:t>
            </a:r>
            <a:r>
              <a:rPr lang="en-US" dirty="0">
                <a:solidFill>
                  <a:srgbClr val="795E26"/>
                </a:solidFill>
                <a:latin typeface="Courier New" panose="02070309020205020404" pitchFamily="49" charset="0"/>
              </a:rPr>
              <a:t>,</a:t>
            </a:r>
            <a:endParaRPr lang="en-US" dirty="0"/>
          </a:p>
          <a:p>
            <a:endParaRPr lang="en-US" dirty="0"/>
          </a:p>
          <a:p>
            <a:r>
              <a:rPr lang="en-US" dirty="0">
                <a:solidFill>
                  <a:srgbClr val="795E26"/>
                </a:solidFill>
                <a:latin typeface="Courier New" panose="02070309020205020404" pitchFamily="49" charset="0"/>
              </a:rPr>
              <a:t>               &lt;</a:t>
            </a:r>
            <a:r>
              <a:rPr lang="en-US" dirty="0">
                <a:solidFill>
                  <a:srgbClr val="267F99"/>
                </a:solidFill>
                <a:latin typeface="Courier New" panose="02070309020205020404" pitchFamily="49" charset="0"/>
              </a:rPr>
              <a:t>View</a:t>
            </a:r>
            <a:r>
              <a:rPr lang="en-US" dirty="0">
                <a:solidFill>
                  <a:srgbClr val="795E26"/>
                </a:solidFill>
                <a:latin typeface="Courier New" panose="02070309020205020404" pitchFamily="49" charset="0"/>
              </a:rPr>
              <a:t>&gt; {</a:t>
            </a:r>
            <a:endParaRPr lang="en-US" dirty="0"/>
          </a:p>
          <a:p>
            <a:r>
              <a:rPr lang="en-US" dirty="0">
                <a:solidFill>
                  <a:srgbClr val="795E26"/>
                </a:solidFill>
                <a:latin typeface="Courier New" panose="02070309020205020404" pitchFamily="49" charset="0"/>
              </a:rPr>
              <a:t>                   </a:t>
            </a:r>
            <a:r>
              <a:rPr lang="en-US" dirty="0">
                <a:solidFill>
                  <a:srgbClr val="001080"/>
                </a:solidFill>
                <a:latin typeface="Courier New" panose="02070309020205020404" pitchFamily="49" charset="0"/>
              </a:rPr>
              <a:t>flow</a:t>
            </a:r>
            <a:r>
              <a:rPr lang="en-US" dirty="0">
                <a:solidFill>
                  <a:srgbClr val="795E26"/>
                </a:solidFill>
                <a:latin typeface="Courier New" panose="02070309020205020404" pitchFamily="49" charset="0"/>
              </a:rPr>
              <a:t>: </a:t>
            </a:r>
            <a:r>
              <a:rPr lang="en-US" dirty="0">
                <a:solidFill>
                  <a:srgbClr val="267F99"/>
                </a:solidFill>
                <a:latin typeface="Courier New" panose="02070309020205020404" pitchFamily="49" charset="0"/>
              </a:rPr>
              <a:t>Right</a:t>
            </a:r>
            <a:r>
              <a:rPr lang="en-US" dirty="0">
                <a:solidFill>
                  <a:srgbClr val="795E26"/>
                </a:solidFill>
                <a:latin typeface="Courier New" panose="02070309020205020404" pitchFamily="49" charset="0"/>
              </a:rPr>
              <a:t>,</a:t>
            </a:r>
            <a:endParaRPr lang="en-US" dirty="0"/>
          </a:p>
          <a:p>
            <a:r>
              <a:rPr lang="en-US" dirty="0">
                <a:solidFill>
                  <a:srgbClr val="795E26"/>
                </a:solidFill>
                <a:latin typeface="Courier New" panose="02070309020205020404" pitchFamily="49" charset="0"/>
              </a:rPr>
              <a:t>                   </a:t>
            </a:r>
            <a:r>
              <a:rPr lang="en-US" dirty="0">
                <a:solidFill>
                  <a:srgbClr val="001080"/>
                </a:solidFill>
                <a:latin typeface="Courier New" panose="02070309020205020404" pitchFamily="49" charset="0"/>
              </a:rPr>
              <a:t>width</a:t>
            </a:r>
            <a:r>
              <a:rPr lang="en-US" dirty="0">
                <a:solidFill>
                  <a:srgbClr val="795E26"/>
                </a:solidFill>
                <a:latin typeface="Courier New" panose="02070309020205020404" pitchFamily="49" charset="0"/>
              </a:rPr>
              <a:t>: </a:t>
            </a:r>
            <a:r>
              <a:rPr lang="en-US" dirty="0">
                <a:solidFill>
                  <a:srgbClr val="267F99"/>
                </a:solidFill>
                <a:latin typeface="Courier New" panose="02070309020205020404" pitchFamily="49" charset="0"/>
              </a:rPr>
              <a:t>Fill</a:t>
            </a:r>
            <a:r>
              <a:rPr lang="en-US" dirty="0">
                <a:solidFill>
                  <a:srgbClr val="795E26"/>
                </a:solidFill>
                <a:latin typeface="Courier New" panose="02070309020205020404" pitchFamily="49" charset="0"/>
              </a:rPr>
              <a:t>,  </a:t>
            </a:r>
            <a:r>
              <a:rPr lang="en-US" dirty="0">
                <a:solidFill>
                  <a:srgbClr val="001080"/>
                </a:solidFill>
                <a:latin typeface="Courier New" panose="02070309020205020404" pitchFamily="49" charset="0"/>
              </a:rPr>
              <a:t>height</a:t>
            </a:r>
            <a:r>
              <a:rPr lang="en-US" dirty="0">
                <a:solidFill>
                  <a:srgbClr val="795E26"/>
                </a:solidFill>
                <a:latin typeface="Courier New" panose="02070309020205020404" pitchFamily="49" charset="0"/>
              </a:rPr>
              <a:t>: </a:t>
            </a:r>
            <a:r>
              <a:rPr lang="en-US" dirty="0">
                <a:solidFill>
                  <a:srgbClr val="267F99"/>
                </a:solidFill>
                <a:latin typeface="Courier New" panose="02070309020205020404" pitchFamily="49" charset="0"/>
              </a:rPr>
              <a:t>Fit</a:t>
            </a:r>
            <a:r>
              <a:rPr lang="en-US" dirty="0">
                <a:solidFill>
                  <a:srgbClr val="795E26"/>
                </a:solidFill>
                <a:latin typeface="Courier New" panose="02070309020205020404" pitchFamily="49" charset="0"/>
              </a:rPr>
              <a:t>,</a:t>
            </a:r>
            <a:endParaRPr lang="en-US" dirty="0"/>
          </a:p>
          <a:p>
            <a:r>
              <a:rPr lang="en-US" dirty="0">
                <a:solidFill>
                  <a:srgbClr val="795E26"/>
                </a:solidFill>
                <a:latin typeface="Courier New" panose="02070309020205020404" pitchFamily="49" charset="0"/>
              </a:rPr>
              <a:t>                   </a:t>
            </a:r>
            <a:r>
              <a:rPr lang="en-US" dirty="0">
                <a:solidFill>
                  <a:srgbClr val="001080"/>
                </a:solidFill>
                <a:latin typeface="Courier New" panose="02070309020205020404" pitchFamily="49" charset="0"/>
              </a:rPr>
              <a:t>username</a:t>
            </a:r>
            <a:r>
              <a:rPr lang="en-US" dirty="0">
                <a:solidFill>
                  <a:srgbClr val="795E26"/>
                </a:solidFill>
                <a:latin typeface="Courier New" panose="02070309020205020404" pitchFamily="49" charset="0"/>
              </a:rPr>
              <a:t> = &lt;</a:t>
            </a:r>
            <a:r>
              <a:rPr lang="en-US" dirty="0">
                <a:solidFill>
                  <a:srgbClr val="267F99"/>
                </a:solidFill>
                <a:latin typeface="Courier New" panose="02070309020205020404" pitchFamily="49" charset="0"/>
              </a:rPr>
              <a:t>Label</a:t>
            </a:r>
            <a:r>
              <a:rPr lang="en-US" dirty="0">
                <a:solidFill>
                  <a:srgbClr val="795E26"/>
                </a:solidFill>
                <a:latin typeface="Courier New" panose="02070309020205020404" pitchFamily="49" charset="0"/>
              </a:rPr>
              <a:t>&gt; {</a:t>
            </a:r>
            <a:endParaRPr lang="en-US" dirty="0"/>
          </a:p>
          <a:p>
            <a:r>
              <a:rPr lang="en-US" dirty="0">
                <a:solidFill>
                  <a:srgbClr val="795E26"/>
                </a:solidFill>
                <a:latin typeface="Courier New" panose="02070309020205020404" pitchFamily="49" charset="0"/>
              </a:rPr>
              <a:t>                       </a:t>
            </a:r>
            <a:r>
              <a:rPr lang="en-US" dirty="0">
                <a:solidFill>
                  <a:srgbClr val="001080"/>
                </a:solidFill>
                <a:latin typeface="Courier New" panose="02070309020205020404" pitchFamily="49" charset="0"/>
              </a:rPr>
              <a:t>width</a:t>
            </a:r>
            <a:r>
              <a:rPr lang="en-US" dirty="0">
                <a:solidFill>
                  <a:srgbClr val="795E26"/>
                </a:solidFill>
                <a:latin typeface="Courier New" panose="02070309020205020404" pitchFamily="49" charset="0"/>
              </a:rPr>
              <a:t>: </a:t>
            </a:r>
            <a:r>
              <a:rPr lang="en-US" dirty="0">
                <a:solidFill>
                  <a:srgbClr val="267F99"/>
                </a:solidFill>
                <a:latin typeface="Courier New" panose="02070309020205020404" pitchFamily="49" charset="0"/>
              </a:rPr>
              <a:t>Fill</a:t>
            </a:r>
            <a:r>
              <a:rPr lang="en-US" dirty="0">
                <a:solidFill>
                  <a:srgbClr val="795E26"/>
                </a:solidFill>
                <a:latin typeface="Courier New" panose="02070309020205020404" pitchFamily="49" charset="0"/>
              </a:rPr>
              <a:t>,</a:t>
            </a:r>
            <a:endParaRPr lang="en-US" dirty="0"/>
          </a:p>
          <a:p>
            <a:r>
              <a:rPr lang="en-US" dirty="0">
                <a:solidFill>
                  <a:srgbClr val="795E26"/>
                </a:solidFill>
                <a:latin typeface="Courier New" panose="02070309020205020404" pitchFamily="49" charset="0"/>
              </a:rPr>
              <a:t>                       </a:t>
            </a:r>
            <a:r>
              <a:rPr lang="en-US" dirty="0">
                <a:solidFill>
                  <a:srgbClr val="001080"/>
                </a:solidFill>
                <a:latin typeface="Courier New" panose="02070309020205020404" pitchFamily="49" charset="0"/>
              </a:rPr>
              <a:t>flow</a:t>
            </a:r>
            <a:r>
              <a:rPr lang="en-US" dirty="0">
                <a:solidFill>
                  <a:srgbClr val="795E26"/>
                </a:solidFill>
                <a:latin typeface="Courier New" panose="02070309020205020404" pitchFamily="49" charset="0"/>
              </a:rPr>
              <a:t>: </a:t>
            </a:r>
            <a:r>
              <a:rPr lang="en-US" dirty="0">
                <a:solidFill>
                  <a:srgbClr val="267F99"/>
                </a:solidFill>
                <a:latin typeface="Courier New" panose="02070309020205020404" pitchFamily="49" charset="0"/>
              </a:rPr>
              <a:t>Right</a:t>
            </a:r>
            <a:r>
              <a:rPr lang="en-US" dirty="0">
                <a:solidFill>
                  <a:srgbClr val="795E26"/>
                </a:solidFill>
                <a:latin typeface="Courier New" panose="02070309020205020404" pitchFamily="49" charset="0"/>
              </a:rPr>
              <a:t>, </a:t>
            </a:r>
            <a:r>
              <a:rPr lang="en-US" dirty="0">
                <a:solidFill>
                  <a:srgbClr val="008000"/>
                </a:solidFill>
                <a:latin typeface="Courier New" panose="02070309020205020404" pitchFamily="49" charset="0"/>
              </a:rPr>
              <a:t>// do not wrap</a:t>
            </a:r>
            <a:endParaRPr lang="en-US" dirty="0"/>
          </a:p>
          <a:p>
            <a:r>
              <a:rPr lang="en-US" dirty="0">
                <a:solidFill>
                  <a:srgbClr val="795E26"/>
                </a:solidFill>
                <a:latin typeface="Courier New" panose="02070309020205020404" pitchFamily="49" charset="0"/>
              </a:rPr>
              <a:t>                       </a:t>
            </a:r>
            <a:r>
              <a:rPr lang="en-US" dirty="0">
                <a:solidFill>
                  <a:srgbClr val="001080"/>
                </a:solidFill>
                <a:latin typeface="Courier New" panose="02070309020205020404" pitchFamily="49" charset="0"/>
              </a:rPr>
              <a:t>margin</a:t>
            </a:r>
            <a:r>
              <a:rPr lang="en-US" dirty="0">
                <a:solidFill>
                  <a:srgbClr val="795E26"/>
                </a:solidFill>
                <a:latin typeface="Courier New" panose="02070309020205020404" pitchFamily="49" charset="0"/>
              </a:rPr>
              <a:t>: {</a:t>
            </a:r>
            <a:r>
              <a:rPr lang="en-US" dirty="0">
                <a:solidFill>
                  <a:srgbClr val="001080"/>
                </a:solidFill>
                <a:latin typeface="Courier New" panose="02070309020205020404" pitchFamily="49" charset="0"/>
              </a:rPr>
              <a:t>bottom</a:t>
            </a:r>
            <a:r>
              <a:rPr lang="en-US" dirty="0">
                <a:solidFill>
                  <a:srgbClr val="795E26"/>
                </a:solidFill>
                <a:latin typeface="Courier New" panose="02070309020205020404" pitchFamily="49" charset="0"/>
              </a:rPr>
              <a:t>: </a:t>
            </a:r>
            <a:r>
              <a:rPr lang="en-US" dirty="0">
                <a:solidFill>
                  <a:srgbClr val="098658"/>
                </a:solidFill>
                <a:latin typeface="Courier New" panose="02070309020205020404" pitchFamily="49" charset="0"/>
              </a:rPr>
              <a:t>10.0</a:t>
            </a:r>
            <a:r>
              <a:rPr lang="en-US" dirty="0">
                <a:solidFill>
                  <a:srgbClr val="795E26"/>
                </a:solidFill>
                <a:latin typeface="Courier New" panose="02070309020205020404" pitchFamily="49" charset="0"/>
              </a:rPr>
              <a:t>, </a:t>
            </a:r>
            <a:r>
              <a:rPr lang="en-US" dirty="0">
                <a:solidFill>
                  <a:srgbClr val="001080"/>
                </a:solidFill>
                <a:latin typeface="Courier New" panose="02070309020205020404" pitchFamily="49" charset="0"/>
              </a:rPr>
              <a:t>top</a:t>
            </a:r>
            <a:r>
              <a:rPr lang="en-US" dirty="0">
                <a:solidFill>
                  <a:srgbClr val="795E26"/>
                </a:solidFill>
                <a:latin typeface="Courier New" panose="02070309020205020404" pitchFamily="49" charset="0"/>
              </a:rPr>
              <a:t>: </a:t>
            </a:r>
            <a:r>
              <a:rPr lang="en-US" dirty="0">
                <a:solidFill>
                  <a:srgbClr val="098658"/>
                </a:solidFill>
                <a:latin typeface="Courier New" panose="02070309020205020404" pitchFamily="49" charset="0"/>
              </a:rPr>
              <a:t>20.0</a:t>
            </a:r>
            <a:r>
              <a:rPr lang="en-US" dirty="0">
                <a:solidFill>
                  <a:srgbClr val="795E26"/>
                </a:solidFill>
                <a:latin typeface="Courier New" panose="02070309020205020404" pitchFamily="49" charset="0"/>
              </a:rPr>
              <a:t>, </a:t>
            </a:r>
            <a:r>
              <a:rPr lang="en-US" dirty="0">
                <a:solidFill>
                  <a:srgbClr val="001080"/>
                </a:solidFill>
                <a:latin typeface="Courier New" panose="02070309020205020404" pitchFamily="49" charset="0"/>
              </a:rPr>
              <a:t>right</a:t>
            </a:r>
            <a:r>
              <a:rPr lang="en-US" dirty="0">
                <a:solidFill>
                  <a:srgbClr val="795E26"/>
                </a:solidFill>
                <a:latin typeface="Courier New" panose="02070309020205020404" pitchFamily="49" charset="0"/>
              </a:rPr>
              <a:t>: </a:t>
            </a:r>
            <a:r>
              <a:rPr lang="en-US" dirty="0">
                <a:solidFill>
                  <a:srgbClr val="098658"/>
                </a:solidFill>
                <a:latin typeface="Courier New" panose="02070309020205020404" pitchFamily="49" charset="0"/>
              </a:rPr>
              <a:t>10.0</a:t>
            </a:r>
            <a:r>
              <a:rPr lang="en-US" dirty="0">
                <a:solidFill>
                  <a:srgbClr val="795E26"/>
                </a:solidFill>
                <a:latin typeface="Courier New" panose="02070309020205020404" pitchFamily="49" charset="0"/>
              </a:rPr>
              <a:t>,}</a:t>
            </a:r>
            <a:endParaRPr lang="en-US" dirty="0"/>
          </a:p>
          <a:p>
            <a:r>
              <a:rPr lang="en-US" dirty="0">
                <a:solidFill>
                  <a:srgbClr val="795E26"/>
                </a:solidFill>
                <a:latin typeface="Courier New" panose="02070309020205020404" pitchFamily="49" charset="0"/>
              </a:rPr>
              <a:t>                       </a:t>
            </a:r>
            <a:r>
              <a:rPr lang="en-US" dirty="0" err="1">
                <a:solidFill>
                  <a:srgbClr val="001080"/>
                </a:solidFill>
                <a:latin typeface="Courier New" panose="02070309020205020404" pitchFamily="49" charset="0"/>
              </a:rPr>
              <a:t>draw_text</a:t>
            </a:r>
            <a:r>
              <a:rPr lang="en-US" dirty="0">
                <a:solidFill>
                  <a:srgbClr val="795E26"/>
                </a:solidFill>
                <a:latin typeface="Courier New" panose="02070309020205020404" pitchFamily="49" charset="0"/>
              </a:rPr>
              <a:t>: {</a:t>
            </a:r>
            <a:endParaRPr lang="en-US" dirty="0"/>
          </a:p>
          <a:p>
            <a:r>
              <a:rPr lang="en-US" dirty="0">
                <a:solidFill>
                  <a:srgbClr val="795E26"/>
                </a:solidFill>
                <a:latin typeface="Courier New" panose="02070309020205020404" pitchFamily="49" charset="0"/>
              </a:rPr>
              <a:t>                           </a:t>
            </a:r>
            <a:r>
              <a:rPr lang="en-US" dirty="0" err="1">
                <a:solidFill>
                  <a:srgbClr val="001080"/>
                </a:solidFill>
                <a:latin typeface="Courier New" panose="02070309020205020404" pitchFamily="49" charset="0"/>
              </a:rPr>
              <a:t>text_style</a:t>
            </a:r>
            <a:r>
              <a:rPr lang="en-US" dirty="0">
                <a:solidFill>
                  <a:srgbClr val="795E26"/>
                </a:solidFill>
                <a:latin typeface="Courier New" panose="02070309020205020404" pitchFamily="49" charset="0"/>
              </a:rPr>
              <a:t>: &lt;USERNAME_TEXT_STYLE&gt; {},</a:t>
            </a:r>
            <a:endParaRPr lang="en-US" dirty="0"/>
          </a:p>
          <a:p>
            <a:r>
              <a:rPr lang="en-US" dirty="0">
                <a:solidFill>
                  <a:srgbClr val="795E26"/>
                </a:solidFill>
                <a:latin typeface="Courier New" panose="02070309020205020404" pitchFamily="49" charset="0"/>
              </a:rPr>
              <a:t>                           </a:t>
            </a:r>
            <a:r>
              <a:rPr lang="en-US" dirty="0">
                <a:solidFill>
                  <a:srgbClr val="001080"/>
                </a:solidFill>
                <a:latin typeface="Courier New" panose="02070309020205020404" pitchFamily="49" charset="0"/>
              </a:rPr>
              <a:t>color</a:t>
            </a:r>
            <a:r>
              <a:rPr lang="en-US" dirty="0">
                <a:solidFill>
                  <a:srgbClr val="795E26"/>
                </a:solidFill>
                <a:latin typeface="Courier New" panose="02070309020205020404" pitchFamily="49" charset="0"/>
              </a:rPr>
              <a:t>: (USERNAME_TEXT_COLOR)</a:t>
            </a:r>
            <a:endParaRPr lang="en-US" dirty="0"/>
          </a:p>
          <a:p>
            <a:r>
              <a:rPr lang="en-US" dirty="0">
                <a:solidFill>
                  <a:srgbClr val="795E26"/>
                </a:solidFill>
                <a:latin typeface="Courier New" panose="02070309020205020404" pitchFamily="49" charset="0"/>
              </a:rPr>
              <a:t>                           </a:t>
            </a:r>
            <a:r>
              <a:rPr lang="en-US" dirty="0">
                <a:solidFill>
                  <a:srgbClr val="001080"/>
                </a:solidFill>
                <a:latin typeface="Courier New" panose="02070309020205020404" pitchFamily="49" charset="0"/>
              </a:rPr>
              <a:t>wrap</a:t>
            </a:r>
            <a:r>
              <a:rPr lang="en-US" dirty="0">
                <a:solidFill>
                  <a:srgbClr val="795E26"/>
                </a:solidFill>
                <a:latin typeface="Courier New" panose="02070309020205020404" pitchFamily="49" charset="0"/>
              </a:rPr>
              <a:t>: </a:t>
            </a:r>
            <a:r>
              <a:rPr lang="en-US" dirty="0">
                <a:solidFill>
                  <a:srgbClr val="267F99"/>
                </a:solidFill>
                <a:latin typeface="Courier New" panose="02070309020205020404" pitchFamily="49" charset="0"/>
              </a:rPr>
              <a:t>Ellipsis</a:t>
            </a:r>
            <a:r>
              <a:rPr lang="en-US" dirty="0">
                <a:solidFill>
                  <a:srgbClr val="795E26"/>
                </a:solidFill>
                <a:latin typeface="Courier New" panose="02070309020205020404" pitchFamily="49" charset="0"/>
              </a:rPr>
              <a:t>,</a:t>
            </a:r>
            <a:endParaRPr lang="en-US" dirty="0"/>
          </a:p>
          <a:p>
            <a:r>
              <a:rPr lang="en-US" dirty="0">
                <a:solidFill>
                  <a:srgbClr val="795E26"/>
                </a:solidFill>
                <a:latin typeface="Courier New" panose="02070309020205020404" pitchFamily="49" charset="0"/>
              </a:rPr>
              <a:t>                       }</a:t>
            </a:r>
            <a:endParaRPr lang="en-US" dirty="0"/>
          </a:p>
          <a:p>
            <a:r>
              <a:rPr lang="en-US" dirty="0">
                <a:solidFill>
                  <a:srgbClr val="795E26"/>
                </a:solidFill>
                <a:latin typeface="Courier New" panose="02070309020205020404" pitchFamily="49" charset="0"/>
              </a:rPr>
              <a:t>                       </a:t>
            </a:r>
            <a:r>
              <a:rPr lang="en-US" dirty="0">
                <a:solidFill>
                  <a:srgbClr val="001080"/>
                </a:solidFill>
                <a:latin typeface="Courier New" panose="02070309020205020404" pitchFamily="49" charset="0"/>
              </a:rPr>
              <a:t>text</a:t>
            </a:r>
            <a:r>
              <a:rPr lang="en-US" dirty="0">
                <a:solidFill>
                  <a:srgbClr val="795E26"/>
                </a:solidFill>
                <a:latin typeface="Courier New" panose="02070309020205020404" pitchFamily="49" charset="0"/>
              </a:rPr>
              <a:t>: </a:t>
            </a:r>
            <a:r>
              <a:rPr lang="en-US" dirty="0">
                <a:solidFill>
                  <a:srgbClr val="A31515"/>
                </a:solidFill>
                <a:latin typeface="Courier New" panose="02070309020205020404" pitchFamily="49" charset="0"/>
              </a:rPr>
              <a:t>"&lt;Username here&gt;"</a:t>
            </a:r>
            <a:endParaRPr lang="en-US" dirty="0"/>
          </a:p>
          <a:p>
            <a:r>
              <a:rPr lang="en-US" dirty="0">
                <a:solidFill>
                  <a:srgbClr val="795E26"/>
                </a:solidFill>
                <a:latin typeface="Courier New" panose="02070309020205020404" pitchFamily="49" charset="0"/>
              </a:rPr>
              <a:t>                   }</a:t>
            </a:r>
            <a:endParaRPr lang="en-US" dirty="0"/>
          </a:p>
          <a:p>
            <a:r>
              <a:rPr lang="en-US" dirty="0">
                <a:solidFill>
                  <a:srgbClr val="795E26"/>
                </a:solidFill>
                <a:latin typeface="Courier New" panose="02070309020205020404" pitchFamily="49" charset="0"/>
              </a:rPr>
              <a:t>               }</a:t>
            </a:r>
            <a:br>
              <a:rPr lang="en-US" dirty="0"/>
            </a:br>
            <a:endParaRPr lang="en-US" dirty="0"/>
          </a:p>
          <a:p>
            <a:r>
              <a:rPr lang="en-US" dirty="0">
                <a:solidFill>
                  <a:srgbClr val="795E26"/>
                </a:solidFill>
                <a:latin typeface="Courier New" panose="02070309020205020404" pitchFamily="49" charset="0"/>
              </a:rPr>
              <a:t>               </a:t>
            </a:r>
            <a:r>
              <a:rPr lang="en-US" dirty="0">
                <a:solidFill>
                  <a:srgbClr val="001080"/>
                </a:solidFill>
                <a:latin typeface="Courier New" panose="02070309020205020404" pitchFamily="49" charset="0"/>
              </a:rPr>
              <a:t>message</a:t>
            </a:r>
            <a:r>
              <a:rPr lang="en-US" dirty="0">
                <a:solidFill>
                  <a:srgbClr val="795E26"/>
                </a:solidFill>
                <a:latin typeface="Courier New" panose="02070309020205020404" pitchFamily="49" charset="0"/>
              </a:rPr>
              <a:t> = &lt;</a:t>
            </a:r>
            <a:r>
              <a:rPr lang="en-US" dirty="0" err="1">
                <a:solidFill>
                  <a:srgbClr val="267F99"/>
                </a:solidFill>
                <a:latin typeface="Courier New" panose="02070309020205020404" pitchFamily="49" charset="0"/>
              </a:rPr>
              <a:t>HtmlOrPlaintext</a:t>
            </a:r>
            <a:r>
              <a:rPr lang="en-US" dirty="0">
                <a:solidFill>
                  <a:srgbClr val="795E26"/>
                </a:solidFill>
                <a:latin typeface="Courier New" panose="02070309020205020404" pitchFamily="49" charset="0"/>
              </a:rPr>
              <a:t>&gt; { }</a:t>
            </a:r>
            <a:br>
              <a:rPr lang="en-US" dirty="0"/>
            </a:br>
            <a:endParaRPr lang="en-US" dirty="0"/>
          </a:p>
          <a:p>
            <a:r>
              <a:rPr lang="en-US" dirty="0">
                <a:solidFill>
                  <a:srgbClr val="795E26"/>
                </a:solidFill>
                <a:latin typeface="Courier New" panose="02070309020205020404" pitchFamily="49" charset="0"/>
              </a:rPr>
              <a:t>               &lt;</a:t>
            </a:r>
            <a:r>
              <a:rPr lang="en-US" dirty="0">
                <a:solidFill>
                  <a:srgbClr val="267F99"/>
                </a:solidFill>
                <a:latin typeface="Courier New" panose="02070309020205020404" pitchFamily="49" charset="0"/>
              </a:rPr>
              <a:t>View</a:t>
            </a:r>
            <a:r>
              <a:rPr lang="en-US" dirty="0">
                <a:solidFill>
                  <a:srgbClr val="795E26"/>
                </a:solidFill>
                <a:latin typeface="Courier New" panose="02070309020205020404" pitchFamily="49" charset="0"/>
              </a:rPr>
              <a:t>&gt; {</a:t>
            </a:r>
            <a:endParaRPr lang="en-US" dirty="0"/>
          </a:p>
          <a:p>
            <a:r>
              <a:rPr lang="en-US" dirty="0">
                <a:solidFill>
                  <a:srgbClr val="795E26"/>
                </a:solidFill>
                <a:latin typeface="Courier New" panose="02070309020205020404" pitchFamily="49" charset="0"/>
              </a:rPr>
              <a:t>                   </a:t>
            </a:r>
            <a:r>
              <a:rPr lang="en-US" dirty="0">
                <a:solidFill>
                  <a:srgbClr val="001080"/>
                </a:solidFill>
                <a:latin typeface="Courier New" panose="02070309020205020404" pitchFamily="49" charset="0"/>
              </a:rPr>
              <a:t>width</a:t>
            </a:r>
            <a:r>
              <a:rPr lang="en-US" dirty="0">
                <a:solidFill>
                  <a:srgbClr val="795E26"/>
                </a:solidFill>
                <a:latin typeface="Courier New" panose="02070309020205020404" pitchFamily="49" charset="0"/>
              </a:rPr>
              <a:t>: </a:t>
            </a:r>
            <a:r>
              <a:rPr lang="en-US" dirty="0">
                <a:solidFill>
                  <a:srgbClr val="267F99"/>
                </a:solidFill>
                <a:latin typeface="Courier New" panose="02070309020205020404" pitchFamily="49" charset="0"/>
              </a:rPr>
              <a:t>Fill</a:t>
            </a:r>
            <a:r>
              <a:rPr lang="en-US" dirty="0">
                <a:solidFill>
                  <a:srgbClr val="795E26"/>
                </a:solidFill>
                <a:latin typeface="Courier New" panose="02070309020205020404" pitchFamily="49" charset="0"/>
              </a:rPr>
              <a:t>, </a:t>
            </a:r>
            <a:r>
              <a:rPr lang="en-US" dirty="0">
                <a:solidFill>
                  <a:srgbClr val="001080"/>
                </a:solidFill>
                <a:latin typeface="Courier New" panose="02070309020205020404" pitchFamily="49" charset="0"/>
              </a:rPr>
              <a:t>height</a:t>
            </a:r>
            <a:r>
              <a:rPr lang="en-US" dirty="0">
                <a:solidFill>
                  <a:srgbClr val="795E26"/>
                </a:solidFill>
                <a:latin typeface="Courier New" panose="02070309020205020404" pitchFamily="49" charset="0"/>
              </a:rPr>
              <a:t>: </a:t>
            </a:r>
            <a:r>
              <a:rPr lang="en-US" dirty="0">
                <a:solidFill>
                  <a:srgbClr val="267F99"/>
                </a:solidFill>
                <a:latin typeface="Courier New" panose="02070309020205020404" pitchFamily="49" charset="0"/>
              </a:rPr>
              <a:t>Fit</a:t>
            </a:r>
            <a:br>
              <a:rPr lang="en-US" dirty="0"/>
            </a:br>
            <a:endParaRPr lang="en-US" dirty="0"/>
          </a:p>
          <a:p>
            <a:r>
              <a:rPr lang="en-US" dirty="0">
                <a:solidFill>
                  <a:srgbClr val="795E26"/>
                </a:solidFill>
                <a:latin typeface="Courier New" panose="02070309020205020404" pitchFamily="49" charset="0"/>
              </a:rPr>
              <a:t>                   </a:t>
            </a:r>
            <a:r>
              <a:rPr lang="en-US" dirty="0" err="1">
                <a:solidFill>
                  <a:srgbClr val="001080"/>
                </a:solidFill>
                <a:latin typeface="Courier New" panose="02070309020205020404" pitchFamily="49" charset="0"/>
              </a:rPr>
              <a:t>reaction_list</a:t>
            </a:r>
            <a:r>
              <a:rPr lang="en-US" dirty="0">
                <a:solidFill>
                  <a:srgbClr val="795E26"/>
                </a:solidFill>
                <a:latin typeface="Courier New" panose="02070309020205020404" pitchFamily="49" charset="0"/>
              </a:rPr>
              <a:t> = &lt;</a:t>
            </a:r>
            <a:r>
              <a:rPr lang="en-US" dirty="0" err="1">
                <a:solidFill>
                  <a:srgbClr val="267F99"/>
                </a:solidFill>
                <a:latin typeface="Courier New" panose="02070309020205020404" pitchFamily="49" charset="0"/>
              </a:rPr>
              <a:t>ReactionList</a:t>
            </a:r>
            <a:r>
              <a:rPr lang="en-US" dirty="0">
                <a:solidFill>
                  <a:srgbClr val="795E26"/>
                </a:solidFill>
                <a:latin typeface="Courier New" panose="02070309020205020404" pitchFamily="49" charset="0"/>
              </a:rPr>
              <a:t>&gt; { }</a:t>
            </a:r>
            <a:endParaRPr lang="en-US" dirty="0"/>
          </a:p>
          <a:p>
            <a:r>
              <a:rPr lang="en-US" dirty="0">
                <a:solidFill>
                  <a:srgbClr val="795E26"/>
                </a:solidFill>
                <a:latin typeface="Courier New" panose="02070309020205020404" pitchFamily="49" charset="0"/>
              </a:rPr>
              <a:t>                   </a:t>
            </a:r>
            <a:r>
              <a:rPr lang="en-US" dirty="0" err="1">
                <a:solidFill>
                  <a:srgbClr val="001080"/>
                </a:solidFill>
                <a:latin typeface="Courier New" panose="02070309020205020404" pitchFamily="49" charset="0"/>
              </a:rPr>
              <a:t>avatar_row</a:t>
            </a:r>
            <a:r>
              <a:rPr lang="en-US" dirty="0">
                <a:solidFill>
                  <a:srgbClr val="795E26"/>
                </a:solidFill>
                <a:latin typeface="Courier New" panose="02070309020205020404" pitchFamily="49" charset="0"/>
              </a:rPr>
              <a:t> = &lt;</a:t>
            </a:r>
            <a:r>
              <a:rPr lang="en-US" dirty="0" err="1">
                <a:solidFill>
                  <a:srgbClr val="267F99"/>
                </a:solidFill>
                <a:latin typeface="Courier New" panose="02070309020205020404" pitchFamily="49" charset="0"/>
              </a:rPr>
              <a:t>AvatarRow</a:t>
            </a:r>
            <a:r>
              <a:rPr lang="en-US" dirty="0">
                <a:solidFill>
                  <a:srgbClr val="795E26"/>
                </a:solidFill>
                <a:latin typeface="Courier New" panose="02070309020205020404" pitchFamily="49" charset="0"/>
              </a:rPr>
              <a:t>&gt; {}</a:t>
            </a:r>
            <a:endParaRPr lang="en-US" dirty="0"/>
          </a:p>
          <a:p>
            <a:r>
              <a:rPr lang="en-US" dirty="0">
                <a:solidFill>
                  <a:srgbClr val="795E26"/>
                </a:solidFill>
                <a:latin typeface="Courier New" panose="02070309020205020404" pitchFamily="49" charset="0"/>
              </a:rPr>
              <a:t>               }</a:t>
            </a:r>
            <a:endParaRPr lang="en-US" dirty="0"/>
          </a:p>
          <a:p>
            <a:r>
              <a:rPr lang="en-US" dirty="0">
                <a:solidFill>
                  <a:srgbClr val="795E26"/>
                </a:solidFill>
                <a:latin typeface="Courier New" panose="02070309020205020404" pitchFamily="49" charset="0"/>
              </a:rPr>
              <a:t>           }</a:t>
            </a:r>
            <a:endParaRPr lang="en-US" dirty="0"/>
          </a:p>
          <a:p>
            <a:r>
              <a:rPr lang="en-US" dirty="0">
                <a:solidFill>
                  <a:srgbClr val="795E26"/>
                </a:solidFill>
                <a:latin typeface="Courier New" panose="02070309020205020404" pitchFamily="49" charset="0"/>
              </a:rPr>
              <a:t>       }</a:t>
            </a:r>
            <a:endParaRPr lang="en-US" dirty="0"/>
          </a:p>
          <a:p>
            <a:r>
              <a:rPr lang="en-US" dirty="0">
                <a:solidFill>
                  <a:srgbClr val="795E26"/>
                </a:solidFill>
                <a:latin typeface="Courier New" panose="02070309020205020404" pitchFamily="49" charset="0"/>
              </a:rPr>
              <a:t>   }</a:t>
            </a:r>
          </a:p>
          <a:p>
            <a:r>
              <a:rPr lang="en-US" dirty="0">
                <a:solidFill>
                  <a:srgbClr val="795E26"/>
                </a:solidFill>
                <a:latin typeface="Courier New" panose="02070309020205020404" pitchFamily="49" charset="0"/>
              </a:rPr>
              <a:t>}</a:t>
            </a:r>
            <a:endParaRPr lang="en-US" dirty="0"/>
          </a:p>
        </p:txBody>
      </p:sp>
      <p:sp>
        <p:nvSpPr>
          <p:cNvPr id="20" name="TextBox 19">
            <a:extLst>
              <a:ext uri="{FF2B5EF4-FFF2-40B4-BE49-F238E27FC236}">
                <a16:creationId xmlns:a16="http://schemas.microsoft.com/office/drawing/2014/main" id="{8264E5B4-984C-A3FE-AF51-8F01942DD81F}"/>
              </a:ext>
            </a:extLst>
          </p:cNvPr>
          <p:cNvSpPr txBox="1"/>
          <p:nvPr/>
        </p:nvSpPr>
        <p:spPr>
          <a:xfrm>
            <a:off x="72535" y="-3814880"/>
            <a:ext cx="12191999" cy="8092240"/>
          </a:xfrm>
          <a:prstGeom prst="rect">
            <a:avLst/>
          </a:prstGeom>
          <a:noFill/>
        </p:spPr>
        <p:txBody>
          <a:bodyPr wrap="square" numCol="1" spcCol="457200">
            <a:noAutofit/>
          </a:bodyPr>
          <a:lstStyle/>
          <a:p>
            <a:r>
              <a:rPr lang="en-US" sz="1200" dirty="0" err="1">
                <a:solidFill>
                  <a:srgbClr val="795E26"/>
                </a:solidFill>
                <a:latin typeface="Menlo" panose="020B0609030804020204" pitchFamily="49" charset="0"/>
                <a:ea typeface="Menlo" panose="020B0609030804020204" pitchFamily="49" charset="0"/>
                <a:cs typeface="Menlo" panose="020B0609030804020204" pitchFamily="49" charset="0"/>
              </a:rPr>
              <a:t>live_design</a:t>
            </a:r>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a:t>
            </a:r>
            <a:r>
              <a:rPr lang="en-US" sz="1200" dirty="0">
                <a:solidFill>
                  <a:srgbClr val="000000"/>
                </a:solidFill>
                <a:latin typeface="Menlo" panose="020B0609030804020204" pitchFamily="49" charset="0"/>
                <a:ea typeface="Menlo" panose="020B0609030804020204" pitchFamily="49" charset="0"/>
                <a:cs typeface="Menlo" panose="020B0609030804020204" pitchFamily="49" charset="0"/>
              </a:rPr>
              <a:t> {</a:t>
            </a:r>
          </a:p>
          <a:p>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a:t>
            </a:r>
            <a:r>
              <a:rPr lang="en-US" sz="1200" dirty="0">
                <a:solidFill>
                  <a:srgbClr val="267F99"/>
                </a:solidFill>
                <a:latin typeface="Menlo" panose="020B0609030804020204" pitchFamily="49" charset="0"/>
                <a:ea typeface="Menlo" panose="020B0609030804020204" pitchFamily="49" charset="0"/>
                <a:cs typeface="Menlo" panose="020B0609030804020204" pitchFamily="49" charset="0"/>
              </a:rPr>
              <a:t>Message</a:t>
            </a:r>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 {{</a:t>
            </a:r>
            <a:r>
              <a:rPr lang="en-US" sz="1200" dirty="0">
                <a:solidFill>
                  <a:srgbClr val="267F99"/>
                </a:solidFill>
                <a:latin typeface="Menlo" panose="020B0609030804020204" pitchFamily="49" charset="0"/>
                <a:ea typeface="Menlo" panose="020B0609030804020204" pitchFamily="49" charset="0"/>
                <a:cs typeface="Menlo" panose="020B0609030804020204" pitchFamily="49" charset="0"/>
              </a:rPr>
              <a:t>Message</a:t>
            </a:r>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a:t>
            </a:r>
            <a:endParaRPr lang="en-US" sz="1200" dirty="0">
              <a:latin typeface="Menlo" panose="020B0609030804020204" pitchFamily="49" charset="0"/>
              <a:ea typeface="Menlo" panose="020B0609030804020204" pitchFamily="49" charset="0"/>
              <a:cs typeface="Menlo" panose="020B0609030804020204" pitchFamily="49" charset="0"/>
            </a:endParaRPr>
          </a:p>
          <a:p>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a:t>
            </a:r>
            <a:r>
              <a:rPr lang="en-US" sz="1200" dirty="0">
                <a:solidFill>
                  <a:srgbClr val="001080"/>
                </a:solidFill>
                <a:latin typeface="Menlo" panose="020B0609030804020204" pitchFamily="49" charset="0"/>
                <a:ea typeface="Menlo" panose="020B0609030804020204" pitchFamily="49" charset="0"/>
                <a:cs typeface="Menlo" panose="020B0609030804020204" pitchFamily="49" charset="0"/>
              </a:rPr>
              <a:t>width</a:t>
            </a:r>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a:t>
            </a:r>
            <a:r>
              <a:rPr lang="en-US" sz="1200" dirty="0">
                <a:solidFill>
                  <a:srgbClr val="267F99"/>
                </a:solidFill>
                <a:latin typeface="Menlo" panose="020B0609030804020204" pitchFamily="49" charset="0"/>
                <a:ea typeface="Menlo" panose="020B0609030804020204" pitchFamily="49" charset="0"/>
                <a:cs typeface="Menlo" panose="020B0609030804020204" pitchFamily="49" charset="0"/>
              </a:rPr>
              <a:t>Fill</a:t>
            </a:r>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a:t>
            </a:r>
            <a:r>
              <a:rPr lang="en-US" sz="1200" dirty="0">
                <a:solidFill>
                  <a:srgbClr val="001080"/>
                </a:solidFill>
                <a:latin typeface="Menlo" panose="020B0609030804020204" pitchFamily="49" charset="0"/>
                <a:ea typeface="Menlo" panose="020B0609030804020204" pitchFamily="49" charset="0"/>
                <a:cs typeface="Menlo" panose="020B0609030804020204" pitchFamily="49" charset="0"/>
              </a:rPr>
              <a:t>height</a:t>
            </a:r>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a:t>
            </a:r>
            <a:r>
              <a:rPr lang="en-US" sz="1200" dirty="0">
                <a:solidFill>
                  <a:srgbClr val="267F99"/>
                </a:solidFill>
                <a:latin typeface="Menlo" panose="020B0609030804020204" pitchFamily="49" charset="0"/>
                <a:ea typeface="Menlo" panose="020B0609030804020204" pitchFamily="49" charset="0"/>
                <a:cs typeface="Menlo" panose="020B0609030804020204" pitchFamily="49" charset="0"/>
              </a:rPr>
              <a:t>Fit</a:t>
            </a:r>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a:t>
            </a:r>
            <a:r>
              <a:rPr lang="en-US" sz="1200" dirty="0">
                <a:solidFill>
                  <a:srgbClr val="001080"/>
                </a:solidFill>
                <a:latin typeface="Menlo" panose="020B0609030804020204" pitchFamily="49" charset="0"/>
                <a:ea typeface="Menlo" panose="020B0609030804020204" pitchFamily="49" charset="0"/>
                <a:cs typeface="Menlo" panose="020B0609030804020204" pitchFamily="49" charset="0"/>
              </a:rPr>
              <a:t>flow</a:t>
            </a:r>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a:t>
            </a:r>
            <a:r>
              <a:rPr lang="en-US" sz="1200" dirty="0">
                <a:solidFill>
                  <a:srgbClr val="267F99"/>
                </a:solidFill>
                <a:latin typeface="Menlo" panose="020B0609030804020204" pitchFamily="49" charset="0"/>
                <a:ea typeface="Menlo" panose="020B0609030804020204" pitchFamily="49" charset="0"/>
                <a:cs typeface="Menlo" panose="020B0609030804020204" pitchFamily="49" charset="0"/>
              </a:rPr>
              <a:t>Down</a:t>
            </a:r>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a:t>
            </a:r>
            <a:br>
              <a:rPr lang="en-US" sz="1200" dirty="0">
                <a:latin typeface="Menlo" panose="020B0609030804020204" pitchFamily="49" charset="0"/>
                <a:ea typeface="Menlo" panose="020B0609030804020204" pitchFamily="49" charset="0"/>
                <a:cs typeface="Menlo" panose="020B0609030804020204" pitchFamily="49" charset="0"/>
              </a:rPr>
            </a:br>
            <a:endParaRPr lang="en-US" sz="1200" dirty="0">
              <a:latin typeface="Menlo" panose="020B0609030804020204" pitchFamily="49" charset="0"/>
              <a:ea typeface="Menlo" panose="020B0609030804020204" pitchFamily="49" charset="0"/>
              <a:cs typeface="Menlo" panose="020B0609030804020204" pitchFamily="49" charset="0"/>
            </a:endParaRPr>
          </a:p>
          <a:p>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a:t>
            </a:r>
            <a:r>
              <a:rPr lang="en-US" sz="1200" dirty="0" err="1">
                <a:solidFill>
                  <a:srgbClr val="001080"/>
                </a:solidFill>
                <a:latin typeface="Menlo" panose="020B0609030804020204" pitchFamily="49" charset="0"/>
                <a:ea typeface="Menlo" panose="020B0609030804020204" pitchFamily="49" charset="0"/>
                <a:cs typeface="Menlo" panose="020B0609030804020204" pitchFamily="49" charset="0"/>
              </a:rPr>
              <a:t>show_bg</a:t>
            </a:r>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a:t>
            </a:r>
            <a:r>
              <a:rPr lang="en-US" sz="1200" dirty="0">
                <a:solidFill>
                  <a:srgbClr val="0000FF"/>
                </a:solidFill>
                <a:latin typeface="Menlo" panose="020B0609030804020204" pitchFamily="49" charset="0"/>
                <a:ea typeface="Menlo" panose="020B0609030804020204" pitchFamily="49" charset="0"/>
                <a:cs typeface="Menlo" panose="020B0609030804020204" pitchFamily="49" charset="0"/>
              </a:rPr>
              <a:t>true,</a:t>
            </a:r>
          </a:p>
          <a:p>
            <a:r>
              <a:rPr lang="en-US" sz="1200" dirty="0">
                <a:solidFill>
                  <a:srgbClr val="0000FF"/>
                </a:solidFill>
                <a:latin typeface="Menlo" panose="020B0609030804020204" pitchFamily="49" charset="0"/>
                <a:ea typeface="Menlo" panose="020B0609030804020204" pitchFamily="49" charset="0"/>
                <a:cs typeface="Menlo" panose="020B0609030804020204" pitchFamily="49" charset="0"/>
              </a:rPr>
              <a:t>       </a:t>
            </a:r>
            <a:r>
              <a:rPr lang="en-US" sz="1200" dirty="0" err="1">
                <a:solidFill>
                  <a:srgbClr val="001080"/>
                </a:solidFill>
                <a:latin typeface="Menlo" panose="020B0609030804020204" pitchFamily="49" charset="0"/>
                <a:ea typeface="Menlo" panose="020B0609030804020204" pitchFamily="49" charset="0"/>
                <a:cs typeface="Menlo" panose="020B0609030804020204" pitchFamily="49" charset="0"/>
              </a:rPr>
              <a:t>draw_bg</a:t>
            </a:r>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 ... }</a:t>
            </a:r>
          </a:p>
          <a:p>
            <a:endParaRPr lang="en-US" sz="1200" dirty="0">
              <a:latin typeface="Menlo" panose="020B0609030804020204" pitchFamily="49" charset="0"/>
              <a:ea typeface="Menlo" panose="020B0609030804020204" pitchFamily="49" charset="0"/>
              <a:cs typeface="Menlo" panose="020B0609030804020204" pitchFamily="49" charset="0"/>
            </a:endParaRPr>
          </a:p>
          <a:p>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a:t>
            </a:r>
            <a:r>
              <a:rPr lang="en-US" sz="1200" dirty="0">
                <a:solidFill>
                  <a:srgbClr val="001080"/>
                </a:solidFill>
                <a:latin typeface="Menlo" panose="020B0609030804020204" pitchFamily="49" charset="0"/>
                <a:ea typeface="Menlo" panose="020B0609030804020204" pitchFamily="49" charset="0"/>
                <a:cs typeface="Menlo" panose="020B0609030804020204" pitchFamily="49" charset="0"/>
              </a:rPr>
              <a:t>animator</a:t>
            </a:r>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a:t>
            </a:r>
            <a:endParaRPr lang="en-US" sz="1200" dirty="0">
              <a:latin typeface="Menlo" panose="020B0609030804020204" pitchFamily="49" charset="0"/>
              <a:ea typeface="Menlo" panose="020B0609030804020204" pitchFamily="49" charset="0"/>
              <a:cs typeface="Menlo" panose="020B0609030804020204" pitchFamily="49" charset="0"/>
            </a:endParaRPr>
          </a:p>
          <a:p>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a:t>
            </a:r>
            <a:r>
              <a:rPr lang="en-US" sz="1200" dirty="0" err="1">
                <a:solidFill>
                  <a:srgbClr val="001080"/>
                </a:solidFill>
                <a:latin typeface="Menlo" panose="020B0609030804020204" pitchFamily="49" charset="0"/>
                <a:ea typeface="Menlo" panose="020B0609030804020204" pitchFamily="49" charset="0"/>
                <a:cs typeface="Menlo" panose="020B0609030804020204" pitchFamily="49" charset="0"/>
              </a:rPr>
              <a:t>on_highlight</a:t>
            </a:r>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 { ... }</a:t>
            </a:r>
            <a:endParaRPr lang="en-US" sz="1200" dirty="0">
              <a:latin typeface="Menlo" panose="020B0609030804020204" pitchFamily="49" charset="0"/>
              <a:ea typeface="Menlo" panose="020B0609030804020204" pitchFamily="49" charset="0"/>
              <a:cs typeface="Menlo" panose="020B0609030804020204" pitchFamily="49" charset="0"/>
            </a:endParaRPr>
          </a:p>
          <a:p>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a:t>
            </a:r>
            <a:r>
              <a:rPr lang="en-US" sz="1200" dirty="0" err="1">
                <a:solidFill>
                  <a:srgbClr val="001080"/>
                </a:solidFill>
                <a:latin typeface="Menlo" panose="020B0609030804020204" pitchFamily="49" charset="0"/>
                <a:ea typeface="Menlo" panose="020B0609030804020204" pitchFamily="49" charset="0"/>
                <a:cs typeface="Menlo" panose="020B0609030804020204" pitchFamily="49" charset="0"/>
              </a:rPr>
              <a:t>on_hover</a:t>
            </a:r>
            <a:r>
              <a:rPr lang="en-US" sz="1200" dirty="0">
                <a:solidFill>
                  <a:srgbClr val="001080"/>
                </a:solidFill>
                <a:latin typeface="Menlo" panose="020B0609030804020204" pitchFamily="49" charset="0"/>
                <a:ea typeface="Menlo" panose="020B0609030804020204" pitchFamily="49" charset="0"/>
                <a:cs typeface="Menlo" panose="020B0609030804020204" pitchFamily="49" charset="0"/>
              </a:rPr>
              <a:t> </a:t>
            </a:r>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 ... }</a:t>
            </a:r>
            <a:endParaRPr lang="en-US" sz="1200" dirty="0">
              <a:latin typeface="Menlo" panose="020B0609030804020204" pitchFamily="49" charset="0"/>
              <a:ea typeface="Menlo" panose="020B0609030804020204" pitchFamily="49" charset="0"/>
              <a:cs typeface="Menlo" panose="020B0609030804020204" pitchFamily="49" charset="0"/>
            </a:endParaRPr>
          </a:p>
          <a:p>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a:t>
            </a:r>
            <a:endParaRPr lang="en-US" sz="1200" dirty="0">
              <a:latin typeface="Menlo" panose="020B0609030804020204" pitchFamily="49" charset="0"/>
              <a:ea typeface="Menlo" panose="020B0609030804020204" pitchFamily="49" charset="0"/>
              <a:cs typeface="Menlo" panose="020B0609030804020204" pitchFamily="49" charset="0"/>
            </a:endParaRPr>
          </a:p>
          <a:p>
            <a:endParaRPr lang="en-US" sz="1200" dirty="0">
              <a:latin typeface="Menlo" panose="020B0609030804020204" pitchFamily="49" charset="0"/>
              <a:ea typeface="Menlo" panose="020B0609030804020204" pitchFamily="49" charset="0"/>
              <a:cs typeface="Menlo" panose="020B0609030804020204" pitchFamily="49" charset="0"/>
            </a:endParaRPr>
          </a:p>
          <a:p>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a:t>
            </a:r>
            <a:r>
              <a:rPr lang="en-US" sz="1200" dirty="0">
                <a:solidFill>
                  <a:srgbClr val="008000"/>
                </a:solidFill>
                <a:latin typeface="Menlo" panose="020B0609030804020204" pitchFamily="49" charset="0"/>
                <a:ea typeface="Menlo" panose="020B0609030804020204" pitchFamily="49" charset="0"/>
                <a:cs typeface="Menlo" panose="020B0609030804020204" pitchFamily="49" charset="0"/>
              </a:rPr>
              <a:t>// Preview of an earlier message that this message replied to.</a:t>
            </a:r>
            <a:endParaRPr lang="en-US" sz="1200" dirty="0">
              <a:latin typeface="Menlo" panose="020B0609030804020204" pitchFamily="49" charset="0"/>
              <a:ea typeface="Menlo" panose="020B0609030804020204" pitchFamily="49" charset="0"/>
              <a:cs typeface="Menlo" panose="020B0609030804020204" pitchFamily="49" charset="0"/>
            </a:endParaRPr>
          </a:p>
          <a:p>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a:t>
            </a:r>
            <a:r>
              <a:rPr lang="en-US" sz="1200" dirty="0" err="1">
                <a:solidFill>
                  <a:srgbClr val="001080"/>
                </a:solidFill>
                <a:latin typeface="Menlo" panose="020B0609030804020204" pitchFamily="49" charset="0"/>
                <a:ea typeface="Menlo" panose="020B0609030804020204" pitchFamily="49" charset="0"/>
                <a:cs typeface="Menlo" panose="020B0609030804020204" pitchFamily="49" charset="0"/>
              </a:rPr>
              <a:t>replied_to_message</a:t>
            </a:r>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 &lt;</a:t>
            </a:r>
            <a:r>
              <a:rPr lang="en-US" sz="1200" dirty="0" err="1">
                <a:solidFill>
                  <a:srgbClr val="267F99"/>
                </a:solidFill>
                <a:latin typeface="Menlo" panose="020B0609030804020204" pitchFamily="49" charset="0"/>
                <a:ea typeface="Menlo" panose="020B0609030804020204" pitchFamily="49" charset="0"/>
                <a:cs typeface="Menlo" panose="020B0609030804020204" pitchFamily="49" charset="0"/>
              </a:rPr>
              <a:t>RepliedToMessage</a:t>
            </a:r>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&gt; {</a:t>
            </a:r>
          </a:p>
          <a:p>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a:t>
            </a:r>
            <a:r>
              <a:rPr lang="en-US" sz="1200" dirty="0">
                <a:solidFill>
                  <a:srgbClr val="001080"/>
                </a:solidFill>
                <a:latin typeface="Menlo" panose="020B0609030804020204" pitchFamily="49" charset="0"/>
                <a:ea typeface="Menlo" panose="020B0609030804020204" pitchFamily="49" charset="0"/>
                <a:cs typeface="Menlo" panose="020B0609030804020204" pitchFamily="49" charset="0"/>
              </a:rPr>
              <a:t>visible</a:t>
            </a:r>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a:t>
            </a:r>
            <a:r>
              <a:rPr lang="en-US" sz="1200" dirty="0">
                <a:solidFill>
                  <a:srgbClr val="267F99"/>
                </a:solidFill>
                <a:latin typeface="Menlo" panose="020B0609030804020204" pitchFamily="49" charset="0"/>
                <a:ea typeface="Menlo" panose="020B0609030804020204" pitchFamily="49" charset="0"/>
                <a:cs typeface="Menlo" panose="020B0609030804020204" pitchFamily="49" charset="0"/>
              </a:rPr>
              <a:t>false</a:t>
            </a:r>
            <a:endParaRPr lang="en-US" sz="1200" dirty="0">
              <a:latin typeface="Menlo" panose="020B0609030804020204" pitchFamily="49" charset="0"/>
              <a:ea typeface="Menlo" panose="020B0609030804020204" pitchFamily="49" charset="0"/>
              <a:cs typeface="Menlo" panose="020B0609030804020204" pitchFamily="49" charset="0"/>
            </a:endParaRPr>
          </a:p>
          <a:p>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a:t>
            </a:r>
            <a:r>
              <a:rPr lang="en-US" sz="1200" dirty="0">
                <a:solidFill>
                  <a:srgbClr val="001080"/>
                </a:solidFill>
                <a:latin typeface="Menlo" panose="020B0609030804020204" pitchFamily="49" charset="0"/>
                <a:ea typeface="Menlo" panose="020B0609030804020204" pitchFamily="49" charset="0"/>
                <a:cs typeface="Menlo" panose="020B0609030804020204" pitchFamily="49" charset="0"/>
              </a:rPr>
              <a:t>flow</a:t>
            </a:r>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a:t>
            </a:r>
            <a:r>
              <a:rPr lang="en-US" sz="1200" dirty="0">
                <a:solidFill>
                  <a:srgbClr val="267F99"/>
                </a:solidFill>
                <a:latin typeface="Menlo" panose="020B0609030804020204" pitchFamily="49" charset="0"/>
                <a:ea typeface="Menlo" panose="020B0609030804020204" pitchFamily="49" charset="0"/>
                <a:cs typeface="Menlo" panose="020B0609030804020204" pitchFamily="49" charset="0"/>
              </a:rPr>
              <a:t>Right</a:t>
            </a:r>
            <a:endParaRPr lang="en-US" sz="1200" dirty="0">
              <a:latin typeface="Menlo" panose="020B0609030804020204" pitchFamily="49" charset="0"/>
              <a:ea typeface="Menlo" panose="020B0609030804020204" pitchFamily="49" charset="0"/>
              <a:cs typeface="Menlo" panose="020B0609030804020204" pitchFamily="49" charset="0"/>
            </a:endParaRPr>
          </a:p>
          <a:p>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a:t>
            </a:r>
            <a:r>
              <a:rPr lang="en-US" sz="1200" dirty="0">
                <a:solidFill>
                  <a:srgbClr val="001080"/>
                </a:solidFill>
                <a:latin typeface="Menlo" panose="020B0609030804020204" pitchFamily="49" charset="0"/>
                <a:ea typeface="Menlo" panose="020B0609030804020204" pitchFamily="49" charset="0"/>
                <a:cs typeface="Menlo" panose="020B0609030804020204" pitchFamily="49" charset="0"/>
              </a:rPr>
              <a:t>margin</a:t>
            </a:r>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 </a:t>
            </a:r>
            <a:r>
              <a:rPr lang="en-US" sz="1200" dirty="0">
                <a:solidFill>
                  <a:srgbClr val="001080"/>
                </a:solidFill>
                <a:latin typeface="Menlo" panose="020B0609030804020204" pitchFamily="49" charset="0"/>
                <a:ea typeface="Menlo" panose="020B0609030804020204" pitchFamily="49" charset="0"/>
                <a:cs typeface="Menlo" panose="020B0609030804020204" pitchFamily="49" charset="0"/>
              </a:rPr>
              <a:t>bottom</a:t>
            </a:r>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a:t>
            </a:r>
            <a:r>
              <a:rPr lang="en-US" sz="1200" dirty="0">
                <a:solidFill>
                  <a:srgbClr val="098658"/>
                </a:solidFill>
                <a:latin typeface="Menlo" panose="020B0609030804020204" pitchFamily="49" charset="0"/>
                <a:ea typeface="Menlo" panose="020B0609030804020204" pitchFamily="49" charset="0"/>
                <a:cs typeface="Menlo" panose="020B0609030804020204" pitchFamily="49" charset="0"/>
              </a:rPr>
              <a:t>3</a:t>
            </a:r>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a:t>
            </a:r>
            <a:r>
              <a:rPr lang="en-US" sz="1200" dirty="0">
                <a:solidFill>
                  <a:srgbClr val="001080"/>
                </a:solidFill>
                <a:latin typeface="Menlo" panose="020B0609030804020204" pitchFamily="49" charset="0"/>
                <a:ea typeface="Menlo" panose="020B0609030804020204" pitchFamily="49" charset="0"/>
                <a:cs typeface="Menlo" panose="020B0609030804020204" pitchFamily="49" charset="0"/>
              </a:rPr>
              <a:t>top</a:t>
            </a:r>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a:t>
            </a:r>
            <a:r>
              <a:rPr lang="en-US" sz="1200" dirty="0">
                <a:solidFill>
                  <a:srgbClr val="098658"/>
                </a:solidFill>
                <a:latin typeface="Menlo" panose="020B0609030804020204" pitchFamily="49" charset="0"/>
                <a:ea typeface="Menlo" panose="020B0609030804020204" pitchFamily="49" charset="0"/>
                <a:cs typeface="Menlo" panose="020B0609030804020204" pitchFamily="49" charset="0"/>
              </a:rPr>
              <a:t>10</a:t>
            </a:r>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a:t>
            </a:r>
          </a:p>
          <a:p>
            <a:endParaRPr lang="en-US" sz="1200" dirty="0">
              <a:latin typeface="Menlo" panose="020B0609030804020204" pitchFamily="49" charset="0"/>
              <a:ea typeface="Menlo" panose="020B0609030804020204" pitchFamily="49" charset="0"/>
              <a:cs typeface="Menlo" panose="020B0609030804020204" pitchFamily="49" charset="0"/>
            </a:endParaRPr>
          </a:p>
          <a:p>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a:t>
            </a:r>
            <a:r>
              <a:rPr lang="en-US" sz="1200" dirty="0" err="1">
                <a:solidFill>
                  <a:srgbClr val="001080"/>
                </a:solidFill>
                <a:latin typeface="Menlo" panose="020B0609030804020204" pitchFamily="49" charset="0"/>
                <a:ea typeface="Menlo" panose="020B0609030804020204" pitchFamily="49" charset="0"/>
                <a:cs typeface="Menlo" panose="020B0609030804020204" pitchFamily="49" charset="0"/>
              </a:rPr>
              <a:t>replied_to_message_content</a:t>
            </a:r>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 { ... }</a:t>
            </a:r>
            <a:endParaRPr lang="en-US" sz="1200" dirty="0">
              <a:latin typeface="Menlo" panose="020B0609030804020204" pitchFamily="49" charset="0"/>
              <a:ea typeface="Menlo" panose="020B0609030804020204" pitchFamily="49" charset="0"/>
              <a:cs typeface="Menlo" panose="020B0609030804020204" pitchFamily="49" charset="0"/>
            </a:endParaRPr>
          </a:p>
          <a:p>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a:t>
            </a:r>
            <a:endParaRPr lang="en-US" sz="1200" dirty="0">
              <a:latin typeface="Menlo" panose="020B0609030804020204" pitchFamily="49" charset="0"/>
              <a:ea typeface="Menlo" panose="020B0609030804020204" pitchFamily="49" charset="0"/>
              <a:cs typeface="Menlo" panose="020B0609030804020204" pitchFamily="49" charset="0"/>
            </a:endParaRPr>
          </a:p>
          <a:p>
            <a:endParaRPr lang="en-US" sz="1200" dirty="0">
              <a:latin typeface="Menlo" panose="020B0609030804020204" pitchFamily="49" charset="0"/>
              <a:ea typeface="Menlo" panose="020B0609030804020204" pitchFamily="49" charset="0"/>
              <a:cs typeface="Menlo" panose="020B0609030804020204" pitchFamily="49" charset="0"/>
            </a:endParaRPr>
          </a:p>
          <a:p>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a:t>
            </a:r>
            <a:r>
              <a:rPr lang="en-US" sz="1200" dirty="0">
                <a:solidFill>
                  <a:srgbClr val="001080"/>
                </a:solidFill>
                <a:latin typeface="Menlo" panose="020B0609030804020204" pitchFamily="49" charset="0"/>
                <a:ea typeface="Menlo" panose="020B0609030804020204" pitchFamily="49" charset="0"/>
                <a:cs typeface="Menlo" panose="020B0609030804020204" pitchFamily="49" charset="0"/>
              </a:rPr>
              <a:t>body</a:t>
            </a:r>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 &lt;</a:t>
            </a:r>
            <a:r>
              <a:rPr lang="en-US" sz="1200" dirty="0">
                <a:solidFill>
                  <a:srgbClr val="267F99"/>
                </a:solidFill>
                <a:latin typeface="Menlo" panose="020B0609030804020204" pitchFamily="49" charset="0"/>
                <a:ea typeface="Menlo" panose="020B0609030804020204" pitchFamily="49" charset="0"/>
                <a:cs typeface="Menlo" panose="020B0609030804020204" pitchFamily="49" charset="0"/>
              </a:rPr>
              <a:t>View</a:t>
            </a:r>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&gt; {</a:t>
            </a:r>
            <a:endParaRPr lang="en-US" sz="1200" dirty="0">
              <a:latin typeface="Menlo" panose="020B0609030804020204" pitchFamily="49" charset="0"/>
              <a:ea typeface="Menlo" panose="020B0609030804020204" pitchFamily="49" charset="0"/>
              <a:cs typeface="Menlo" panose="020B0609030804020204" pitchFamily="49" charset="0"/>
            </a:endParaRPr>
          </a:p>
          <a:p>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a:t>
            </a:r>
            <a:r>
              <a:rPr lang="en-US" sz="1200" dirty="0">
                <a:solidFill>
                  <a:srgbClr val="001080"/>
                </a:solidFill>
                <a:latin typeface="Menlo" panose="020B0609030804020204" pitchFamily="49" charset="0"/>
                <a:ea typeface="Menlo" panose="020B0609030804020204" pitchFamily="49" charset="0"/>
                <a:cs typeface="Menlo" panose="020B0609030804020204" pitchFamily="49" charset="0"/>
              </a:rPr>
              <a:t>width</a:t>
            </a:r>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a:t>
            </a:r>
            <a:r>
              <a:rPr lang="en-US" sz="1200" dirty="0">
                <a:solidFill>
                  <a:srgbClr val="267F99"/>
                </a:solidFill>
                <a:latin typeface="Menlo" panose="020B0609030804020204" pitchFamily="49" charset="0"/>
                <a:ea typeface="Menlo" panose="020B0609030804020204" pitchFamily="49" charset="0"/>
                <a:cs typeface="Menlo" panose="020B0609030804020204" pitchFamily="49" charset="0"/>
              </a:rPr>
              <a:t>Fill</a:t>
            </a:r>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a:t>
            </a:r>
            <a:r>
              <a:rPr lang="en-US" sz="1200" dirty="0">
                <a:solidFill>
                  <a:srgbClr val="001080"/>
                </a:solidFill>
                <a:latin typeface="Menlo" panose="020B0609030804020204" pitchFamily="49" charset="0"/>
                <a:ea typeface="Menlo" panose="020B0609030804020204" pitchFamily="49" charset="0"/>
                <a:cs typeface="Menlo" panose="020B0609030804020204" pitchFamily="49" charset="0"/>
              </a:rPr>
              <a:t>height</a:t>
            </a:r>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a:t>
            </a:r>
            <a:r>
              <a:rPr lang="en-US" sz="1200" dirty="0">
                <a:solidFill>
                  <a:srgbClr val="267F99"/>
                </a:solidFill>
                <a:latin typeface="Menlo" panose="020B0609030804020204" pitchFamily="49" charset="0"/>
                <a:ea typeface="Menlo" panose="020B0609030804020204" pitchFamily="49" charset="0"/>
                <a:cs typeface="Menlo" panose="020B0609030804020204" pitchFamily="49" charset="0"/>
              </a:rPr>
              <a:t>Fit</a:t>
            </a:r>
            <a:endParaRPr lang="en-US" sz="1200" dirty="0">
              <a:latin typeface="Menlo" panose="020B0609030804020204" pitchFamily="49" charset="0"/>
              <a:ea typeface="Menlo" panose="020B0609030804020204" pitchFamily="49" charset="0"/>
              <a:cs typeface="Menlo" panose="020B0609030804020204" pitchFamily="49" charset="0"/>
            </a:endParaRPr>
          </a:p>
          <a:p>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a:t>
            </a:r>
            <a:r>
              <a:rPr lang="en-US" sz="1200" dirty="0">
                <a:solidFill>
                  <a:srgbClr val="001080"/>
                </a:solidFill>
                <a:latin typeface="Menlo" panose="020B0609030804020204" pitchFamily="49" charset="0"/>
                <a:ea typeface="Menlo" panose="020B0609030804020204" pitchFamily="49" charset="0"/>
                <a:cs typeface="Menlo" panose="020B0609030804020204" pitchFamily="49" charset="0"/>
              </a:rPr>
              <a:t>padding</a:t>
            </a:r>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a:t>
            </a:r>
            <a:r>
              <a:rPr lang="en-US" sz="1200" dirty="0">
                <a:solidFill>
                  <a:srgbClr val="001080"/>
                </a:solidFill>
                <a:latin typeface="Menlo" panose="020B0609030804020204" pitchFamily="49" charset="0"/>
                <a:ea typeface="Menlo" panose="020B0609030804020204" pitchFamily="49" charset="0"/>
                <a:cs typeface="Menlo" panose="020B0609030804020204" pitchFamily="49" charset="0"/>
              </a:rPr>
              <a:t>top</a:t>
            </a:r>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a:t>
            </a:r>
            <a:r>
              <a:rPr lang="en-US" sz="1200" dirty="0">
                <a:solidFill>
                  <a:srgbClr val="098658"/>
                </a:solidFill>
                <a:latin typeface="Menlo" panose="020B0609030804020204" pitchFamily="49" charset="0"/>
                <a:ea typeface="Menlo" panose="020B0609030804020204" pitchFamily="49" charset="0"/>
                <a:cs typeface="Menlo" panose="020B0609030804020204" pitchFamily="49" charset="0"/>
              </a:rPr>
              <a:t>0</a:t>
            </a:r>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a:t>
            </a:r>
            <a:r>
              <a:rPr lang="en-US" sz="1200" dirty="0">
                <a:solidFill>
                  <a:srgbClr val="001080"/>
                </a:solidFill>
                <a:latin typeface="Menlo" panose="020B0609030804020204" pitchFamily="49" charset="0"/>
                <a:ea typeface="Menlo" panose="020B0609030804020204" pitchFamily="49" charset="0"/>
                <a:cs typeface="Menlo" panose="020B0609030804020204" pitchFamily="49" charset="0"/>
              </a:rPr>
              <a:t>bottom</a:t>
            </a:r>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a:t>
            </a:r>
            <a:r>
              <a:rPr lang="en-US" sz="1200" dirty="0">
                <a:solidFill>
                  <a:srgbClr val="098658"/>
                </a:solidFill>
                <a:latin typeface="Menlo" panose="020B0609030804020204" pitchFamily="49" charset="0"/>
                <a:ea typeface="Menlo" panose="020B0609030804020204" pitchFamily="49" charset="0"/>
                <a:cs typeface="Menlo" panose="020B0609030804020204" pitchFamily="49" charset="0"/>
              </a:rPr>
              <a:t>10</a:t>
            </a:r>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a:t>
            </a:r>
            <a:r>
              <a:rPr lang="en-US" sz="1200" dirty="0">
                <a:solidFill>
                  <a:srgbClr val="001080"/>
                </a:solidFill>
                <a:latin typeface="Menlo" panose="020B0609030804020204" pitchFamily="49" charset="0"/>
                <a:ea typeface="Menlo" panose="020B0609030804020204" pitchFamily="49" charset="0"/>
                <a:cs typeface="Menlo" panose="020B0609030804020204" pitchFamily="49" charset="0"/>
              </a:rPr>
              <a:t>left</a:t>
            </a:r>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a:t>
            </a:r>
            <a:r>
              <a:rPr lang="en-US" sz="1200" dirty="0">
                <a:solidFill>
                  <a:srgbClr val="098658"/>
                </a:solidFill>
                <a:latin typeface="Menlo" panose="020B0609030804020204" pitchFamily="49" charset="0"/>
                <a:ea typeface="Menlo" panose="020B0609030804020204" pitchFamily="49" charset="0"/>
                <a:cs typeface="Menlo" panose="020B0609030804020204" pitchFamily="49" charset="0"/>
              </a:rPr>
              <a:t>10</a:t>
            </a:r>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a:t>
            </a:r>
            <a:r>
              <a:rPr lang="en-US" sz="1200" dirty="0">
                <a:solidFill>
                  <a:srgbClr val="001080"/>
                </a:solidFill>
                <a:latin typeface="Menlo" panose="020B0609030804020204" pitchFamily="49" charset="0"/>
                <a:ea typeface="Menlo" panose="020B0609030804020204" pitchFamily="49" charset="0"/>
                <a:cs typeface="Menlo" panose="020B0609030804020204" pitchFamily="49" charset="0"/>
              </a:rPr>
              <a:t>right</a:t>
            </a:r>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a:t>
            </a:r>
            <a:r>
              <a:rPr lang="en-US" sz="1200" dirty="0">
                <a:solidFill>
                  <a:srgbClr val="098658"/>
                </a:solidFill>
                <a:latin typeface="Menlo" panose="020B0609030804020204" pitchFamily="49" charset="0"/>
                <a:ea typeface="Menlo" panose="020B0609030804020204" pitchFamily="49" charset="0"/>
                <a:cs typeface="Menlo" panose="020B0609030804020204" pitchFamily="49" charset="0"/>
              </a:rPr>
              <a:t>10</a:t>
            </a:r>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a:t>
            </a:r>
            <a:endParaRPr lang="en-US" sz="1200" dirty="0">
              <a:latin typeface="Menlo" panose="020B0609030804020204" pitchFamily="49" charset="0"/>
              <a:ea typeface="Menlo" panose="020B0609030804020204" pitchFamily="49" charset="0"/>
              <a:cs typeface="Menlo" panose="020B0609030804020204" pitchFamily="49" charset="0"/>
            </a:endParaRPr>
          </a:p>
          <a:p>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a:t>
            </a:r>
            <a:r>
              <a:rPr lang="en-US" sz="1200" dirty="0">
                <a:solidFill>
                  <a:srgbClr val="001080"/>
                </a:solidFill>
                <a:latin typeface="Menlo" panose="020B0609030804020204" pitchFamily="49" charset="0"/>
                <a:ea typeface="Menlo" panose="020B0609030804020204" pitchFamily="49" charset="0"/>
                <a:cs typeface="Menlo" panose="020B0609030804020204" pitchFamily="49" charset="0"/>
              </a:rPr>
              <a:t>flow</a:t>
            </a:r>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a:t>
            </a:r>
            <a:r>
              <a:rPr lang="en-US" sz="1200" dirty="0">
                <a:solidFill>
                  <a:srgbClr val="267F99"/>
                </a:solidFill>
                <a:latin typeface="Menlo" panose="020B0609030804020204" pitchFamily="49" charset="0"/>
                <a:ea typeface="Menlo" panose="020B0609030804020204" pitchFamily="49" charset="0"/>
                <a:cs typeface="Menlo" panose="020B0609030804020204" pitchFamily="49" charset="0"/>
              </a:rPr>
              <a:t>Right</a:t>
            </a:r>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a:t>
            </a:r>
            <a:endParaRPr lang="en-US" sz="1200" dirty="0">
              <a:latin typeface="Menlo" panose="020B0609030804020204" pitchFamily="49" charset="0"/>
              <a:ea typeface="Menlo" panose="020B0609030804020204" pitchFamily="49" charset="0"/>
              <a:cs typeface="Menlo" panose="020B0609030804020204" pitchFamily="49" charset="0"/>
            </a:endParaRPr>
          </a:p>
          <a:p>
            <a:endParaRPr lang="en-US" sz="1200" dirty="0">
              <a:latin typeface="Menlo" panose="020B0609030804020204" pitchFamily="49" charset="0"/>
              <a:ea typeface="Menlo" panose="020B0609030804020204" pitchFamily="49" charset="0"/>
              <a:cs typeface="Menlo" panose="020B0609030804020204" pitchFamily="49" charset="0"/>
            </a:endParaRPr>
          </a:p>
          <a:p>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a:t>
            </a:r>
            <a:r>
              <a:rPr lang="en-US" sz="1200" dirty="0">
                <a:solidFill>
                  <a:srgbClr val="001080"/>
                </a:solidFill>
                <a:latin typeface="Menlo" panose="020B0609030804020204" pitchFamily="49" charset="0"/>
                <a:ea typeface="Menlo" panose="020B0609030804020204" pitchFamily="49" charset="0"/>
                <a:cs typeface="Menlo" panose="020B0609030804020204" pitchFamily="49" charset="0"/>
              </a:rPr>
              <a:t>profile</a:t>
            </a:r>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 &lt;</a:t>
            </a:r>
            <a:r>
              <a:rPr lang="en-US" sz="1200" dirty="0">
                <a:solidFill>
                  <a:srgbClr val="267F99"/>
                </a:solidFill>
                <a:latin typeface="Menlo" panose="020B0609030804020204" pitchFamily="49" charset="0"/>
                <a:ea typeface="Menlo" panose="020B0609030804020204" pitchFamily="49" charset="0"/>
                <a:cs typeface="Menlo" panose="020B0609030804020204" pitchFamily="49" charset="0"/>
              </a:rPr>
              <a:t>View</a:t>
            </a:r>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&gt; {</a:t>
            </a:r>
            <a:endParaRPr lang="en-US" sz="1200" dirty="0">
              <a:latin typeface="Menlo" panose="020B0609030804020204" pitchFamily="49" charset="0"/>
              <a:ea typeface="Menlo" panose="020B0609030804020204" pitchFamily="49" charset="0"/>
              <a:cs typeface="Menlo" panose="020B0609030804020204" pitchFamily="49" charset="0"/>
            </a:endParaRPr>
          </a:p>
          <a:p>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a:t>
            </a:r>
            <a:r>
              <a:rPr lang="en-US" sz="1200" dirty="0">
                <a:solidFill>
                  <a:srgbClr val="001080"/>
                </a:solidFill>
                <a:latin typeface="Menlo" panose="020B0609030804020204" pitchFamily="49" charset="0"/>
                <a:ea typeface="Menlo" panose="020B0609030804020204" pitchFamily="49" charset="0"/>
                <a:cs typeface="Menlo" panose="020B0609030804020204" pitchFamily="49" charset="0"/>
              </a:rPr>
              <a:t>align</a:t>
            </a:r>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a:t>
            </a:r>
            <a:r>
              <a:rPr lang="en-US" sz="1200" dirty="0">
                <a:solidFill>
                  <a:srgbClr val="001080"/>
                </a:solidFill>
                <a:latin typeface="Menlo" panose="020B0609030804020204" pitchFamily="49" charset="0"/>
                <a:ea typeface="Menlo" panose="020B0609030804020204" pitchFamily="49" charset="0"/>
                <a:cs typeface="Menlo" panose="020B0609030804020204" pitchFamily="49" charset="0"/>
              </a:rPr>
              <a:t>x</a:t>
            </a:r>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a:t>
            </a:r>
            <a:r>
              <a:rPr lang="en-US" sz="1200" dirty="0">
                <a:solidFill>
                  <a:srgbClr val="098658"/>
                </a:solidFill>
                <a:latin typeface="Menlo" panose="020B0609030804020204" pitchFamily="49" charset="0"/>
                <a:ea typeface="Menlo" panose="020B0609030804020204" pitchFamily="49" charset="0"/>
                <a:cs typeface="Menlo" panose="020B0609030804020204" pitchFamily="49" charset="0"/>
              </a:rPr>
              <a:t>0.5</a:t>
            </a:r>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a:t>
            </a:r>
            <a:r>
              <a:rPr lang="en-US" sz="1200" dirty="0">
                <a:solidFill>
                  <a:srgbClr val="001080"/>
                </a:solidFill>
                <a:latin typeface="Menlo" panose="020B0609030804020204" pitchFamily="49" charset="0"/>
                <a:ea typeface="Menlo" panose="020B0609030804020204" pitchFamily="49" charset="0"/>
                <a:cs typeface="Menlo" panose="020B0609030804020204" pitchFamily="49" charset="0"/>
              </a:rPr>
              <a:t>y</a:t>
            </a:r>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a:t>
            </a:r>
            <a:r>
              <a:rPr lang="en-US" sz="1200" dirty="0">
                <a:solidFill>
                  <a:srgbClr val="098658"/>
                </a:solidFill>
                <a:latin typeface="Menlo" panose="020B0609030804020204" pitchFamily="49" charset="0"/>
                <a:ea typeface="Menlo" panose="020B0609030804020204" pitchFamily="49" charset="0"/>
                <a:cs typeface="Menlo" panose="020B0609030804020204" pitchFamily="49" charset="0"/>
              </a:rPr>
              <a:t>0.0</a:t>
            </a:r>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a:t>
            </a:r>
            <a:endParaRPr lang="en-US" sz="1200" dirty="0">
              <a:latin typeface="Menlo" panose="020B0609030804020204" pitchFamily="49" charset="0"/>
              <a:ea typeface="Menlo" panose="020B0609030804020204" pitchFamily="49" charset="0"/>
              <a:cs typeface="Menlo" panose="020B0609030804020204" pitchFamily="49" charset="0"/>
            </a:endParaRPr>
          </a:p>
          <a:p>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a:t>
            </a:r>
            <a:r>
              <a:rPr lang="en-US" sz="1200" dirty="0">
                <a:solidFill>
                  <a:srgbClr val="001080"/>
                </a:solidFill>
                <a:latin typeface="Menlo" panose="020B0609030804020204" pitchFamily="49" charset="0"/>
                <a:ea typeface="Menlo" panose="020B0609030804020204" pitchFamily="49" charset="0"/>
                <a:cs typeface="Menlo" panose="020B0609030804020204" pitchFamily="49" charset="0"/>
              </a:rPr>
              <a:t>width</a:t>
            </a:r>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a:t>
            </a:r>
            <a:r>
              <a:rPr lang="en-US" sz="1200" dirty="0">
                <a:solidFill>
                  <a:srgbClr val="098658"/>
                </a:solidFill>
                <a:latin typeface="Menlo" panose="020B0609030804020204" pitchFamily="49" charset="0"/>
                <a:ea typeface="Menlo" panose="020B0609030804020204" pitchFamily="49" charset="0"/>
                <a:cs typeface="Menlo" panose="020B0609030804020204" pitchFamily="49" charset="0"/>
              </a:rPr>
              <a:t>65.0</a:t>
            </a:r>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a:t>
            </a:r>
            <a:r>
              <a:rPr lang="en-US" sz="1200" dirty="0">
                <a:solidFill>
                  <a:srgbClr val="001080"/>
                </a:solidFill>
                <a:latin typeface="Menlo" panose="020B0609030804020204" pitchFamily="49" charset="0"/>
                <a:ea typeface="Menlo" panose="020B0609030804020204" pitchFamily="49" charset="0"/>
                <a:cs typeface="Menlo" panose="020B0609030804020204" pitchFamily="49" charset="0"/>
              </a:rPr>
              <a:t>height</a:t>
            </a:r>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a:t>
            </a:r>
            <a:r>
              <a:rPr lang="en-US" sz="1200" dirty="0">
                <a:solidFill>
                  <a:srgbClr val="267F99"/>
                </a:solidFill>
                <a:latin typeface="Menlo" panose="020B0609030804020204" pitchFamily="49" charset="0"/>
                <a:ea typeface="Menlo" panose="020B0609030804020204" pitchFamily="49" charset="0"/>
                <a:cs typeface="Menlo" panose="020B0609030804020204" pitchFamily="49" charset="0"/>
              </a:rPr>
              <a:t>Fit</a:t>
            </a:r>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a:t>
            </a:r>
            <a:endParaRPr lang="en-US" sz="1200" dirty="0">
              <a:latin typeface="Menlo" panose="020B0609030804020204" pitchFamily="49" charset="0"/>
              <a:ea typeface="Menlo" panose="020B0609030804020204" pitchFamily="49" charset="0"/>
              <a:cs typeface="Menlo" panose="020B0609030804020204" pitchFamily="49" charset="0"/>
            </a:endParaRPr>
          </a:p>
          <a:p>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a:t>
            </a:r>
            <a:r>
              <a:rPr lang="en-US" sz="1200" dirty="0">
                <a:solidFill>
                  <a:srgbClr val="001080"/>
                </a:solidFill>
                <a:latin typeface="Menlo" panose="020B0609030804020204" pitchFamily="49" charset="0"/>
                <a:ea typeface="Menlo" panose="020B0609030804020204" pitchFamily="49" charset="0"/>
                <a:cs typeface="Menlo" panose="020B0609030804020204" pitchFamily="49" charset="0"/>
              </a:rPr>
              <a:t>margin</a:t>
            </a:r>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a:t>
            </a:r>
            <a:r>
              <a:rPr lang="en-US" sz="1200" dirty="0">
                <a:solidFill>
                  <a:srgbClr val="001080"/>
                </a:solidFill>
                <a:latin typeface="Menlo" panose="020B0609030804020204" pitchFamily="49" charset="0"/>
                <a:ea typeface="Menlo" panose="020B0609030804020204" pitchFamily="49" charset="0"/>
                <a:cs typeface="Menlo" panose="020B0609030804020204" pitchFamily="49" charset="0"/>
              </a:rPr>
              <a:t>top</a:t>
            </a:r>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a:t>
            </a:r>
            <a:r>
              <a:rPr lang="en-US" sz="1200" dirty="0">
                <a:solidFill>
                  <a:srgbClr val="098658"/>
                </a:solidFill>
                <a:latin typeface="Menlo" panose="020B0609030804020204" pitchFamily="49" charset="0"/>
                <a:ea typeface="Menlo" panose="020B0609030804020204" pitchFamily="49" charset="0"/>
                <a:cs typeface="Menlo" panose="020B0609030804020204" pitchFamily="49" charset="0"/>
              </a:rPr>
              <a:t>5</a:t>
            </a:r>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a:t>
            </a:r>
            <a:r>
              <a:rPr lang="en-US" sz="1200" dirty="0">
                <a:solidFill>
                  <a:srgbClr val="001080"/>
                </a:solidFill>
                <a:latin typeface="Menlo" panose="020B0609030804020204" pitchFamily="49" charset="0"/>
                <a:ea typeface="Menlo" panose="020B0609030804020204" pitchFamily="49" charset="0"/>
                <a:cs typeface="Menlo" panose="020B0609030804020204" pitchFamily="49" charset="0"/>
              </a:rPr>
              <a:t>right</a:t>
            </a:r>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a:t>
            </a:r>
            <a:r>
              <a:rPr lang="en-US" sz="1200" dirty="0">
                <a:solidFill>
                  <a:srgbClr val="098658"/>
                </a:solidFill>
                <a:latin typeface="Menlo" panose="020B0609030804020204" pitchFamily="49" charset="0"/>
                <a:ea typeface="Menlo" panose="020B0609030804020204" pitchFamily="49" charset="0"/>
                <a:cs typeface="Menlo" panose="020B0609030804020204" pitchFamily="49" charset="0"/>
              </a:rPr>
              <a:t>10</a:t>
            </a:r>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a:t>
            </a:r>
            <a:endParaRPr lang="en-US" sz="1200" dirty="0">
              <a:latin typeface="Menlo" panose="020B0609030804020204" pitchFamily="49" charset="0"/>
              <a:ea typeface="Menlo" panose="020B0609030804020204" pitchFamily="49" charset="0"/>
              <a:cs typeface="Menlo" panose="020B0609030804020204" pitchFamily="49" charset="0"/>
            </a:endParaRPr>
          </a:p>
          <a:p>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a:t>
            </a:r>
            <a:r>
              <a:rPr lang="en-US" sz="1200" dirty="0">
                <a:solidFill>
                  <a:srgbClr val="001080"/>
                </a:solidFill>
                <a:latin typeface="Menlo" panose="020B0609030804020204" pitchFamily="49" charset="0"/>
                <a:ea typeface="Menlo" panose="020B0609030804020204" pitchFamily="49" charset="0"/>
                <a:cs typeface="Menlo" panose="020B0609030804020204" pitchFamily="49" charset="0"/>
              </a:rPr>
              <a:t>flow</a:t>
            </a:r>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a:t>
            </a:r>
            <a:r>
              <a:rPr lang="en-US" sz="1200" dirty="0">
                <a:solidFill>
                  <a:srgbClr val="267F99"/>
                </a:solidFill>
                <a:latin typeface="Menlo" panose="020B0609030804020204" pitchFamily="49" charset="0"/>
                <a:ea typeface="Menlo" panose="020B0609030804020204" pitchFamily="49" charset="0"/>
                <a:cs typeface="Menlo" panose="020B0609030804020204" pitchFamily="49" charset="0"/>
              </a:rPr>
              <a:t>Down</a:t>
            </a:r>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a:t>
            </a:r>
            <a:br>
              <a:rPr lang="en-US" sz="1200" dirty="0">
                <a:latin typeface="Menlo" panose="020B0609030804020204" pitchFamily="49" charset="0"/>
                <a:ea typeface="Menlo" panose="020B0609030804020204" pitchFamily="49" charset="0"/>
                <a:cs typeface="Menlo" panose="020B0609030804020204" pitchFamily="49" charset="0"/>
              </a:rPr>
            </a:br>
            <a:endParaRPr lang="en-US" sz="1200" dirty="0">
              <a:latin typeface="Menlo" panose="020B0609030804020204" pitchFamily="49" charset="0"/>
              <a:ea typeface="Menlo" panose="020B0609030804020204" pitchFamily="49" charset="0"/>
              <a:cs typeface="Menlo" panose="020B0609030804020204" pitchFamily="49" charset="0"/>
            </a:endParaRPr>
          </a:p>
          <a:p>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a:t>
            </a:r>
            <a:r>
              <a:rPr lang="en-US" sz="1200" dirty="0">
                <a:solidFill>
                  <a:srgbClr val="001080"/>
                </a:solidFill>
                <a:latin typeface="Menlo" panose="020B0609030804020204" pitchFamily="49" charset="0"/>
                <a:ea typeface="Menlo" panose="020B0609030804020204" pitchFamily="49" charset="0"/>
                <a:cs typeface="Menlo" panose="020B0609030804020204" pitchFamily="49" charset="0"/>
              </a:rPr>
              <a:t>avatar</a:t>
            </a:r>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 &lt;</a:t>
            </a:r>
            <a:r>
              <a:rPr lang="en-US" sz="1200" dirty="0">
                <a:solidFill>
                  <a:srgbClr val="267F99"/>
                </a:solidFill>
                <a:latin typeface="Menlo" panose="020B0609030804020204" pitchFamily="49" charset="0"/>
                <a:ea typeface="Menlo" panose="020B0609030804020204" pitchFamily="49" charset="0"/>
                <a:cs typeface="Menlo" panose="020B0609030804020204" pitchFamily="49" charset="0"/>
              </a:rPr>
              <a:t>Avatar</a:t>
            </a:r>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&gt; { </a:t>
            </a:r>
            <a:r>
              <a:rPr lang="en-US" sz="1200" dirty="0">
                <a:solidFill>
                  <a:srgbClr val="001080"/>
                </a:solidFill>
                <a:latin typeface="Menlo" panose="020B0609030804020204" pitchFamily="49" charset="0"/>
                <a:ea typeface="Menlo" panose="020B0609030804020204" pitchFamily="49" charset="0"/>
                <a:cs typeface="Menlo" panose="020B0609030804020204" pitchFamily="49" charset="0"/>
              </a:rPr>
              <a:t>width</a:t>
            </a:r>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a:t>
            </a:r>
            <a:r>
              <a:rPr lang="en-US" sz="1200" dirty="0">
                <a:solidFill>
                  <a:srgbClr val="098658"/>
                </a:solidFill>
                <a:latin typeface="Menlo" panose="020B0609030804020204" pitchFamily="49" charset="0"/>
                <a:ea typeface="Menlo" panose="020B0609030804020204" pitchFamily="49" charset="0"/>
                <a:cs typeface="Menlo" panose="020B0609030804020204" pitchFamily="49" charset="0"/>
              </a:rPr>
              <a:t>48</a:t>
            </a:r>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a:t>
            </a:r>
            <a:r>
              <a:rPr lang="en-US" sz="1200" dirty="0">
                <a:solidFill>
                  <a:srgbClr val="001080"/>
                </a:solidFill>
                <a:latin typeface="Menlo" panose="020B0609030804020204" pitchFamily="49" charset="0"/>
                <a:ea typeface="Menlo" panose="020B0609030804020204" pitchFamily="49" charset="0"/>
                <a:cs typeface="Menlo" panose="020B0609030804020204" pitchFamily="49" charset="0"/>
              </a:rPr>
              <a:t>height</a:t>
            </a:r>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a:t>
            </a:r>
            <a:r>
              <a:rPr lang="en-US" sz="1200" dirty="0">
                <a:solidFill>
                  <a:srgbClr val="098658"/>
                </a:solidFill>
                <a:latin typeface="Menlo" panose="020B0609030804020204" pitchFamily="49" charset="0"/>
                <a:ea typeface="Menlo" panose="020B0609030804020204" pitchFamily="49" charset="0"/>
                <a:cs typeface="Menlo" panose="020B0609030804020204" pitchFamily="49" charset="0"/>
              </a:rPr>
              <a:t>48</a:t>
            </a:r>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a:t>
            </a:r>
            <a:endParaRPr lang="en-US" sz="1200" dirty="0">
              <a:latin typeface="Menlo" panose="020B0609030804020204" pitchFamily="49" charset="0"/>
              <a:ea typeface="Menlo" panose="020B0609030804020204" pitchFamily="49" charset="0"/>
              <a:cs typeface="Menlo" panose="020B0609030804020204" pitchFamily="49" charset="0"/>
            </a:endParaRPr>
          </a:p>
          <a:p>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a:t>
            </a:r>
            <a:r>
              <a:rPr lang="en-US" sz="1200" dirty="0">
                <a:solidFill>
                  <a:srgbClr val="001080"/>
                </a:solidFill>
                <a:latin typeface="Menlo" panose="020B0609030804020204" pitchFamily="49" charset="0"/>
                <a:ea typeface="Menlo" panose="020B0609030804020204" pitchFamily="49" charset="0"/>
                <a:cs typeface="Menlo" panose="020B0609030804020204" pitchFamily="49" charset="0"/>
              </a:rPr>
              <a:t>timestamp</a:t>
            </a:r>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 &lt;</a:t>
            </a:r>
            <a:r>
              <a:rPr lang="en-US" sz="1200" dirty="0">
                <a:solidFill>
                  <a:srgbClr val="267F99"/>
                </a:solidFill>
                <a:latin typeface="Menlo" panose="020B0609030804020204" pitchFamily="49" charset="0"/>
                <a:ea typeface="Menlo" panose="020B0609030804020204" pitchFamily="49" charset="0"/>
                <a:cs typeface="Menlo" panose="020B0609030804020204" pitchFamily="49" charset="0"/>
              </a:rPr>
              <a:t>Timestamp</a:t>
            </a:r>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&gt; { }</a:t>
            </a:r>
            <a:endParaRPr lang="en-US" sz="1200" dirty="0">
              <a:latin typeface="Menlo" panose="020B0609030804020204" pitchFamily="49" charset="0"/>
              <a:ea typeface="Menlo" panose="020B0609030804020204" pitchFamily="49" charset="0"/>
              <a:cs typeface="Menlo" panose="020B0609030804020204" pitchFamily="49" charset="0"/>
            </a:endParaRPr>
          </a:p>
          <a:p>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a:t>
            </a:r>
            <a:r>
              <a:rPr lang="en-US" sz="1200" dirty="0" err="1">
                <a:solidFill>
                  <a:srgbClr val="001080"/>
                </a:solidFill>
                <a:latin typeface="Menlo" panose="020B0609030804020204" pitchFamily="49" charset="0"/>
                <a:ea typeface="Menlo" panose="020B0609030804020204" pitchFamily="49" charset="0"/>
                <a:cs typeface="Menlo" panose="020B0609030804020204" pitchFamily="49" charset="0"/>
              </a:rPr>
              <a:t>edited_indicator</a:t>
            </a:r>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 &lt;</a:t>
            </a:r>
            <a:r>
              <a:rPr lang="en-US" sz="1200" dirty="0" err="1">
                <a:solidFill>
                  <a:srgbClr val="267F99"/>
                </a:solidFill>
                <a:latin typeface="Menlo" panose="020B0609030804020204" pitchFamily="49" charset="0"/>
                <a:ea typeface="Menlo" panose="020B0609030804020204" pitchFamily="49" charset="0"/>
                <a:cs typeface="Menlo" panose="020B0609030804020204" pitchFamily="49" charset="0"/>
              </a:rPr>
              <a:t>EditedIndicator</a:t>
            </a:r>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&gt; { }</a:t>
            </a:r>
            <a:endParaRPr lang="en-US" sz="1200" dirty="0">
              <a:latin typeface="Menlo" panose="020B0609030804020204" pitchFamily="49" charset="0"/>
              <a:ea typeface="Menlo" panose="020B0609030804020204" pitchFamily="49" charset="0"/>
              <a:cs typeface="Menlo" panose="020B0609030804020204" pitchFamily="49" charset="0"/>
            </a:endParaRPr>
          </a:p>
          <a:p>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a:t>
            </a:r>
            <a:br>
              <a:rPr lang="en-US" sz="1200" dirty="0">
                <a:latin typeface="Menlo" panose="020B0609030804020204" pitchFamily="49" charset="0"/>
                <a:ea typeface="Menlo" panose="020B0609030804020204" pitchFamily="49" charset="0"/>
                <a:cs typeface="Menlo" panose="020B0609030804020204" pitchFamily="49" charset="0"/>
              </a:rPr>
            </a:br>
            <a:endParaRPr lang="en-US" sz="1200" dirty="0">
              <a:latin typeface="Menlo" panose="020B0609030804020204" pitchFamily="49" charset="0"/>
              <a:ea typeface="Menlo" panose="020B0609030804020204" pitchFamily="49" charset="0"/>
              <a:cs typeface="Menlo" panose="020B0609030804020204" pitchFamily="49" charset="0"/>
            </a:endParaRPr>
          </a:p>
          <a:p>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a:t>
            </a:r>
            <a:r>
              <a:rPr lang="en-US" sz="1200" dirty="0">
                <a:solidFill>
                  <a:srgbClr val="001080"/>
                </a:solidFill>
                <a:latin typeface="Menlo" panose="020B0609030804020204" pitchFamily="49" charset="0"/>
                <a:ea typeface="Menlo" panose="020B0609030804020204" pitchFamily="49" charset="0"/>
                <a:cs typeface="Menlo" panose="020B0609030804020204" pitchFamily="49" charset="0"/>
              </a:rPr>
              <a:t>content</a:t>
            </a:r>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 &lt;</a:t>
            </a:r>
            <a:r>
              <a:rPr lang="en-US" sz="1200" dirty="0">
                <a:solidFill>
                  <a:srgbClr val="267F99"/>
                </a:solidFill>
                <a:latin typeface="Menlo" panose="020B0609030804020204" pitchFamily="49" charset="0"/>
                <a:ea typeface="Menlo" panose="020B0609030804020204" pitchFamily="49" charset="0"/>
                <a:cs typeface="Menlo" panose="020B0609030804020204" pitchFamily="49" charset="0"/>
              </a:rPr>
              <a:t>View</a:t>
            </a:r>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&gt; {</a:t>
            </a:r>
            <a:endParaRPr lang="en-US" sz="1200" dirty="0">
              <a:latin typeface="Menlo" panose="020B0609030804020204" pitchFamily="49" charset="0"/>
              <a:ea typeface="Menlo" panose="020B0609030804020204" pitchFamily="49" charset="0"/>
              <a:cs typeface="Menlo" panose="020B0609030804020204" pitchFamily="49" charset="0"/>
            </a:endParaRPr>
          </a:p>
          <a:p>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a:t>
            </a:r>
            <a:r>
              <a:rPr lang="en-US" sz="1200" dirty="0">
                <a:solidFill>
                  <a:srgbClr val="001080"/>
                </a:solidFill>
                <a:latin typeface="Menlo" panose="020B0609030804020204" pitchFamily="49" charset="0"/>
                <a:ea typeface="Menlo" panose="020B0609030804020204" pitchFamily="49" charset="0"/>
                <a:cs typeface="Menlo" panose="020B0609030804020204" pitchFamily="49" charset="0"/>
              </a:rPr>
              <a:t>width</a:t>
            </a:r>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a:t>
            </a:r>
            <a:r>
              <a:rPr lang="en-US" sz="1200" dirty="0">
                <a:solidFill>
                  <a:srgbClr val="267F99"/>
                </a:solidFill>
                <a:latin typeface="Menlo" panose="020B0609030804020204" pitchFamily="49" charset="0"/>
                <a:ea typeface="Menlo" panose="020B0609030804020204" pitchFamily="49" charset="0"/>
                <a:cs typeface="Menlo" panose="020B0609030804020204" pitchFamily="49" charset="0"/>
              </a:rPr>
              <a:t>Fill</a:t>
            </a:r>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a:t>
            </a:r>
            <a:r>
              <a:rPr lang="en-US" sz="1200" dirty="0">
                <a:solidFill>
                  <a:srgbClr val="001080"/>
                </a:solidFill>
                <a:latin typeface="Menlo" panose="020B0609030804020204" pitchFamily="49" charset="0"/>
                <a:ea typeface="Menlo" panose="020B0609030804020204" pitchFamily="49" charset="0"/>
                <a:cs typeface="Menlo" panose="020B0609030804020204" pitchFamily="49" charset="0"/>
              </a:rPr>
              <a:t>height</a:t>
            </a:r>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a:t>
            </a:r>
            <a:r>
              <a:rPr lang="en-US" sz="1200" dirty="0">
                <a:solidFill>
                  <a:srgbClr val="267F99"/>
                </a:solidFill>
                <a:latin typeface="Menlo" panose="020B0609030804020204" pitchFamily="49" charset="0"/>
                <a:ea typeface="Menlo" panose="020B0609030804020204" pitchFamily="49" charset="0"/>
                <a:cs typeface="Menlo" panose="020B0609030804020204" pitchFamily="49" charset="0"/>
              </a:rPr>
              <a:t>Fit</a:t>
            </a:r>
            <a:endParaRPr lang="en-US" sz="1200" dirty="0">
              <a:latin typeface="Menlo" panose="020B0609030804020204" pitchFamily="49" charset="0"/>
              <a:ea typeface="Menlo" panose="020B0609030804020204" pitchFamily="49" charset="0"/>
              <a:cs typeface="Menlo" panose="020B0609030804020204" pitchFamily="49" charset="0"/>
            </a:endParaRPr>
          </a:p>
          <a:p>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a:t>
            </a:r>
            <a:r>
              <a:rPr lang="en-US" sz="1200" dirty="0">
                <a:solidFill>
                  <a:srgbClr val="001080"/>
                </a:solidFill>
                <a:latin typeface="Menlo" panose="020B0609030804020204" pitchFamily="49" charset="0"/>
                <a:ea typeface="Menlo" panose="020B0609030804020204" pitchFamily="49" charset="0"/>
                <a:cs typeface="Menlo" panose="020B0609030804020204" pitchFamily="49" charset="0"/>
              </a:rPr>
              <a:t>flow</a:t>
            </a:r>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a:t>
            </a:r>
            <a:r>
              <a:rPr lang="en-US" sz="1200" dirty="0">
                <a:solidFill>
                  <a:srgbClr val="267F99"/>
                </a:solidFill>
                <a:latin typeface="Menlo" panose="020B0609030804020204" pitchFamily="49" charset="0"/>
                <a:ea typeface="Menlo" panose="020B0609030804020204" pitchFamily="49" charset="0"/>
                <a:cs typeface="Menlo" panose="020B0609030804020204" pitchFamily="49" charset="0"/>
              </a:rPr>
              <a:t>Down</a:t>
            </a:r>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a:t>
            </a:r>
            <a:endParaRPr lang="en-US" sz="1200" dirty="0">
              <a:latin typeface="Menlo" panose="020B0609030804020204" pitchFamily="49" charset="0"/>
              <a:ea typeface="Menlo" panose="020B0609030804020204" pitchFamily="49" charset="0"/>
              <a:cs typeface="Menlo" panose="020B0609030804020204" pitchFamily="49" charset="0"/>
            </a:endParaRPr>
          </a:p>
          <a:p>
            <a:endParaRPr lang="en-US" sz="1200" dirty="0">
              <a:latin typeface="Menlo" panose="020B0609030804020204" pitchFamily="49" charset="0"/>
              <a:ea typeface="Menlo" panose="020B0609030804020204" pitchFamily="49" charset="0"/>
              <a:cs typeface="Menlo" panose="020B0609030804020204" pitchFamily="49" charset="0"/>
            </a:endParaRPr>
          </a:p>
          <a:p>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a:t>
            </a:r>
            <a:r>
              <a:rPr lang="en-US" sz="1200" dirty="0">
                <a:solidFill>
                  <a:srgbClr val="001080"/>
                </a:solidFill>
                <a:latin typeface="Menlo" panose="020B0609030804020204" pitchFamily="49" charset="0"/>
                <a:ea typeface="Menlo" panose="020B0609030804020204" pitchFamily="49" charset="0"/>
                <a:cs typeface="Menlo" panose="020B0609030804020204" pitchFamily="49" charset="0"/>
              </a:rPr>
              <a:t>username</a:t>
            </a:r>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 &lt;</a:t>
            </a:r>
            <a:r>
              <a:rPr lang="en-US" sz="1200" dirty="0">
                <a:solidFill>
                  <a:srgbClr val="267F99"/>
                </a:solidFill>
                <a:latin typeface="Menlo" panose="020B0609030804020204" pitchFamily="49" charset="0"/>
                <a:ea typeface="Menlo" panose="020B0609030804020204" pitchFamily="49" charset="0"/>
                <a:cs typeface="Menlo" panose="020B0609030804020204" pitchFamily="49" charset="0"/>
              </a:rPr>
              <a:t>Label</a:t>
            </a:r>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&gt; {</a:t>
            </a:r>
            <a:endParaRPr lang="en-US" sz="1200" dirty="0">
              <a:latin typeface="Menlo" panose="020B0609030804020204" pitchFamily="49" charset="0"/>
              <a:ea typeface="Menlo" panose="020B0609030804020204" pitchFamily="49" charset="0"/>
              <a:cs typeface="Menlo" panose="020B0609030804020204" pitchFamily="49" charset="0"/>
            </a:endParaRPr>
          </a:p>
          <a:p>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a:t>
            </a:r>
            <a:r>
              <a:rPr lang="en-US" sz="1200" dirty="0" err="1">
                <a:solidFill>
                  <a:srgbClr val="001080"/>
                </a:solidFill>
                <a:latin typeface="Menlo" panose="020B0609030804020204" pitchFamily="49" charset="0"/>
                <a:ea typeface="Menlo" panose="020B0609030804020204" pitchFamily="49" charset="0"/>
                <a:cs typeface="Menlo" panose="020B0609030804020204" pitchFamily="49" charset="0"/>
              </a:rPr>
              <a:t>draw_text</a:t>
            </a:r>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a:t>
            </a:r>
            <a:endParaRPr lang="en-US" sz="1200" dirty="0">
              <a:latin typeface="Menlo" panose="020B0609030804020204" pitchFamily="49" charset="0"/>
              <a:ea typeface="Menlo" panose="020B0609030804020204" pitchFamily="49" charset="0"/>
              <a:cs typeface="Menlo" panose="020B0609030804020204" pitchFamily="49" charset="0"/>
            </a:endParaRPr>
          </a:p>
          <a:p>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a:t>
            </a:r>
            <a:r>
              <a:rPr lang="en-US" sz="1200" dirty="0" err="1">
                <a:solidFill>
                  <a:srgbClr val="001080"/>
                </a:solidFill>
                <a:latin typeface="Menlo" panose="020B0609030804020204" pitchFamily="49" charset="0"/>
                <a:ea typeface="Menlo" panose="020B0609030804020204" pitchFamily="49" charset="0"/>
                <a:cs typeface="Menlo" panose="020B0609030804020204" pitchFamily="49" charset="0"/>
              </a:rPr>
              <a:t>text_style</a:t>
            </a:r>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&lt;USERNAME_TEXT_STYLE&gt; {},</a:t>
            </a:r>
            <a:endParaRPr lang="en-US" sz="1200" dirty="0">
              <a:latin typeface="Menlo" panose="020B0609030804020204" pitchFamily="49" charset="0"/>
              <a:ea typeface="Menlo" panose="020B0609030804020204" pitchFamily="49" charset="0"/>
              <a:cs typeface="Menlo" panose="020B0609030804020204" pitchFamily="49" charset="0"/>
            </a:endParaRPr>
          </a:p>
          <a:p>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a:t>
            </a:r>
            <a:r>
              <a:rPr lang="en-US" sz="1200" dirty="0">
                <a:solidFill>
                  <a:srgbClr val="001080"/>
                </a:solidFill>
                <a:latin typeface="Menlo" panose="020B0609030804020204" pitchFamily="49" charset="0"/>
                <a:ea typeface="Menlo" panose="020B0609030804020204" pitchFamily="49" charset="0"/>
                <a:cs typeface="Menlo" panose="020B0609030804020204" pitchFamily="49" charset="0"/>
              </a:rPr>
              <a:t>color</a:t>
            </a:r>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(USERNAME_TEXT_COLOR)</a:t>
            </a:r>
            <a:endParaRPr lang="en-US" sz="1200" dirty="0">
              <a:latin typeface="Menlo" panose="020B0609030804020204" pitchFamily="49" charset="0"/>
              <a:ea typeface="Menlo" panose="020B0609030804020204" pitchFamily="49" charset="0"/>
              <a:cs typeface="Menlo" panose="020B0609030804020204" pitchFamily="49" charset="0"/>
            </a:endParaRPr>
          </a:p>
          <a:p>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a:t>
            </a:r>
            <a:r>
              <a:rPr lang="en-US" sz="1200" dirty="0">
                <a:solidFill>
                  <a:srgbClr val="001080"/>
                </a:solidFill>
                <a:latin typeface="Menlo" panose="020B0609030804020204" pitchFamily="49" charset="0"/>
                <a:ea typeface="Menlo" panose="020B0609030804020204" pitchFamily="49" charset="0"/>
                <a:cs typeface="Menlo" panose="020B0609030804020204" pitchFamily="49" charset="0"/>
              </a:rPr>
              <a:t>wrap</a:t>
            </a:r>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a:t>
            </a:r>
            <a:r>
              <a:rPr lang="en-US" sz="1200" dirty="0">
                <a:solidFill>
                  <a:srgbClr val="267F99"/>
                </a:solidFill>
                <a:latin typeface="Menlo" panose="020B0609030804020204" pitchFamily="49" charset="0"/>
                <a:ea typeface="Menlo" panose="020B0609030804020204" pitchFamily="49" charset="0"/>
                <a:cs typeface="Menlo" panose="020B0609030804020204" pitchFamily="49" charset="0"/>
              </a:rPr>
              <a:t>Ellipsis</a:t>
            </a:r>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a:t>
            </a:r>
            <a:endParaRPr lang="en-US" sz="1200" dirty="0">
              <a:latin typeface="Menlo" panose="020B0609030804020204" pitchFamily="49" charset="0"/>
              <a:ea typeface="Menlo" panose="020B0609030804020204" pitchFamily="49" charset="0"/>
              <a:cs typeface="Menlo" panose="020B0609030804020204" pitchFamily="49" charset="0"/>
            </a:endParaRPr>
          </a:p>
          <a:p>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a:t>
            </a:r>
            <a:endParaRPr lang="en-US" sz="1200" dirty="0">
              <a:latin typeface="Menlo" panose="020B0609030804020204" pitchFamily="49" charset="0"/>
              <a:ea typeface="Menlo" panose="020B0609030804020204" pitchFamily="49" charset="0"/>
              <a:cs typeface="Menlo" panose="020B0609030804020204" pitchFamily="49" charset="0"/>
            </a:endParaRPr>
          </a:p>
          <a:p>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a:t>
            </a:r>
            <a:r>
              <a:rPr lang="en-US" sz="1200" dirty="0">
                <a:solidFill>
                  <a:srgbClr val="001080"/>
                </a:solidFill>
                <a:latin typeface="Menlo" panose="020B0609030804020204" pitchFamily="49" charset="0"/>
                <a:ea typeface="Menlo" panose="020B0609030804020204" pitchFamily="49" charset="0"/>
                <a:cs typeface="Menlo" panose="020B0609030804020204" pitchFamily="49" charset="0"/>
              </a:rPr>
              <a:t>text</a:t>
            </a:r>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a:t>
            </a:r>
            <a:r>
              <a:rPr lang="en-US" sz="1200" dirty="0">
                <a:solidFill>
                  <a:srgbClr val="A31515"/>
                </a:solidFill>
                <a:latin typeface="Menlo" panose="020B0609030804020204" pitchFamily="49" charset="0"/>
                <a:ea typeface="Menlo" panose="020B0609030804020204" pitchFamily="49" charset="0"/>
                <a:cs typeface="Menlo" panose="020B0609030804020204" pitchFamily="49" charset="0"/>
              </a:rPr>
              <a:t>"&lt;Username here&gt;"</a:t>
            </a:r>
            <a:endParaRPr lang="en-US" sz="1200" dirty="0">
              <a:latin typeface="Menlo" panose="020B0609030804020204" pitchFamily="49" charset="0"/>
              <a:ea typeface="Menlo" panose="020B0609030804020204" pitchFamily="49" charset="0"/>
              <a:cs typeface="Menlo" panose="020B0609030804020204" pitchFamily="49" charset="0"/>
            </a:endParaRPr>
          </a:p>
          <a:p>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a:t>
            </a:r>
            <a:br>
              <a:rPr lang="en-US" sz="1200" dirty="0">
                <a:latin typeface="Menlo" panose="020B0609030804020204" pitchFamily="49" charset="0"/>
                <a:ea typeface="Menlo" panose="020B0609030804020204" pitchFamily="49" charset="0"/>
                <a:cs typeface="Menlo" panose="020B0609030804020204" pitchFamily="49" charset="0"/>
              </a:rPr>
            </a:br>
            <a:endParaRPr lang="en-US" sz="1200" dirty="0">
              <a:latin typeface="Menlo" panose="020B0609030804020204" pitchFamily="49" charset="0"/>
              <a:ea typeface="Menlo" panose="020B0609030804020204" pitchFamily="49" charset="0"/>
              <a:cs typeface="Menlo" panose="020B0609030804020204" pitchFamily="49" charset="0"/>
            </a:endParaRPr>
          </a:p>
          <a:p>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a:t>
            </a:r>
            <a:r>
              <a:rPr lang="en-US" sz="1200" dirty="0">
                <a:solidFill>
                  <a:srgbClr val="001080"/>
                </a:solidFill>
                <a:latin typeface="Menlo" panose="020B0609030804020204" pitchFamily="49" charset="0"/>
                <a:ea typeface="Menlo" panose="020B0609030804020204" pitchFamily="49" charset="0"/>
                <a:cs typeface="Menlo" panose="020B0609030804020204" pitchFamily="49" charset="0"/>
              </a:rPr>
              <a:t>message</a:t>
            </a:r>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 &lt;</a:t>
            </a:r>
            <a:r>
              <a:rPr lang="en-US" sz="1200" dirty="0">
                <a:solidFill>
                  <a:srgbClr val="267F99"/>
                </a:solidFill>
                <a:latin typeface="Menlo" panose="020B0609030804020204" pitchFamily="49" charset="0"/>
                <a:ea typeface="Menlo" panose="020B0609030804020204" pitchFamily="49" charset="0"/>
                <a:cs typeface="Menlo" panose="020B0609030804020204" pitchFamily="49" charset="0"/>
              </a:rPr>
              <a:t>Html</a:t>
            </a:r>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&gt; { }</a:t>
            </a:r>
            <a:br>
              <a:rPr lang="en-US" sz="1200" dirty="0">
                <a:latin typeface="Menlo" panose="020B0609030804020204" pitchFamily="49" charset="0"/>
                <a:ea typeface="Menlo" panose="020B0609030804020204" pitchFamily="49" charset="0"/>
                <a:cs typeface="Menlo" panose="020B0609030804020204" pitchFamily="49" charset="0"/>
              </a:rPr>
            </a:br>
            <a:endParaRPr lang="en-US" sz="1200" dirty="0">
              <a:latin typeface="Menlo" panose="020B0609030804020204" pitchFamily="49" charset="0"/>
              <a:ea typeface="Menlo" panose="020B0609030804020204" pitchFamily="49" charset="0"/>
              <a:cs typeface="Menlo" panose="020B0609030804020204" pitchFamily="49" charset="0"/>
            </a:endParaRPr>
          </a:p>
          <a:p>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&lt;</a:t>
            </a:r>
            <a:r>
              <a:rPr lang="en-US" sz="1200" dirty="0">
                <a:solidFill>
                  <a:srgbClr val="267F99"/>
                </a:solidFill>
                <a:latin typeface="Menlo" panose="020B0609030804020204" pitchFamily="49" charset="0"/>
                <a:ea typeface="Menlo" panose="020B0609030804020204" pitchFamily="49" charset="0"/>
                <a:cs typeface="Menlo" panose="020B0609030804020204" pitchFamily="49" charset="0"/>
              </a:rPr>
              <a:t>View</a:t>
            </a:r>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&gt; {</a:t>
            </a:r>
            <a:endParaRPr lang="en-US" sz="1200" dirty="0">
              <a:latin typeface="Menlo" panose="020B0609030804020204" pitchFamily="49" charset="0"/>
              <a:ea typeface="Menlo" panose="020B0609030804020204" pitchFamily="49" charset="0"/>
              <a:cs typeface="Menlo" panose="020B0609030804020204" pitchFamily="49" charset="0"/>
            </a:endParaRPr>
          </a:p>
          <a:p>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a:t>
            </a:r>
            <a:r>
              <a:rPr lang="en-US" sz="1200" dirty="0">
                <a:solidFill>
                  <a:srgbClr val="001080"/>
                </a:solidFill>
                <a:latin typeface="Menlo" panose="020B0609030804020204" pitchFamily="49" charset="0"/>
                <a:ea typeface="Menlo" panose="020B0609030804020204" pitchFamily="49" charset="0"/>
                <a:cs typeface="Menlo" panose="020B0609030804020204" pitchFamily="49" charset="0"/>
              </a:rPr>
              <a:t>width</a:t>
            </a:r>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a:t>
            </a:r>
            <a:r>
              <a:rPr lang="en-US" sz="1200" dirty="0">
                <a:solidFill>
                  <a:srgbClr val="267F99"/>
                </a:solidFill>
                <a:latin typeface="Menlo" panose="020B0609030804020204" pitchFamily="49" charset="0"/>
                <a:ea typeface="Menlo" panose="020B0609030804020204" pitchFamily="49" charset="0"/>
                <a:cs typeface="Menlo" panose="020B0609030804020204" pitchFamily="49" charset="0"/>
              </a:rPr>
              <a:t>Fill</a:t>
            </a:r>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a:t>
            </a:r>
            <a:r>
              <a:rPr lang="en-US" sz="1200" dirty="0">
                <a:solidFill>
                  <a:srgbClr val="001080"/>
                </a:solidFill>
                <a:latin typeface="Menlo" panose="020B0609030804020204" pitchFamily="49" charset="0"/>
                <a:ea typeface="Menlo" panose="020B0609030804020204" pitchFamily="49" charset="0"/>
                <a:cs typeface="Menlo" panose="020B0609030804020204" pitchFamily="49" charset="0"/>
              </a:rPr>
              <a:t>height</a:t>
            </a:r>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a:t>
            </a:r>
            <a:r>
              <a:rPr lang="en-US" sz="1200" dirty="0">
                <a:solidFill>
                  <a:srgbClr val="267F99"/>
                </a:solidFill>
                <a:latin typeface="Menlo" panose="020B0609030804020204" pitchFamily="49" charset="0"/>
                <a:ea typeface="Menlo" panose="020B0609030804020204" pitchFamily="49" charset="0"/>
                <a:cs typeface="Menlo" panose="020B0609030804020204" pitchFamily="49" charset="0"/>
              </a:rPr>
              <a:t>Fit, </a:t>
            </a:r>
            <a:r>
              <a:rPr lang="en-US" sz="1200" dirty="0">
                <a:solidFill>
                  <a:srgbClr val="001080"/>
                </a:solidFill>
                <a:latin typeface="Menlo" panose="020B0609030804020204" pitchFamily="49" charset="0"/>
                <a:ea typeface="Menlo" panose="020B0609030804020204" pitchFamily="49" charset="0"/>
                <a:cs typeface="Menlo" panose="020B0609030804020204" pitchFamily="49" charset="0"/>
              </a:rPr>
              <a:t>flow</a:t>
            </a:r>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a:t>
            </a:r>
            <a:r>
              <a:rPr lang="en-US" sz="1200" dirty="0">
                <a:solidFill>
                  <a:srgbClr val="267F99"/>
                </a:solidFill>
                <a:latin typeface="Menlo" panose="020B0609030804020204" pitchFamily="49" charset="0"/>
                <a:ea typeface="Menlo" panose="020B0609030804020204" pitchFamily="49" charset="0"/>
                <a:cs typeface="Menlo" panose="020B0609030804020204" pitchFamily="49" charset="0"/>
              </a:rPr>
              <a:t>Right</a:t>
            </a:r>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a:t>
            </a:r>
            <a:br>
              <a:rPr lang="en-US" sz="1200" dirty="0">
                <a:latin typeface="Menlo" panose="020B0609030804020204" pitchFamily="49" charset="0"/>
                <a:ea typeface="Menlo" panose="020B0609030804020204" pitchFamily="49" charset="0"/>
                <a:cs typeface="Menlo" panose="020B0609030804020204" pitchFamily="49" charset="0"/>
              </a:rPr>
            </a:br>
            <a:endParaRPr lang="en-US" sz="1200" dirty="0">
              <a:latin typeface="Menlo" panose="020B0609030804020204" pitchFamily="49" charset="0"/>
              <a:ea typeface="Menlo" panose="020B0609030804020204" pitchFamily="49" charset="0"/>
              <a:cs typeface="Menlo" panose="020B0609030804020204" pitchFamily="49" charset="0"/>
            </a:endParaRPr>
          </a:p>
          <a:p>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a:t>
            </a:r>
            <a:r>
              <a:rPr lang="en-US" sz="1200" dirty="0" err="1">
                <a:solidFill>
                  <a:srgbClr val="001080"/>
                </a:solidFill>
                <a:latin typeface="Menlo" panose="020B0609030804020204" pitchFamily="49" charset="0"/>
                <a:ea typeface="Menlo" panose="020B0609030804020204" pitchFamily="49" charset="0"/>
                <a:cs typeface="Menlo" panose="020B0609030804020204" pitchFamily="49" charset="0"/>
              </a:rPr>
              <a:t>reaction_list</a:t>
            </a:r>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 &lt;</a:t>
            </a:r>
            <a:r>
              <a:rPr lang="en-US" sz="1200" dirty="0" err="1">
                <a:solidFill>
                  <a:srgbClr val="267F99"/>
                </a:solidFill>
                <a:latin typeface="Menlo" panose="020B0609030804020204" pitchFamily="49" charset="0"/>
                <a:ea typeface="Menlo" panose="020B0609030804020204" pitchFamily="49" charset="0"/>
                <a:cs typeface="Menlo" panose="020B0609030804020204" pitchFamily="49" charset="0"/>
              </a:rPr>
              <a:t>ReactionList</a:t>
            </a:r>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&gt; { }</a:t>
            </a:r>
            <a:endParaRPr lang="en-US" sz="1200" dirty="0">
              <a:latin typeface="Menlo" panose="020B0609030804020204" pitchFamily="49" charset="0"/>
              <a:ea typeface="Menlo" panose="020B0609030804020204" pitchFamily="49" charset="0"/>
              <a:cs typeface="Menlo" panose="020B0609030804020204" pitchFamily="49" charset="0"/>
            </a:endParaRPr>
          </a:p>
          <a:p>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a:t>
            </a:r>
            <a:r>
              <a:rPr lang="en-US" sz="1200" dirty="0" err="1">
                <a:solidFill>
                  <a:srgbClr val="001080"/>
                </a:solidFill>
                <a:latin typeface="Menlo" panose="020B0609030804020204" pitchFamily="49" charset="0"/>
                <a:ea typeface="Menlo" panose="020B0609030804020204" pitchFamily="49" charset="0"/>
                <a:cs typeface="Menlo" panose="020B0609030804020204" pitchFamily="49" charset="0"/>
              </a:rPr>
              <a:t>avatar_row</a:t>
            </a:r>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 &lt;</a:t>
            </a:r>
            <a:r>
              <a:rPr lang="en-US" sz="1200" dirty="0" err="1">
                <a:solidFill>
                  <a:srgbClr val="267F99"/>
                </a:solidFill>
                <a:latin typeface="Menlo" panose="020B0609030804020204" pitchFamily="49" charset="0"/>
                <a:ea typeface="Menlo" panose="020B0609030804020204" pitchFamily="49" charset="0"/>
                <a:cs typeface="Menlo" panose="020B0609030804020204" pitchFamily="49" charset="0"/>
              </a:rPr>
              <a:t>AvatarRow</a:t>
            </a:r>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&gt; {}</a:t>
            </a:r>
            <a:endParaRPr lang="en-US" sz="1200" dirty="0">
              <a:latin typeface="Menlo" panose="020B0609030804020204" pitchFamily="49" charset="0"/>
              <a:ea typeface="Menlo" panose="020B0609030804020204" pitchFamily="49" charset="0"/>
              <a:cs typeface="Menlo" panose="020B0609030804020204" pitchFamily="49" charset="0"/>
            </a:endParaRPr>
          </a:p>
          <a:p>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a:t>
            </a:r>
            <a:endParaRPr lang="en-US" sz="1200" dirty="0">
              <a:latin typeface="Menlo" panose="020B0609030804020204" pitchFamily="49" charset="0"/>
              <a:ea typeface="Menlo" panose="020B0609030804020204" pitchFamily="49" charset="0"/>
              <a:cs typeface="Menlo" panose="020B0609030804020204" pitchFamily="49" charset="0"/>
            </a:endParaRPr>
          </a:p>
          <a:p>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a:t>
            </a:r>
            <a:endParaRPr lang="en-US" sz="1200" dirty="0">
              <a:latin typeface="Menlo" panose="020B0609030804020204" pitchFamily="49" charset="0"/>
              <a:ea typeface="Menlo" panose="020B0609030804020204" pitchFamily="49" charset="0"/>
              <a:cs typeface="Menlo" panose="020B0609030804020204" pitchFamily="49" charset="0"/>
            </a:endParaRPr>
          </a:p>
          <a:p>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a:t>
            </a:r>
          </a:p>
          <a:p>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a:t>
            </a:r>
          </a:p>
          <a:p>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a:t>
            </a:r>
            <a:endParaRPr lang="en-US" sz="1200" dirty="0">
              <a:latin typeface="Menlo" panose="020B0609030804020204" pitchFamily="49" charset="0"/>
              <a:ea typeface="Menlo" panose="020B0609030804020204" pitchFamily="49" charset="0"/>
              <a:cs typeface="Menlo" panose="020B0609030804020204" pitchFamily="49" charset="0"/>
            </a:endParaRPr>
          </a:p>
        </p:txBody>
      </p:sp>
      <p:pic>
        <p:nvPicPr>
          <p:cNvPr id="22" name="Picture 21">
            <a:extLst>
              <a:ext uri="{FF2B5EF4-FFF2-40B4-BE49-F238E27FC236}">
                <a16:creationId xmlns:a16="http://schemas.microsoft.com/office/drawing/2014/main" id="{7DEAEAFD-610F-6C51-4F30-DC8B926A5302}"/>
              </a:ext>
            </a:extLst>
          </p:cNvPr>
          <p:cNvPicPr>
            <a:picLocks noChangeAspect="1"/>
          </p:cNvPicPr>
          <p:nvPr/>
        </p:nvPicPr>
        <p:blipFill>
          <a:blip r:embed="rId4"/>
          <a:stretch>
            <a:fillRect/>
          </a:stretch>
        </p:blipFill>
        <p:spPr>
          <a:xfrm>
            <a:off x="6081191" y="1468319"/>
            <a:ext cx="5914381" cy="2473761"/>
          </a:xfrm>
          <a:prstGeom prst="rect">
            <a:avLst/>
          </a:prstGeom>
          <a:effectLst>
            <a:outerShdw blurRad="50800" dist="38100" dir="2700000" algn="tl" rotWithShape="0">
              <a:prstClr val="black">
                <a:alpha val="40000"/>
              </a:prstClr>
            </a:outerShdw>
          </a:effectLst>
        </p:spPr>
      </p:pic>
      <p:grpSp>
        <p:nvGrpSpPr>
          <p:cNvPr id="11" name="Group 10">
            <a:extLst>
              <a:ext uri="{FF2B5EF4-FFF2-40B4-BE49-F238E27FC236}">
                <a16:creationId xmlns:a16="http://schemas.microsoft.com/office/drawing/2014/main" id="{7BAC04C9-6C68-C2C7-9D67-88733BD7B6A7}"/>
              </a:ext>
            </a:extLst>
          </p:cNvPr>
          <p:cNvGrpSpPr/>
          <p:nvPr/>
        </p:nvGrpSpPr>
        <p:grpSpPr>
          <a:xfrm>
            <a:off x="2240782" y="160774"/>
            <a:ext cx="9754789" cy="3781305"/>
            <a:chOff x="2240782" y="-665091"/>
            <a:chExt cx="9754789" cy="3781305"/>
          </a:xfrm>
        </p:grpSpPr>
        <p:sp>
          <p:nvSpPr>
            <p:cNvPr id="12" name="Rounded Rectangle 11">
              <a:extLst>
                <a:ext uri="{FF2B5EF4-FFF2-40B4-BE49-F238E27FC236}">
                  <a16:creationId xmlns:a16="http://schemas.microsoft.com/office/drawing/2014/main" id="{D108B813-6068-FC46-72CA-11F3A1BF6A51}"/>
                </a:ext>
              </a:extLst>
            </p:cNvPr>
            <p:cNvSpPr/>
            <p:nvPr/>
          </p:nvSpPr>
          <p:spPr>
            <a:xfrm>
              <a:off x="6096001" y="1555594"/>
              <a:ext cx="5899570" cy="1560620"/>
            </a:xfrm>
            <a:prstGeom prst="roundRect">
              <a:avLst>
                <a:gd name="adj" fmla="val 1484"/>
              </a:avLst>
            </a:prstGeom>
            <a:noFill/>
            <a:ln w="28575" cap="flat" cmpd="sng" algn="ctr">
              <a:solidFill>
                <a:schemeClr val="accent6">
                  <a:lumMod val="75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Calibri" panose="020F0502020204030204"/>
                <a:ea typeface="+mn-ea"/>
                <a:cs typeface="+mn-cs"/>
              </a:endParaRPr>
            </a:p>
          </p:txBody>
        </p:sp>
        <p:cxnSp>
          <p:nvCxnSpPr>
            <p:cNvPr id="13" name="Straight Arrow Connector 3">
              <a:extLst>
                <a:ext uri="{FF2B5EF4-FFF2-40B4-BE49-F238E27FC236}">
                  <a16:creationId xmlns:a16="http://schemas.microsoft.com/office/drawing/2014/main" id="{9AC63F49-E6A0-5C9C-403A-D78A3D41828D}"/>
                </a:ext>
              </a:extLst>
            </p:cNvPr>
            <p:cNvCxnSpPr>
              <a:cxnSpLocks/>
              <a:endCxn id="12" idx="1"/>
            </p:cNvCxnSpPr>
            <p:nvPr/>
          </p:nvCxnSpPr>
          <p:spPr>
            <a:xfrm>
              <a:off x="2240782" y="-665091"/>
              <a:ext cx="3855219" cy="3000995"/>
            </a:xfrm>
            <a:prstGeom prst="bentConnector3">
              <a:avLst>
                <a:gd name="adj1" fmla="val 96394"/>
              </a:avLst>
            </a:prstGeom>
            <a:ln w="1905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3" name="Group 22">
            <a:extLst>
              <a:ext uri="{FF2B5EF4-FFF2-40B4-BE49-F238E27FC236}">
                <a16:creationId xmlns:a16="http://schemas.microsoft.com/office/drawing/2014/main" id="{104C50FD-DC8D-438E-6EA9-AF9D64DAB973}"/>
              </a:ext>
            </a:extLst>
          </p:cNvPr>
          <p:cNvGrpSpPr/>
          <p:nvPr/>
        </p:nvGrpSpPr>
        <p:grpSpPr>
          <a:xfrm>
            <a:off x="2877671" y="1075765"/>
            <a:ext cx="3860501" cy="2182265"/>
            <a:chOff x="2725271" y="97500"/>
            <a:chExt cx="3860501" cy="2182265"/>
          </a:xfrm>
        </p:grpSpPr>
        <p:sp>
          <p:nvSpPr>
            <p:cNvPr id="24" name="Rounded Rectangle 23">
              <a:extLst>
                <a:ext uri="{FF2B5EF4-FFF2-40B4-BE49-F238E27FC236}">
                  <a16:creationId xmlns:a16="http://schemas.microsoft.com/office/drawing/2014/main" id="{BA1FB9E5-71ED-5EEA-2E72-480FE9C89E4D}"/>
                </a:ext>
              </a:extLst>
            </p:cNvPr>
            <p:cNvSpPr/>
            <p:nvPr/>
          </p:nvSpPr>
          <p:spPr>
            <a:xfrm>
              <a:off x="6025563" y="1403193"/>
              <a:ext cx="560209" cy="876572"/>
            </a:xfrm>
            <a:prstGeom prst="roundRect">
              <a:avLst>
                <a:gd name="adj" fmla="val 0"/>
              </a:avLst>
            </a:prstGeom>
            <a:noFill/>
            <a:ln w="28575" cap="flat" cmpd="sng" algn="ctr">
              <a:solidFill>
                <a:schemeClr val="accent3"/>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Calibri" panose="020F0502020204030204"/>
                <a:ea typeface="+mn-ea"/>
                <a:cs typeface="+mn-cs"/>
              </a:endParaRPr>
            </a:p>
          </p:txBody>
        </p:sp>
        <p:cxnSp>
          <p:nvCxnSpPr>
            <p:cNvPr id="25" name="Straight Arrow Connector 3">
              <a:extLst>
                <a:ext uri="{FF2B5EF4-FFF2-40B4-BE49-F238E27FC236}">
                  <a16:creationId xmlns:a16="http://schemas.microsoft.com/office/drawing/2014/main" id="{112D3C42-EAC2-00C7-7FAC-1A19D0CB0A37}"/>
                </a:ext>
              </a:extLst>
            </p:cNvPr>
            <p:cNvCxnSpPr>
              <a:cxnSpLocks/>
              <a:endCxn id="24" idx="1"/>
            </p:cNvCxnSpPr>
            <p:nvPr/>
          </p:nvCxnSpPr>
          <p:spPr>
            <a:xfrm>
              <a:off x="2725271" y="97500"/>
              <a:ext cx="3300292" cy="1743979"/>
            </a:xfrm>
            <a:prstGeom prst="bentConnector3">
              <a:avLst>
                <a:gd name="adj1" fmla="val 93461"/>
              </a:avLst>
            </a:prstGeom>
            <a:ln w="190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3" name="Group 32">
            <a:extLst>
              <a:ext uri="{FF2B5EF4-FFF2-40B4-BE49-F238E27FC236}">
                <a16:creationId xmlns:a16="http://schemas.microsoft.com/office/drawing/2014/main" id="{E4D05E5D-51A0-B7F6-E976-A5FDCFA7842C}"/>
              </a:ext>
            </a:extLst>
          </p:cNvPr>
          <p:cNvGrpSpPr/>
          <p:nvPr/>
        </p:nvGrpSpPr>
        <p:grpSpPr>
          <a:xfrm>
            <a:off x="2877671" y="2505256"/>
            <a:ext cx="9135035" cy="1376461"/>
            <a:chOff x="2572871" y="155390"/>
            <a:chExt cx="9135035" cy="1376461"/>
          </a:xfrm>
        </p:grpSpPr>
        <p:sp>
          <p:nvSpPr>
            <p:cNvPr id="34" name="Rounded Rectangle 33">
              <a:extLst>
                <a:ext uri="{FF2B5EF4-FFF2-40B4-BE49-F238E27FC236}">
                  <a16:creationId xmlns:a16="http://schemas.microsoft.com/office/drawing/2014/main" id="{1DD7C63D-85F3-B74A-3614-659AA542ACCA}"/>
                </a:ext>
              </a:extLst>
            </p:cNvPr>
            <p:cNvSpPr/>
            <p:nvPr/>
          </p:nvSpPr>
          <p:spPr>
            <a:xfrm>
              <a:off x="6490447" y="155390"/>
              <a:ext cx="5217459" cy="1376461"/>
            </a:xfrm>
            <a:prstGeom prst="roundRect">
              <a:avLst>
                <a:gd name="adj" fmla="val 0"/>
              </a:avLst>
            </a:prstGeom>
            <a:noFill/>
            <a:ln w="28575" cap="flat" cmpd="sng" algn="ctr">
              <a:solidFill>
                <a:schemeClr val="accent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Calibri" panose="020F0502020204030204"/>
                <a:ea typeface="+mn-ea"/>
                <a:cs typeface="+mn-cs"/>
              </a:endParaRPr>
            </a:p>
          </p:txBody>
        </p:sp>
        <p:cxnSp>
          <p:nvCxnSpPr>
            <p:cNvPr id="35" name="Straight Arrow Connector 3">
              <a:extLst>
                <a:ext uri="{FF2B5EF4-FFF2-40B4-BE49-F238E27FC236}">
                  <a16:creationId xmlns:a16="http://schemas.microsoft.com/office/drawing/2014/main" id="{38B09025-F1E7-D841-75B6-EF0BC5297A58}"/>
                </a:ext>
              </a:extLst>
            </p:cNvPr>
            <p:cNvCxnSpPr>
              <a:cxnSpLocks/>
              <a:endCxn id="34" idx="1"/>
            </p:cNvCxnSpPr>
            <p:nvPr/>
          </p:nvCxnSpPr>
          <p:spPr>
            <a:xfrm>
              <a:off x="2572871" y="742958"/>
              <a:ext cx="3917576" cy="100663"/>
            </a:xfrm>
            <a:prstGeom prst="bentConnector3">
              <a:avLst>
                <a:gd name="adj1" fmla="val 50000"/>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90426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xit" presetSubtype="8" fill="hold" nodeType="clickEffect">
                                  <p:stCondLst>
                                    <p:cond delay="0"/>
                                  </p:stCondLst>
                                  <p:childTnLst>
                                    <p:animEffect transition="out" filter="wipe(left)">
                                      <p:cBhvr>
                                        <p:cTn id="11" dur="500"/>
                                        <p:tgtEl>
                                          <p:spTgt spid="11"/>
                                        </p:tgtEl>
                                      </p:cBhvr>
                                    </p:animEffect>
                                    <p:set>
                                      <p:cBhvr>
                                        <p:cTn id="12" dur="1" fill="hold">
                                          <p:stCondLst>
                                            <p:cond delay="499"/>
                                          </p:stCondLst>
                                        </p:cTn>
                                        <p:tgtEl>
                                          <p:spTgt spid="11"/>
                                        </p:tgtEl>
                                        <p:attrNameLst>
                                          <p:attrName>style.visibility</p:attrName>
                                        </p:attrNameLst>
                                      </p:cBhvr>
                                      <p:to>
                                        <p:strVal val="hidden"/>
                                      </p:to>
                                    </p:set>
                                  </p:childTnLst>
                                </p:cTn>
                              </p:par>
                            </p:childTnLst>
                          </p:cTn>
                        </p:par>
                        <p:par>
                          <p:cTn id="13" fill="hold">
                            <p:stCondLst>
                              <p:cond delay="500"/>
                            </p:stCondLst>
                            <p:childTnLst>
                              <p:par>
                                <p:cTn id="14" presetID="22" presetClass="entr" presetSubtype="8" fill="hold" nodeType="after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wipe(left)">
                                      <p:cBhvr>
                                        <p:cTn id="16" dur="500"/>
                                        <p:tgtEl>
                                          <p:spTgt spid="23"/>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xit" presetSubtype="8" fill="hold" nodeType="clickEffect">
                                  <p:stCondLst>
                                    <p:cond delay="0"/>
                                  </p:stCondLst>
                                  <p:childTnLst>
                                    <p:animEffect transition="out" filter="wipe(left)">
                                      <p:cBhvr>
                                        <p:cTn id="20" dur="500"/>
                                        <p:tgtEl>
                                          <p:spTgt spid="23"/>
                                        </p:tgtEl>
                                      </p:cBhvr>
                                    </p:animEffect>
                                    <p:set>
                                      <p:cBhvr>
                                        <p:cTn id="21" dur="1" fill="hold">
                                          <p:stCondLst>
                                            <p:cond delay="499"/>
                                          </p:stCondLst>
                                        </p:cTn>
                                        <p:tgtEl>
                                          <p:spTgt spid="23"/>
                                        </p:tgtEl>
                                        <p:attrNameLst>
                                          <p:attrName>style.visibility</p:attrName>
                                        </p:attrNameLst>
                                      </p:cBhvr>
                                      <p:to>
                                        <p:strVal val="hidden"/>
                                      </p:to>
                                    </p:set>
                                  </p:childTnLst>
                                </p:cTn>
                              </p:par>
                            </p:childTnLst>
                          </p:cTn>
                        </p:par>
                        <p:par>
                          <p:cTn id="22" fill="hold">
                            <p:stCondLst>
                              <p:cond delay="500"/>
                            </p:stCondLst>
                            <p:childTnLst>
                              <p:par>
                                <p:cTn id="23" presetID="22" presetClass="entr" presetSubtype="8" fill="hold" nodeType="afterEffect">
                                  <p:stCondLst>
                                    <p:cond delay="0"/>
                                  </p:stCondLst>
                                  <p:childTnLst>
                                    <p:set>
                                      <p:cBhvr>
                                        <p:cTn id="24" dur="1" fill="hold">
                                          <p:stCondLst>
                                            <p:cond delay="0"/>
                                          </p:stCondLst>
                                        </p:cTn>
                                        <p:tgtEl>
                                          <p:spTgt spid="33"/>
                                        </p:tgtEl>
                                        <p:attrNameLst>
                                          <p:attrName>style.visibility</p:attrName>
                                        </p:attrNameLst>
                                      </p:cBhvr>
                                      <p:to>
                                        <p:strVal val="visible"/>
                                      </p:to>
                                    </p:set>
                                    <p:animEffect transition="in" filter="wipe(left)">
                                      <p:cBhvr>
                                        <p:cTn id="25"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31">
          <a:extLst>
            <a:ext uri="{FF2B5EF4-FFF2-40B4-BE49-F238E27FC236}">
              <a16:creationId xmlns:a16="http://schemas.microsoft.com/office/drawing/2014/main" id="{CE2B216C-8E71-023B-1448-D87207659C56}"/>
            </a:ext>
          </a:extLst>
        </p:cNvPr>
        <p:cNvGrpSpPr/>
        <p:nvPr/>
      </p:nvGrpSpPr>
      <p:grpSpPr>
        <a:xfrm>
          <a:off x="0" y="0"/>
          <a:ext cx="0" cy="0"/>
          <a:chOff x="0" y="0"/>
          <a:chExt cx="0" cy="0"/>
        </a:xfrm>
      </p:grpSpPr>
      <p:pic>
        <p:nvPicPr>
          <p:cNvPr id="132" name="Google Shape;132;p30" descr="Mask group.svg">
            <a:extLst>
              <a:ext uri="{FF2B5EF4-FFF2-40B4-BE49-F238E27FC236}">
                <a16:creationId xmlns:a16="http://schemas.microsoft.com/office/drawing/2014/main" id="{DB4DDE71-4188-73B4-D689-1E9925C9C827}"/>
              </a:ext>
            </a:extLst>
          </p:cNvPr>
          <p:cNvPicPr preferRelativeResize="0"/>
          <p:nvPr/>
        </p:nvPicPr>
        <p:blipFill rotWithShape="1">
          <a:blip r:embed="rId3">
            <a:alphaModFix/>
          </a:blip>
          <a:srcRect/>
          <a:stretch/>
        </p:blipFill>
        <p:spPr>
          <a:xfrm>
            <a:off x="34599" y="153224"/>
            <a:ext cx="12192000" cy="6858000"/>
          </a:xfrm>
          <a:prstGeom prst="rect">
            <a:avLst/>
          </a:prstGeom>
          <a:noFill/>
          <a:ln>
            <a:noFill/>
          </a:ln>
        </p:spPr>
      </p:pic>
      <p:sp>
        <p:nvSpPr>
          <p:cNvPr id="134" name="Google Shape;134;p30">
            <a:extLst>
              <a:ext uri="{FF2B5EF4-FFF2-40B4-BE49-F238E27FC236}">
                <a16:creationId xmlns:a16="http://schemas.microsoft.com/office/drawing/2014/main" id="{AA70E429-754B-21BB-036F-B147C390930D}"/>
              </a:ext>
            </a:extLst>
          </p:cNvPr>
          <p:cNvSpPr/>
          <p:nvPr/>
        </p:nvSpPr>
        <p:spPr>
          <a:xfrm>
            <a:off x="0" y="6096000"/>
            <a:ext cx="12192000" cy="762000"/>
          </a:xfrm>
          <a:prstGeom prst="rect">
            <a:avLst/>
          </a:prstGeom>
          <a:solidFill>
            <a:srgbClr val="FFE9E6"/>
          </a:solidFill>
          <a:ln>
            <a:noFill/>
          </a:ln>
        </p:spPr>
        <p:txBody>
          <a:bodyPr spcFirstLastPara="1" wrap="square" lIns="0" tIns="0" rIns="0" bIns="0" anchor="ctr" anchorCtr="0">
            <a:noAutofit/>
          </a:bodyPr>
          <a:lstStyle/>
          <a:p>
            <a:pPr algn="ctr">
              <a:buClr>
                <a:srgbClr val="FFFFFF"/>
              </a:buClr>
              <a:buSzPts val="1200"/>
            </a:pPr>
            <a:endParaRPr sz="1600">
              <a:solidFill>
                <a:srgbClr val="FFFFFF"/>
              </a:solidFill>
              <a:latin typeface="Helvetica Neue"/>
              <a:ea typeface="Helvetica Neue"/>
              <a:cs typeface="Helvetica Neue"/>
              <a:sym typeface="Helvetica Neue"/>
            </a:endParaRPr>
          </a:p>
        </p:txBody>
      </p:sp>
      <p:pic>
        <p:nvPicPr>
          <p:cNvPr id="135" name="Google Shape;135;p30" descr="Group.svg">
            <a:extLst>
              <a:ext uri="{FF2B5EF4-FFF2-40B4-BE49-F238E27FC236}">
                <a16:creationId xmlns:a16="http://schemas.microsoft.com/office/drawing/2014/main" id="{2EAAB829-70D0-8C22-3DD9-B3BD010DAC2E}"/>
              </a:ext>
            </a:extLst>
          </p:cNvPr>
          <p:cNvPicPr preferRelativeResize="0"/>
          <p:nvPr/>
        </p:nvPicPr>
        <p:blipFill rotWithShape="1">
          <a:blip r:embed="rId4">
            <a:alphaModFix/>
          </a:blip>
          <a:srcRect/>
          <a:stretch/>
        </p:blipFill>
        <p:spPr>
          <a:xfrm>
            <a:off x="11356184" y="6235745"/>
            <a:ext cx="774233" cy="573505"/>
          </a:xfrm>
          <a:prstGeom prst="rect">
            <a:avLst/>
          </a:prstGeom>
          <a:noFill/>
          <a:ln>
            <a:noFill/>
          </a:ln>
        </p:spPr>
      </p:pic>
      <p:pic>
        <p:nvPicPr>
          <p:cNvPr id="136" name="Google Shape;136;p30" descr="Frame 3.svg">
            <a:extLst>
              <a:ext uri="{FF2B5EF4-FFF2-40B4-BE49-F238E27FC236}">
                <a16:creationId xmlns:a16="http://schemas.microsoft.com/office/drawing/2014/main" id="{7A2B4F0B-E769-3B5A-FA55-FA2BCD744AC3}"/>
              </a:ext>
            </a:extLst>
          </p:cNvPr>
          <p:cNvPicPr preferRelativeResize="0"/>
          <p:nvPr/>
        </p:nvPicPr>
        <p:blipFill rotWithShape="1">
          <a:blip r:embed="rId5">
            <a:alphaModFix/>
          </a:blip>
          <a:srcRect r="53767"/>
          <a:stretch>
            <a:fillRect/>
          </a:stretch>
        </p:blipFill>
        <p:spPr>
          <a:xfrm>
            <a:off x="508000" y="6314224"/>
            <a:ext cx="3006262" cy="248657"/>
          </a:xfrm>
          <a:prstGeom prst="rect">
            <a:avLst/>
          </a:prstGeom>
          <a:noFill/>
          <a:ln>
            <a:noFill/>
          </a:ln>
        </p:spPr>
      </p:pic>
      <p:pic>
        <p:nvPicPr>
          <p:cNvPr id="2" name="Google Shape;136;p30" descr="Frame 3.svg">
            <a:extLst>
              <a:ext uri="{FF2B5EF4-FFF2-40B4-BE49-F238E27FC236}">
                <a16:creationId xmlns:a16="http://schemas.microsoft.com/office/drawing/2014/main" id="{FA65B9E5-C36E-2909-B2F9-0280EC6FCC0B}"/>
              </a:ext>
            </a:extLst>
          </p:cNvPr>
          <p:cNvPicPr preferRelativeResize="0"/>
          <p:nvPr/>
        </p:nvPicPr>
        <p:blipFill rotWithShape="1">
          <a:blip r:embed="rId5">
            <a:alphaModFix/>
          </a:blip>
          <a:srcRect l="46233"/>
          <a:stretch>
            <a:fillRect/>
          </a:stretch>
        </p:blipFill>
        <p:spPr>
          <a:xfrm>
            <a:off x="3578998" y="6314224"/>
            <a:ext cx="3496138" cy="248657"/>
          </a:xfrm>
          <a:prstGeom prst="rect">
            <a:avLst/>
          </a:prstGeom>
          <a:noFill/>
          <a:ln>
            <a:noFill/>
          </a:ln>
        </p:spPr>
      </p:pic>
      <p:sp>
        <p:nvSpPr>
          <p:cNvPr id="21" name="Title 1">
            <a:extLst>
              <a:ext uri="{FF2B5EF4-FFF2-40B4-BE49-F238E27FC236}">
                <a16:creationId xmlns:a16="http://schemas.microsoft.com/office/drawing/2014/main" id="{D4B2DC48-73D8-37C9-95B1-00E9B0448D3F}"/>
              </a:ext>
            </a:extLst>
          </p:cNvPr>
          <p:cNvSpPr txBox="1">
            <a:spLocks/>
          </p:cNvSpPr>
          <p:nvPr/>
        </p:nvSpPr>
        <p:spPr>
          <a:xfrm>
            <a:off x="7303910" y="84859"/>
            <a:ext cx="4788367"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800" kern="1200">
                <a:solidFill>
                  <a:schemeClr val="tx1"/>
                </a:solidFill>
                <a:latin typeface="Seaford Display" pitchFamily="2" charset="0"/>
                <a:ea typeface="+mj-ea"/>
                <a:cs typeface="Seaford Display" pitchFamily="2" charset="0"/>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0" normalizeH="0" baseline="0" noProof="0" dirty="0">
                <a:ln>
                  <a:noFill/>
                </a:ln>
                <a:solidFill>
                  <a:sysClr val="windowText" lastClr="000000"/>
                </a:solidFill>
                <a:effectLst/>
                <a:uLnTx/>
                <a:uFillTx/>
                <a:latin typeface="Seaford Display" pitchFamily="2" charset="0"/>
                <a:ea typeface="+mj-ea"/>
              </a:rPr>
              <a:t>Views, custom Widgets, and composing them</a:t>
            </a:r>
          </a:p>
        </p:txBody>
      </p:sp>
      <p:pic>
        <p:nvPicPr>
          <p:cNvPr id="23" name="Picture 22">
            <a:extLst>
              <a:ext uri="{FF2B5EF4-FFF2-40B4-BE49-F238E27FC236}">
                <a16:creationId xmlns:a16="http://schemas.microsoft.com/office/drawing/2014/main" id="{576D225D-5151-C271-9263-130ECCECD573}"/>
              </a:ext>
            </a:extLst>
          </p:cNvPr>
          <p:cNvPicPr>
            <a:picLocks noChangeAspect="1"/>
          </p:cNvPicPr>
          <p:nvPr/>
        </p:nvPicPr>
        <p:blipFill>
          <a:blip r:embed="rId6"/>
          <a:stretch>
            <a:fillRect/>
          </a:stretch>
        </p:blipFill>
        <p:spPr>
          <a:xfrm>
            <a:off x="-220331" y="-129028"/>
            <a:ext cx="7764682" cy="7320816"/>
          </a:xfrm>
          <a:prstGeom prst="rect">
            <a:avLst/>
          </a:prstGeom>
        </p:spPr>
      </p:pic>
      <p:sp>
        <p:nvSpPr>
          <p:cNvPr id="24" name="Rounded Rectangle 23">
            <a:extLst>
              <a:ext uri="{FF2B5EF4-FFF2-40B4-BE49-F238E27FC236}">
                <a16:creationId xmlns:a16="http://schemas.microsoft.com/office/drawing/2014/main" id="{958C8468-B583-5C20-6F28-0C7C79135356}"/>
              </a:ext>
            </a:extLst>
          </p:cNvPr>
          <p:cNvSpPr/>
          <p:nvPr/>
        </p:nvSpPr>
        <p:spPr>
          <a:xfrm>
            <a:off x="2734808" y="519026"/>
            <a:ext cx="4517572" cy="6218959"/>
          </a:xfrm>
          <a:prstGeom prst="roundRect">
            <a:avLst>
              <a:gd name="adj" fmla="val 1484"/>
            </a:avLst>
          </a:prstGeom>
          <a:noFill/>
          <a:ln w="28575" cap="flat" cmpd="sng" algn="ctr">
            <a:solidFill>
              <a:srgbClr val="00B05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25" name="Content Placeholder 2">
            <a:extLst>
              <a:ext uri="{FF2B5EF4-FFF2-40B4-BE49-F238E27FC236}">
                <a16:creationId xmlns:a16="http://schemas.microsoft.com/office/drawing/2014/main" id="{08E6824E-EB8A-432B-2B1D-BEA5C4EB8FC2}"/>
              </a:ext>
            </a:extLst>
          </p:cNvPr>
          <p:cNvSpPr txBox="1">
            <a:spLocks/>
          </p:cNvSpPr>
          <p:nvPr/>
        </p:nvSpPr>
        <p:spPr>
          <a:xfrm>
            <a:off x="7581416" y="1467053"/>
            <a:ext cx="4595150" cy="522890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Tenorite"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enorite"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enorite"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enorite"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enorite"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err="1">
                <a:ln>
                  <a:noFill/>
                </a:ln>
                <a:solidFill>
                  <a:srgbClr val="00B050"/>
                </a:solidFill>
                <a:effectLst/>
                <a:uLnTx/>
                <a:uFillTx/>
                <a:latin typeface="Tenorite" pitchFamily="2" charset="0"/>
                <a:ea typeface="+mn-ea"/>
                <a:cs typeface="+mn-cs"/>
              </a:rPr>
              <a:t>RoomScreen</a:t>
            </a:r>
            <a:endParaRPr kumimoji="0" lang="en-US" sz="2800" b="0" i="0" u="none" strike="noStrike" kern="1200" cap="none" spc="0" normalizeH="0" baseline="0" noProof="0" dirty="0">
              <a:ln>
                <a:noFill/>
              </a:ln>
              <a:solidFill>
                <a:srgbClr val="00B050"/>
              </a:solidFill>
              <a:effectLst/>
              <a:uLnTx/>
              <a:uFillTx/>
              <a:latin typeface="Tenorite" pitchFamily="2" charset="0"/>
              <a:ea typeface="+mn-ea"/>
              <a:cs typeface="+mn-cs"/>
            </a:endParaRP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00B0F0"/>
                </a:solidFill>
                <a:effectLst/>
                <a:uLnTx/>
                <a:uFillTx/>
                <a:latin typeface="Tenorite" pitchFamily="2" charset="0"/>
                <a:ea typeface="+mn-ea"/>
                <a:cs typeface="+mn-cs"/>
              </a:rPr>
              <a:t>Timeline (</a:t>
            </a:r>
            <a:r>
              <a:rPr kumimoji="0" lang="en-US" sz="2400" b="0" i="0" u="none" strike="noStrike" kern="1200" cap="none" spc="0" normalizeH="0" baseline="0" noProof="0" dirty="0" err="1">
                <a:ln>
                  <a:noFill/>
                </a:ln>
                <a:solidFill>
                  <a:srgbClr val="00B0F0"/>
                </a:solidFill>
                <a:effectLst/>
                <a:uLnTx/>
                <a:uFillTx/>
                <a:latin typeface="Tenorite" pitchFamily="2" charset="0"/>
                <a:ea typeface="+mn-ea"/>
                <a:cs typeface="+mn-cs"/>
              </a:rPr>
              <a:t>PortalList</a:t>
            </a:r>
            <a:r>
              <a:rPr kumimoji="0" lang="en-US" sz="2400" b="0" i="0" u="none" strike="noStrike" kern="1200" cap="none" spc="0" normalizeH="0" baseline="0" noProof="0" dirty="0">
                <a:ln>
                  <a:noFill/>
                </a:ln>
                <a:solidFill>
                  <a:srgbClr val="00B0F0"/>
                </a:solidFill>
                <a:effectLst/>
                <a:uLnTx/>
                <a:uFillTx/>
                <a:latin typeface="Tenorite" pitchFamily="2" charset="0"/>
                <a:ea typeface="+mn-ea"/>
                <a:cs typeface="+mn-cs"/>
              </a:rPr>
              <a:t>)</a:t>
            </a:r>
          </a:p>
          <a:p>
            <a: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err="1">
                <a:ln>
                  <a:noFill/>
                </a:ln>
                <a:solidFill>
                  <a:srgbClr val="ED7E31"/>
                </a:solidFill>
                <a:effectLst/>
                <a:uLnTx/>
                <a:uFillTx/>
                <a:latin typeface="Tenorite" pitchFamily="2" charset="0"/>
                <a:ea typeface="+mn-ea"/>
                <a:cs typeface="+mn-cs"/>
              </a:rPr>
              <a:t>SmallStateEvent</a:t>
            </a:r>
            <a:endParaRPr kumimoji="0" lang="en-US" sz="2000" b="0" i="0" u="none" strike="noStrike" kern="1200" cap="none" spc="0" normalizeH="0" baseline="0" noProof="0" dirty="0">
              <a:ln>
                <a:noFill/>
              </a:ln>
              <a:solidFill>
                <a:srgbClr val="ED7E31"/>
              </a:solidFill>
              <a:effectLst/>
              <a:uLnTx/>
              <a:uFillTx/>
              <a:latin typeface="Tenorite" pitchFamily="2" charset="0"/>
              <a:ea typeface="+mn-ea"/>
              <a:cs typeface="+mn-cs"/>
            </a:endParaRPr>
          </a:p>
          <a:p>
            <a: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err="1">
                <a:ln>
                  <a:noFill/>
                </a:ln>
                <a:solidFill>
                  <a:sysClr val="windowText" lastClr="000000"/>
                </a:solidFill>
                <a:effectLst/>
                <a:highlight>
                  <a:srgbClr val="FFFF00"/>
                </a:highlight>
                <a:uLnTx/>
                <a:uFillTx/>
                <a:latin typeface="Tenorite" pitchFamily="2" charset="0"/>
                <a:ea typeface="+mn-ea"/>
                <a:cs typeface="+mn-cs"/>
              </a:rPr>
              <a:t>DayDivider</a:t>
            </a:r>
            <a:endParaRPr kumimoji="0" lang="en-US" sz="2000" b="0" i="0" u="none" strike="noStrike" kern="1200" cap="none" spc="0" normalizeH="0" baseline="0" noProof="0" dirty="0">
              <a:ln>
                <a:noFill/>
              </a:ln>
              <a:solidFill>
                <a:sysClr val="windowText" lastClr="000000"/>
              </a:solidFill>
              <a:effectLst/>
              <a:highlight>
                <a:srgbClr val="FFFF00"/>
              </a:highlight>
              <a:uLnTx/>
              <a:uFillTx/>
              <a:latin typeface="Tenorite" pitchFamily="2" charset="0"/>
              <a:ea typeface="+mn-ea"/>
              <a:cs typeface="+mn-cs"/>
            </a:endParaRPr>
          </a:p>
          <a:p>
            <a: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err="1">
                <a:ln>
                  <a:noFill/>
                </a:ln>
                <a:solidFill>
                  <a:srgbClr val="7030A0"/>
                </a:solidFill>
                <a:effectLst/>
                <a:uLnTx/>
                <a:uFillTx/>
                <a:latin typeface="Tenorite" pitchFamily="2" charset="0"/>
                <a:ea typeface="+mn-ea"/>
                <a:cs typeface="+mn-cs"/>
              </a:rPr>
              <a:t>CondensedImageMessage</a:t>
            </a:r>
            <a:endParaRPr kumimoji="0" lang="en-US" sz="2000" b="0" i="0" u="none" strike="noStrike" kern="1200" cap="none" spc="0" normalizeH="0" baseline="0" noProof="0" dirty="0">
              <a:ln>
                <a:noFill/>
              </a:ln>
              <a:solidFill>
                <a:sysClr val="windowText" lastClr="000000"/>
              </a:solidFill>
              <a:effectLst/>
              <a:uLnTx/>
              <a:uFillTx/>
              <a:latin typeface="Tenorite" pitchFamily="2" charset="0"/>
              <a:ea typeface="+mn-ea"/>
              <a:cs typeface="+mn-cs"/>
            </a:endParaRPr>
          </a:p>
          <a:p>
            <a: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FF0000"/>
                </a:solidFill>
                <a:effectLst/>
                <a:uLnTx/>
                <a:uFillTx/>
                <a:latin typeface="Tenorite" pitchFamily="2" charset="0"/>
                <a:ea typeface="+mn-ea"/>
                <a:cs typeface="+mn-cs"/>
              </a:rPr>
              <a:t>Message</a:t>
            </a:r>
          </a:p>
          <a:p>
            <a:pPr marL="1600200" marR="0" lvl="3"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err="1">
                <a:ln>
                  <a:noFill/>
                </a:ln>
                <a:solidFill>
                  <a:srgbClr val="3600F4"/>
                </a:solidFill>
                <a:effectLst/>
                <a:uLnTx/>
                <a:uFillTx/>
                <a:latin typeface="Tenorite" pitchFamily="2" charset="0"/>
                <a:ea typeface="+mn-ea"/>
                <a:cs typeface="+mn-cs"/>
              </a:rPr>
              <a:t>ReplyPreview</a:t>
            </a:r>
            <a:endParaRPr kumimoji="0" lang="en-US" sz="1800" b="0" i="0" u="none" strike="noStrike" kern="1200" cap="none" spc="0" normalizeH="0" baseline="0" noProof="0" dirty="0">
              <a:ln>
                <a:noFill/>
              </a:ln>
              <a:solidFill>
                <a:srgbClr val="3600F4"/>
              </a:solidFill>
              <a:effectLst/>
              <a:uLnTx/>
              <a:uFillTx/>
              <a:latin typeface="Tenorite" pitchFamily="2" charset="0"/>
              <a:ea typeface="+mn-ea"/>
              <a:cs typeface="+mn-cs"/>
            </a:endParaRPr>
          </a:p>
          <a:p>
            <a:pPr marL="1600200" marR="0" lvl="3"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ysClr val="windowText" lastClr="000000"/>
                </a:solidFill>
                <a:effectLst/>
                <a:uLnTx/>
                <a:uFillTx/>
                <a:latin typeface="Tenorite" pitchFamily="2" charset="0"/>
                <a:ea typeface="+mn-ea"/>
                <a:cs typeface="+mn-cs"/>
              </a:rPr>
              <a:t>Avatar, Username, Timestamp</a:t>
            </a:r>
          </a:p>
          <a:p>
            <a:pPr marL="1600200" marR="0" lvl="3"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ysClr val="windowText" lastClr="000000"/>
                </a:solidFill>
                <a:effectLst/>
                <a:uLnTx/>
                <a:uFillTx/>
                <a:latin typeface="Tenorite" pitchFamily="2" charset="0"/>
                <a:ea typeface="+mn-ea"/>
                <a:cs typeface="+mn-cs"/>
              </a:rPr>
              <a:t>HTML or plaintext content</a:t>
            </a:r>
          </a:p>
          <a:p>
            <a:pPr marL="1600200" marR="0" lvl="3"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ysClr val="windowText" lastClr="000000"/>
                </a:solidFill>
                <a:effectLst/>
                <a:uLnTx/>
                <a:uFillTx/>
                <a:latin typeface="Tenorite" pitchFamily="2" charset="0"/>
                <a:ea typeface="+mn-ea"/>
                <a:cs typeface="+mn-cs"/>
              </a:rPr>
              <a:t>Reactions</a:t>
            </a:r>
          </a:p>
          <a:p>
            <a:pPr marL="1600200" marR="0" lvl="3"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ysClr val="windowText" lastClr="000000"/>
                </a:solidFill>
                <a:effectLst/>
                <a:uLnTx/>
                <a:uFillTx/>
                <a:latin typeface="Tenorite" pitchFamily="2" charset="0"/>
                <a:ea typeface="+mn-ea"/>
                <a:cs typeface="+mn-cs"/>
              </a:rPr>
              <a:t>Seen-by users (</a:t>
            </a:r>
            <a:r>
              <a:rPr kumimoji="0" lang="en-US" sz="1800" b="0" i="0" u="none" strike="noStrike" kern="1200" cap="none" spc="0" normalizeH="0" baseline="0" noProof="0" dirty="0" err="1">
                <a:ln>
                  <a:noFill/>
                </a:ln>
                <a:solidFill>
                  <a:sysClr val="windowText" lastClr="000000"/>
                </a:solidFill>
                <a:effectLst/>
                <a:uLnTx/>
                <a:uFillTx/>
                <a:latin typeface="Tenorite" pitchFamily="2" charset="0"/>
                <a:ea typeface="+mn-ea"/>
                <a:cs typeface="+mn-cs"/>
              </a:rPr>
              <a:t>AvatarSet</a:t>
            </a:r>
            <a:r>
              <a:rPr kumimoji="0" lang="en-US" sz="1800" b="0" i="0" u="none" strike="noStrike" kern="1200" cap="none" spc="0" normalizeH="0" baseline="0" noProof="0" dirty="0">
                <a:ln>
                  <a:noFill/>
                </a:ln>
                <a:solidFill>
                  <a:sysClr val="windowText" lastClr="000000"/>
                </a:solidFill>
                <a:effectLst/>
                <a:uLnTx/>
                <a:uFillTx/>
                <a:latin typeface="Tenorite" pitchFamily="2" charset="0"/>
                <a:ea typeface="+mn-ea"/>
                <a:cs typeface="+mn-cs"/>
              </a:rPr>
              <a:t>)</a:t>
            </a:r>
            <a:br>
              <a:rPr kumimoji="0" lang="en-US" sz="1800" b="0" i="0" u="none" strike="noStrike" kern="1200" cap="none" spc="0" normalizeH="0" baseline="0" noProof="0" dirty="0">
                <a:ln>
                  <a:noFill/>
                </a:ln>
                <a:solidFill>
                  <a:sysClr val="windowText" lastClr="000000"/>
                </a:solidFill>
                <a:effectLst/>
                <a:uLnTx/>
                <a:uFillTx/>
                <a:latin typeface="Tenorite" pitchFamily="2" charset="0"/>
                <a:ea typeface="+mn-ea"/>
                <a:cs typeface="+mn-cs"/>
              </a:rPr>
            </a:br>
            <a:endParaRPr kumimoji="0" lang="en-US" sz="1800" b="0" i="0" u="none" strike="noStrike" kern="1200" cap="none" spc="0" normalizeH="0" baseline="0" noProof="0" dirty="0">
              <a:ln>
                <a:noFill/>
              </a:ln>
              <a:solidFill>
                <a:sysClr val="windowText" lastClr="000000"/>
              </a:solidFill>
              <a:effectLst/>
              <a:uLnTx/>
              <a:uFillTx/>
              <a:latin typeface="Tenorite" pitchFamily="2" charset="0"/>
              <a:ea typeface="+mn-ea"/>
              <a:cs typeface="+mn-cs"/>
            </a:endParaRP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err="1">
                <a:ln>
                  <a:noFill/>
                </a:ln>
                <a:solidFill>
                  <a:srgbClr val="FF00E8"/>
                </a:solidFill>
                <a:effectLst/>
                <a:uLnTx/>
                <a:uFillTx/>
                <a:latin typeface="Tenorite" pitchFamily="2" charset="0"/>
                <a:ea typeface="+mn-ea"/>
                <a:cs typeface="+mn-cs"/>
              </a:rPr>
              <a:t>RoomInputBar</a:t>
            </a:r>
            <a:endParaRPr kumimoji="0" lang="en-US" sz="2400" b="0" i="0" u="none" strike="noStrike" kern="1200" cap="none" spc="0" normalizeH="0" baseline="0" noProof="0" dirty="0">
              <a:ln>
                <a:noFill/>
              </a:ln>
              <a:solidFill>
                <a:srgbClr val="FF00E8"/>
              </a:solidFill>
              <a:effectLst/>
              <a:uLnTx/>
              <a:uFillTx/>
              <a:latin typeface="Tenorite" pitchFamily="2" charset="0"/>
              <a:ea typeface="+mn-ea"/>
              <a:cs typeface="+mn-cs"/>
            </a:endParaRPr>
          </a:p>
          <a:p>
            <a: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ysClr val="windowText" lastClr="000000"/>
                </a:solidFill>
                <a:effectLst/>
                <a:uLnTx/>
                <a:uFillTx/>
                <a:latin typeface="Tenorite" pitchFamily="2" charset="0"/>
                <a:ea typeface="+mn-ea"/>
                <a:cs typeface="+mn-cs"/>
              </a:rPr>
              <a:t>Location icon button</a:t>
            </a:r>
          </a:p>
          <a:p>
            <a: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err="1">
                <a:ln>
                  <a:noFill/>
                </a:ln>
                <a:solidFill>
                  <a:sysClr val="windowText" lastClr="000000"/>
                </a:solidFill>
                <a:effectLst/>
                <a:uLnTx/>
                <a:uFillTx/>
                <a:latin typeface="Tenorite" pitchFamily="2" charset="0"/>
                <a:ea typeface="+mn-ea"/>
                <a:cs typeface="+mn-cs"/>
              </a:rPr>
              <a:t>MentionableTextInput</a:t>
            </a:r>
            <a:endParaRPr kumimoji="0" lang="en-US" sz="2000" b="0" i="0" u="none" strike="noStrike" kern="1200" cap="none" spc="0" normalizeH="0" baseline="0" noProof="0" dirty="0">
              <a:ln>
                <a:noFill/>
              </a:ln>
              <a:solidFill>
                <a:sysClr val="windowText" lastClr="000000"/>
              </a:solidFill>
              <a:effectLst/>
              <a:uLnTx/>
              <a:uFillTx/>
              <a:latin typeface="Tenorite" pitchFamily="2" charset="0"/>
              <a:ea typeface="+mn-ea"/>
              <a:cs typeface="+mn-cs"/>
            </a:endParaRPr>
          </a:p>
          <a:p>
            <a: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ysClr val="windowText" lastClr="000000"/>
                </a:solidFill>
                <a:effectLst/>
                <a:uLnTx/>
                <a:uFillTx/>
                <a:latin typeface="Tenorite" pitchFamily="2" charset="0"/>
                <a:ea typeface="+mn-ea"/>
                <a:cs typeface="+mn-cs"/>
              </a:rPr>
              <a:t>Send button</a:t>
            </a:r>
          </a:p>
        </p:txBody>
      </p:sp>
      <p:sp>
        <p:nvSpPr>
          <p:cNvPr id="26" name="Rounded Rectangle 25">
            <a:extLst>
              <a:ext uri="{FF2B5EF4-FFF2-40B4-BE49-F238E27FC236}">
                <a16:creationId xmlns:a16="http://schemas.microsoft.com/office/drawing/2014/main" id="{D6BACADF-AF75-6FA4-B828-96136C9E12C4}"/>
              </a:ext>
            </a:extLst>
          </p:cNvPr>
          <p:cNvSpPr/>
          <p:nvPr/>
        </p:nvSpPr>
        <p:spPr>
          <a:xfrm>
            <a:off x="2837721" y="2058732"/>
            <a:ext cx="4311744" cy="2169509"/>
          </a:xfrm>
          <a:prstGeom prst="roundRect">
            <a:avLst>
              <a:gd name="adj" fmla="val 1484"/>
            </a:avLst>
          </a:prstGeom>
          <a:noFill/>
          <a:ln w="28575" cap="flat" cmpd="sng" algn="ctr">
            <a:solidFill>
              <a:srgbClr val="7030A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030A0"/>
              </a:solidFill>
              <a:effectLst/>
              <a:uLnTx/>
              <a:uFillTx/>
              <a:latin typeface="Calibri" panose="020F0502020204030204"/>
              <a:ea typeface="+mn-ea"/>
              <a:cs typeface="+mn-cs"/>
            </a:endParaRPr>
          </a:p>
        </p:txBody>
      </p:sp>
      <p:sp>
        <p:nvSpPr>
          <p:cNvPr id="27" name="Rounded Rectangle 26">
            <a:extLst>
              <a:ext uri="{FF2B5EF4-FFF2-40B4-BE49-F238E27FC236}">
                <a16:creationId xmlns:a16="http://schemas.microsoft.com/office/drawing/2014/main" id="{12C9BAEE-9758-4A41-77BA-009464A08B4D}"/>
              </a:ext>
            </a:extLst>
          </p:cNvPr>
          <p:cNvSpPr/>
          <p:nvPr/>
        </p:nvSpPr>
        <p:spPr>
          <a:xfrm>
            <a:off x="2826963" y="594966"/>
            <a:ext cx="4333260" cy="159286"/>
          </a:xfrm>
          <a:prstGeom prst="roundRect">
            <a:avLst/>
          </a:prstGeom>
          <a:noFill/>
          <a:ln w="28575" cap="flat" cmpd="sng" algn="ctr">
            <a:solidFill>
              <a:srgbClr val="E69138"/>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28" name="Rounded Rectangle 27">
            <a:extLst>
              <a:ext uri="{FF2B5EF4-FFF2-40B4-BE49-F238E27FC236}">
                <a16:creationId xmlns:a16="http://schemas.microsoft.com/office/drawing/2014/main" id="{B936C375-9024-5AA0-7FCD-3784B7AE9A9B}"/>
              </a:ext>
            </a:extLst>
          </p:cNvPr>
          <p:cNvSpPr/>
          <p:nvPr/>
        </p:nvSpPr>
        <p:spPr>
          <a:xfrm>
            <a:off x="2826290" y="4288746"/>
            <a:ext cx="4330510" cy="1682276"/>
          </a:xfrm>
          <a:prstGeom prst="roundRect">
            <a:avLst>
              <a:gd name="adj" fmla="val 1484"/>
            </a:avLst>
          </a:prstGeom>
          <a:noFill/>
          <a:ln w="28575" cap="flat" cmpd="sng" algn="ctr">
            <a:solidFill>
              <a:srgbClr val="FF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Calibri" panose="020F0502020204030204"/>
              <a:ea typeface="+mn-ea"/>
              <a:cs typeface="+mn-cs"/>
            </a:endParaRPr>
          </a:p>
        </p:txBody>
      </p:sp>
      <p:sp>
        <p:nvSpPr>
          <p:cNvPr id="29" name="Rounded Rectangle 28">
            <a:extLst>
              <a:ext uri="{FF2B5EF4-FFF2-40B4-BE49-F238E27FC236}">
                <a16:creationId xmlns:a16="http://schemas.microsoft.com/office/drawing/2014/main" id="{CEC6C2AA-336B-3DED-780D-136761749A67}"/>
              </a:ext>
            </a:extLst>
          </p:cNvPr>
          <p:cNvSpPr/>
          <p:nvPr/>
        </p:nvSpPr>
        <p:spPr>
          <a:xfrm>
            <a:off x="2785082" y="558413"/>
            <a:ext cx="4417020" cy="5825241"/>
          </a:xfrm>
          <a:prstGeom prst="roundRect">
            <a:avLst>
              <a:gd name="adj" fmla="val 1484"/>
            </a:avLst>
          </a:prstGeom>
          <a:noFill/>
          <a:ln w="28575" cap="flat" cmpd="sng" algn="ctr">
            <a:solidFill>
              <a:srgbClr val="00B0F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30" name="Rounded Rectangle 29">
            <a:extLst>
              <a:ext uri="{FF2B5EF4-FFF2-40B4-BE49-F238E27FC236}">
                <a16:creationId xmlns:a16="http://schemas.microsoft.com/office/drawing/2014/main" id="{42C556B8-0DFF-5579-C7A1-63BD0AB626C0}"/>
              </a:ext>
            </a:extLst>
          </p:cNvPr>
          <p:cNvSpPr/>
          <p:nvPr/>
        </p:nvSpPr>
        <p:spPr>
          <a:xfrm>
            <a:off x="2825617" y="817520"/>
            <a:ext cx="4334606" cy="154612"/>
          </a:xfrm>
          <a:prstGeom prst="roundRect">
            <a:avLst/>
          </a:prstGeom>
          <a:noFill/>
          <a:ln w="28575" cap="flat" cmpd="sng" algn="ctr">
            <a:solidFill>
              <a:srgbClr val="FFFF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noFill/>
              <a:effectLst/>
              <a:uLnTx/>
              <a:uFillTx/>
              <a:latin typeface="Calibri" panose="020F0502020204030204"/>
              <a:ea typeface="+mn-ea"/>
              <a:cs typeface="+mn-cs"/>
            </a:endParaRPr>
          </a:p>
        </p:txBody>
      </p:sp>
      <p:sp>
        <p:nvSpPr>
          <p:cNvPr id="31" name="Rounded Rectangle 30">
            <a:extLst>
              <a:ext uri="{FF2B5EF4-FFF2-40B4-BE49-F238E27FC236}">
                <a16:creationId xmlns:a16="http://schemas.microsoft.com/office/drawing/2014/main" id="{38FDFDF7-BE42-8D5A-F4D6-7D8A1C9264B0}"/>
              </a:ext>
            </a:extLst>
          </p:cNvPr>
          <p:cNvSpPr/>
          <p:nvPr/>
        </p:nvSpPr>
        <p:spPr>
          <a:xfrm>
            <a:off x="2785082" y="6444159"/>
            <a:ext cx="4417020" cy="251802"/>
          </a:xfrm>
          <a:prstGeom prst="roundRect">
            <a:avLst/>
          </a:prstGeom>
          <a:noFill/>
          <a:ln w="28575" cap="flat" cmpd="sng" algn="ctr">
            <a:solidFill>
              <a:srgbClr val="FF00E8"/>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32" name="Rounded Rectangle 31">
            <a:extLst>
              <a:ext uri="{FF2B5EF4-FFF2-40B4-BE49-F238E27FC236}">
                <a16:creationId xmlns:a16="http://schemas.microsoft.com/office/drawing/2014/main" id="{342B0443-C164-C1B9-9B07-1D984195F678}"/>
              </a:ext>
            </a:extLst>
          </p:cNvPr>
          <p:cNvSpPr/>
          <p:nvPr/>
        </p:nvSpPr>
        <p:spPr>
          <a:xfrm>
            <a:off x="2947121" y="4333381"/>
            <a:ext cx="4167782" cy="492218"/>
          </a:xfrm>
          <a:prstGeom prst="roundRect">
            <a:avLst>
              <a:gd name="adj" fmla="val 1484"/>
            </a:avLst>
          </a:prstGeom>
          <a:noFill/>
          <a:ln w="28575" cap="flat" cmpd="sng" algn="ctr">
            <a:solidFill>
              <a:srgbClr val="3600F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Calibri" panose="020F0502020204030204"/>
              <a:ea typeface="+mn-ea"/>
              <a:cs typeface="+mn-cs"/>
            </a:endParaRPr>
          </a:p>
        </p:txBody>
      </p:sp>
      <p:sp>
        <p:nvSpPr>
          <p:cNvPr id="33" name="Rounded Rectangle 32">
            <a:extLst>
              <a:ext uri="{FF2B5EF4-FFF2-40B4-BE49-F238E27FC236}">
                <a16:creationId xmlns:a16="http://schemas.microsoft.com/office/drawing/2014/main" id="{B622006B-3200-FF73-34C2-0BAFBA2182DC}"/>
              </a:ext>
            </a:extLst>
          </p:cNvPr>
          <p:cNvSpPr/>
          <p:nvPr/>
        </p:nvSpPr>
        <p:spPr>
          <a:xfrm>
            <a:off x="2826292" y="1027044"/>
            <a:ext cx="4323173" cy="988368"/>
          </a:xfrm>
          <a:prstGeom prst="roundRect">
            <a:avLst>
              <a:gd name="adj" fmla="val 1484"/>
            </a:avLst>
          </a:prstGeom>
          <a:noFill/>
          <a:ln w="28575" cap="flat" cmpd="sng" algn="ctr">
            <a:solidFill>
              <a:srgbClr val="FF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Calibri" panose="020F0502020204030204"/>
              <a:ea typeface="+mn-ea"/>
              <a:cs typeface="+mn-cs"/>
            </a:endParaRPr>
          </a:p>
        </p:txBody>
      </p:sp>
      <p:grpSp>
        <p:nvGrpSpPr>
          <p:cNvPr id="34" name="Group 33">
            <a:extLst>
              <a:ext uri="{FF2B5EF4-FFF2-40B4-BE49-F238E27FC236}">
                <a16:creationId xmlns:a16="http://schemas.microsoft.com/office/drawing/2014/main" id="{05FBAF3F-2BAE-7DB9-0C5B-5E7D84240315}"/>
              </a:ext>
            </a:extLst>
          </p:cNvPr>
          <p:cNvGrpSpPr/>
          <p:nvPr/>
        </p:nvGrpSpPr>
        <p:grpSpPr>
          <a:xfrm>
            <a:off x="107224" y="107575"/>
            <a:ext cx="7094878" cy="6636785"/>
            <a:chOff x="107224" y="107575"/>
            <a:chExt cx="7094878" cy="6636785"/>
          </a:xfrm>
        </p:grpSpPr>
        <p:sp>
          <p:nvSpPr>
            <p:cNvPr id="35" name="Rounded Rectangle 34">
              <a:extLst>
                <a:ext uri="{FF2B5EF4-FFF2-40B4-BE49-F238E27FC236}">
                  <a16:creationId xmlns:a16="http://schemas.microsoft.com/office/drawing/2014/main" id="{81F717B6-8D35-6660-D01A-C09E3970777E}"/>
                </a:ext>
              </a:extLst>
            </p:cNvPr>
            <p:cNvSpPr/>
            <p:nvPr/>
          </p:nvSpPr>
          <p:spPr>
            <a:xfrm>
              <a:off x="107224" y="107575"/>
              <a:ext cx="2613240" cy="6636785"/>
            </a:xfrm>
            <a:prstGeom prst="roundRect">
              <a:avLst>
                <a:gd name="adj" fmla="val 1295"/>
              </a:avLst>
            </a:prstGeom>
            <a:solidFill>
              <a:srgbClr val="F6FBFF">
                <a:alpha val="79608"/>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36" name="Rounded Rectangle 35">
              <a:extLst>
                <a:ext uri="{FF2B5EF4-FFF2-40B4-BE49-F238E27FC236}">
                  <a16:creationId xmlns:a16="http://schemas.microsoft.com/office/drawing/2014/main" id="{5A8ECADF-95B1-1BF4-9240-A468A37EA59A}"/>
                </a:ext>
              </a:extLst>
            </p:cNvPr>
            <p:cNvSpPr/>
            <p:nvPr/>
          </p:nvSpPr>
          <p:spPr>
            <a:xfrm>
              <a:off x="2733552" y="107576"/>
              <a:ext cx="4468550" cy="395926"/>
            </a:xfrm>
            <a:prstGeom prst="roundRect">
              <a:avLst>
                <a:gd name="adj" fmla="val 1295"/>
              </a:avLst>
            </a:prstGeom>
            <a:solidFill>
              <a:srgbClr val="F6FBFF">
                <a:alpha val="79608"/>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3474140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4"/>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grpId="0" nodeType="afterEffect">
                                  <p:stCondLst>
                                    <p:cond delay="0"/>
                                  </p:stCondLst>
                                  <p:childTnLst>
                                    <p:set>
                                      <p:cBhvr>
                                        <p:cTn id="11" dur="1" fill="hold">
                                          <p:stCondLst>
                                            <p:cond delay="0"/>
                                          </p:stCondLst>
                                        </p:cTn>
                                        <p:tgtEl>
                                          <p:spTgt spid="24"/>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25">
                                            <p:txEl>
                                              <p:pRg st="1" end="1"/>
                                            </p:txEl>
                                          </p:spTgt>
                                        </p:tgtEl>
                                        <p:attrNameLst>
                                          <p:attrName>style.visibility</p:attrName>
                                        </p:attrNameLst>
                                      </p:cBhvr>
                                      <p:to>
                                        <p:strVal val="visible"/>
                                      </p:to>
                                    </p:set>
                                  </p:childTnLst>
                                </p:cTn>
                              </p:par>
                            </p:childTnLst>
                          </p:cTn>
                        </p:par>
                        <p:par>
                          <p:cTn id="16" fill="hold">
                            <p:stCondLst>
                              <p:cond delay="0"/>
                            </p:stCondLst>
                            <p:childTnLst>
                              <p:par>
                                <p:cTn id="17" presetID="1" presetClass="entr" presetSubtype="0" fill="hold" grpId="0" nodeType="after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5">
                                            <p:txEl>
                                              <p:pRg st="2" end="2"/>
                                            </p:txEl>
                                          </p:spTgt>
                                        </p:tgtEl>
                                        <p:attrNameLst>
                                          <p:attrName>style.visibility</p:attrName>
                                        </p:attrNameLst>
                                      </p:cBhvr>
                                      <p:to>
                                        <p:strVal val="visible"/>
                                      </p:to>
                                    </p:set>
                                  </p:childTnLst>
                                </p:cTn>
                              </p:par>
                            </p:childTnLst>
                          </p:cTn>
                        </p:par>
                        <p:par>
                          <p:cTn id="23" fill="hold">
                            <p:stCondLst>
                              <p:cond delay="0"/>
                            </p:stCondLst>
                            <p:childTnLst>
                              <p:par>
                                <p:cTn id="24" presetID="1" presetClass="entr" presetSubtype="0" fill="hold" grpId="0" nodeType="afterEffect">
                                  <p:stCondLst>
                                    <p:cond delay="0"/>
                                  </p:stCondLst>
                                  <p:childTnLst>
                                    <p:set>
                                      <p:cBhvr>
                                        <p:cTn id="25" dur="1" fill="hold">
                                          <p:stCondLst>
                                            <p:cond delay="0"/>
                                          </p:stCondLst>
                                        </p:cTn>
                                        <p:tgtEl>
                                          <p:spTgt spid="27"/>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25">
                                            <p:txEl>
                                              <p:pRg st="3" end="3"/>
                                            </p:txEl>
                                          </p:spTgt>
                                        </p:tgtEl>
                                        <p:attrNameLst>
                                          <p:attrName>style.visibility</p:attrName>
                                        </p:attrNameLst>
                                      </p:cBhvr>
                                      <p:to>
                                        <p:strVal val="visible"/>
                                      </p:to>
                                    </p:set>
                                  </p:childTnLst>
                                </p:cTn>
                              </p:par>
                            </p:childTnLst>
                          </p:cTn>
                        </p:par>
                        <p:par>
                          <p:cTn id="30" fill="hold">
                            <p:stCondLst>
                              <p:cond delay="0"/>
                            </p:stCondLst>
                            <p:childTnLst>
                              <p:par>
                                <p:cTn id="31" presetID="1" presetClass="entr" presetSubtype="0" fill="hold" grpId="0" nodeType="afterEffect">
                                  <p:stCondLst>
                                    <p:cond delay="0"/>
                                  </p:stCondLst>
                                  <p:childTnLst>
                                    <p:set>
                                      <p:cBhvr>
                                        <p:cTn id="32" dur="1" fill="hold">
                                          <p:stCondLst>
                                            <p:cond delay="0"/>
                                          </p:stCondLst>
                                        </p:cTn>
                                        <p:tgtEl>
                                          <p:spTgt spid="3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5">
                                            <p:txEl>
                                              <p:pRg st="4" end="4"/>
                                            </p:txEl>
                                          </p:spTgt>
                                        </p:tgtEl>
                                        <p:attrNameLst>
                                          <p:attrName>style.visibility</p:attrName>
                                        </p:attrNameLst>
                                      </p:cBhvr>
                                      <p:to>
                                        <p:strVal val="visible"/>
                                      </p:to>
                                    </p:set>
                                  </p:childTnLst>
                                </p:cTn>
                              </p:par>
                            </p:childTnLst>
                          </p:cTn>
                        </p:par>
                        <p:par>
                          <p:cTn id="37" fill="hold">
                            <p:stCondLst>
                              <p:cond delay="0"/>
                            </p:stCondLst>
                            <p:childTnLst>
                              <p:par>
                                <p:cTn id="38" presetID="1" presetClass="entr" presetSubtype="0" fill="hold" grpId="0" nodeType="afterEffect">
                                  <p:stCondLst>
                                    <p:cond delay="0"/>
                                  </p:stCondLst>
                                  <p:childTnLst>
                                    <p:set>
                                      <p:cBhvr>
                                        <p:cTn id="39" dur="1" fill="hold">
                                          <p:stCondLst>
                                            <p:cond delay="0"/>
                                          </p:stCondLst>
                                        </p:cTn>
                                        <p:tgtEl>
                                          <p:spTgt spid="26"/>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25">
                                            <p:txEl>
                                              <p:pRg st="5" end="5"/>
                                            </p:txEl>
                                          </p:spTgt>
                                        </p:tgtEl>
                                        <p:attrNameLst>
                                          <p:attrName>style.visibility</p:attrName>
                                        </p:attrNameLst>
                                      </p:cBhvr>
                                      <p:to>
                                        <p:strVal val="visible"/>
                                      </p:to>
                                    </p:set>
                                  </p:childTnLst>
                                </p:cTn>
                              </p:par>
                            </p:childTnLst>
                          </p:cTn>
                        </p:par>
                        <p:par>
                          <p:cTn id="44" fill="hold">
                            <p:stCondLst>
                              <p:cond delay="0"/>
                            </p:stCondLst>
                            <p:childTnLst>
                              <p:par>
                                <p:cTn id="45" presetID="1" presetClass="entr" presetSubtype="0" fill="hold" grpId="0" nodeType="afterEffect">
                                  <p:stCondLst>
                                    <p:cond delay="0"/>
                                  </p:stCondLst>
                                  <p:childTnLst>
                                    <p:set>
                                      <p:cBhvr>
                                        <p:cTn id="46" dur="1" fill="hold">
                                          <p:stCondLst>
                                            <p:cond delay="0"/>
                                          </p:stCondLst>
                                        </p:cTn>
                                        <p:tgtEl>
                                          <p:spTgt spid="33"/>
                                        </p:tgtEl>
                                        <p:attrNameLst>
                                          <p:attrName>style.visibility</p:attrName>
                                        </p:attrNameLst>
                                      </p:cBhvr>
                                      <p:to>
                                        <p:strVal val="visible"/>
                                      </p:to>
                                    </p:set>
                                  </p:childTnLst>
                                </p:cTn>
                              </p:par>
                            </p:childTnLst>
                          </p:cTn>
                        </p:par>
                        <p:par>
                          <p:cTn id="47" fill="hold">
                            <p:stCondLst>
                              <p:cond delay="0"/>
                            </p:stCondLst>
                            <p:childTnLst>
                              <p:par>
                                <p:cTn id="48" presetID="1" presetClass="entr" presetSubtype="0" fill="hold" grpId="0" nodeType="afterEffect">
                                  <p:stCondLst>
                                    <p:cond delay="0"/>
                                  </p:stCondLst>
                                  <p:childTnLst>
                                    <p:set>
                                      <p:cBhvr>
                                        <p:cTn id="49" dur="1" fill="hold">
                                          <p:stCondLst>
                                            <p:cond delay="0"/>
                                          </p:stCondLst>
                                        </p:cTn>
                                        <p:tgtEl>
                                          <p:spTgt spid="28"/>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nodeType="clickEffect">
                                  <p:stCondLst>
                                    <p:cond delay="0"/>
                                  </p:stCondLst>
                                  <p:childTnLst>
                                    <p:set>
                                      <p:cBhvr>
                                        <p:cTn id="53" dur="1" fill="hold">
                                          <p:stCondLst>
                                            <p:cond delay="0"/>
                                          </p:stCondLst>
                                        </p:cTn>
                                        <p:tgtEl>
                                          <p:spTgt spid="25">
                                            <p:txEl>
                                              <p:pRg st="6" end="6"/>
                                            </p:txEl>
                                          </p:spTgt>
                                        </p:tgtEl>
                                        <p:attrNameLst>
                                          <p:attrName>style.visibility</p:attrName>
                                        </p:attrNameLst>
                                      </p:cBhvr>
                                      <p:to>
                                        <p:strVal val="visible"/>
                                      </p:to>
                                    </p:set>
                                  </p:childTnLst>
                                </p:cTn>
                              </p:par>
                            </p:childTnLst>
                          </p:cTn>
                        </p:par>
                        <p:par>
                          <p:cTn id="54" fill="hold">
                            <p:stCondLst>
                              <p:cond delay="0"/>
                            </p:stCondLst>
                            <p:childTnLst>
                              <p:par>
                                <p:cTn id="55" presetID="1" presetClass="entr" presetSubtype="0" fill="hold" grpId="0" nodeType="afterEffect">
                                  <p:stCondLst>
                                    <p:cond delay="0"/>
                                  </p:stCondLst>
                                  <p:childTnLst>
                                    <p:set>
                                      <p:cBhvr>
                                        <p:cTn id="56" dur="1" fill="hold">
                                          <p:stCondLst>
                                            <p:cond delay="0"/>
                                          </p:stCondLst>
                                        </p:cTn>
                                        <p:tgtEl>
                                          <p:spTgt spid="32"/>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25">
                                            <p:txEl>
                                              <p:pRg st="7" end="7"/>
                                            </p:txEl>
                                          </p:spTgt>
                                        </p:tgtEl>
                                        <p:attrNameLst>
                                          <p:attrName>style.visibility</p:attrName>
                                        </p:attrNameLst>
                                      </p:cBhvr>
                                      <p:to>
                                        <p:strVal val="visible"/>
                                      </p:to>
                                    </p:set>
                                  </p:childTnLst>
                                </p:cTn>
                              </p:par>
                            </p:childTnLst>
                          </p:cTn>
                        </p:par>
                        <p:par>
                          <p:cTn id="61" fill="hold">
                            <p:stCondLst>
                              <p:cond delay="0"/>
                            </p:stCondLst>
                            <p:childTnLst>
                              <p:par>
                                <p:cTn id="62" presetID="1" presetClass="entr" presetSubtype="0" fill="hold" nodeType="afterEffect">
                                  <p:stCondLst>
                                    <p:cond delay="200"/>
                                  </p:stCondLst>
                                  <p:childTnLst>
                                    <p:set>
                                      <p:cBhvr>
                                        <p:cTn id="63" dur="1" fill="hold">
                                          <p:stCondLst>
                                            <p:cond delay="0"/>
                                          </p:stCondLst>
                                        </p:cTn>
                                        <p:tgtEl>
                                          <p:spTgt spid="25">
                                            <p:txEl>
                                              <p:pRg st="8" end="8"/>
                                            </p:txEl>
                                          </p:spTgt>
                                        </p:tgtEl>
                                        <p:attrNameLst>
                                          <p:attrName>style.visibility</p:attrName>
                                        </p:attrNameLst>
                                      </p:cBhvr>
                                      <p:to>
                                        <p:strVal val="visible"/>
                                      </p:to>
                                    </p:set>
                                  </p:childTnLst>
                                </p:cTn>
                              </p:par>
                            </p:childTnLst>
                          </p:cTn>
                        </p:par>
                        <p:par>
                          <p:cTn id="64" fill="hold">
                            <p:stCondLst>
                              <p:cond delay="200"/>
                            </p:stCondLst>
                            <p:childTnLst>
                              <p:par>
                                <p:cTn id="65" presetID="1" presetClass="entr" presetSubtype="0" fill="hold" nodeType="afterEffect">
                                  <p:stCondLst>
                                    <p:cond delay="200"/>
                                  </p:stCondLst>
                                  <p:childTnLst>
                                    <p:set>
                                      <p:cBhvr>
                                        <p:cTn id="66" dur="1" fill="hold">
                                          <p:stCondLst>
                                            <p:cond delay="0"/>
                                          </p:stCondLst>
                                        </p:cTn>
                                        <p:tgtEl>
                                          <p:spTgt spid="25">
                                            <p:txEl>
                                              <p:pRg st="9" end="9"/>
                                            </p:txEl>
                                          </p:spTgt>
                                        </p:tgtEl>
                                        <p:attrNameLst>
                                          <p:attrName>style.visibility</p:attrName>
                                        </p:attrNameLst>
                                      </p:cBhvr>
                                      <p:to>
                                        <p:strVal val="visible"/>
                                      </p:to>
                                    </p:set>
                                  </p:childTnLst>
                                </p:cTn>
                              </p:par>
                            </p:childTnLst>
                          </p:cTn>
                        </p:par>
                        <p:par>
                          <p:cTn id="67" fill="hold">
                            <p:stCondLst>
                              <p:cond delay="400"/>
                            </p:stCondLst>
                            <p:childTnLst>
                              <p:par>
                                <p:cTn id="68" presetID="1" presetClass="entr" presetSubtype="0" fill="hold" nodeType="afterEffect">
                                  <p:stCondLst>
                                    <p:cond delay="200"/>
                                  </p:stCondLst>
                                  <p:childTnLst>
                                    <p:set>
                                      <p:cBhvr>
                                        <p:cTn id="69" dur="1" fill="hold">
                                          <p:stCondLst>
                                            <p:cond delay="0"/>
                                          </p:stCondLst>
                                        </p:cTn>
                                        <p:tgtEl>
                                          <p:spTgt spid="25">
                                            <p:txEl>
                                              <p:pRg st="10" end="10"/>
                                            </p:txEl>
                                          </p:spTgt>
                                        </p:tgtEl>
                                        <p:attrNameLst>
                                          <p:attrName>style.visibility</p:attrName>
                                        </p:attrNameLst>
                                      </p:cBhvr>
                                      <p:to>
                                        <p:strVal val="visible"/>
                                      </p:to>
                                    </p:set>
                                  </p:childTnLst>
                                </p:cTn>
                              </p:par>
                            </p:childTnLst>
                          </p:cTn>
                        </p:par>
                      </p:childTnLst>
                    </p:cTn>
                  </p:par>
                  <p:par>
                    <p:cTn id="70" fill="hold">
                      <p:stCondLst>
                        <p:cond delay="indefinite"/>
                      </p:stCondLst>
                      <p:childTnLst>
                        <p:par>
                          <p:cTn id="71" fill="hold">
                            <p:stCondLst>
                              <p:cond delay="0"/>
                            </p:stCondLst>
                            <p:childTnLst>
                              <p:par>
                                <p:cTn id="72" presetID="1" presetClass="entr" presetSubtype="0" fill="hold" nodeType="clickEffect">
                                  <p:stCondLst>
                                    <p:cond delay="0"/>
                                  </p:stCondLst>
                                  <p:childTnLst>
                                    <p:set>
                                      <p:cBhvr>
                                        <p:cTn id="73" dur="1" fill="hold">
                                          <p:stCondLst>
                                            <p:cond delay="0"/>
                                          </p:stCondLst>
                                        </p:cTn>
                                        <p:tgtEl>
                                          <p:spTgt spid="25">
                                            <p:txEl>
                                              <p:pRg st="11" end="11"/>
                                            </p:txEl>
                                          </p:spTgt>
                                        </p:tgtEl>
                                        <p:attrNameLst>
                                          <p:attrName>style.visibility</p:attrName>
                                        </p:attrNameLst>
                                      </p:cBhvr>
                                      <p:to>
                                        <p:strVal val="visible"/>
                                      </p:to>
                                    </p:set>
                                  </p:childTnLst>
                                </p:cTn>
                              </p:par>
                            </p:childTnLst>
                          </p:cTn>
                        </p:par>
                        <p:par>
                          <p:cTn id="74" fill="hold">
                            <p:stCondLst>
                              <p:cond delay="0"/>
                            </p:stCondLst>
                            <p:childTnLst>
                              <p:par>
                                <p:cTn id="75" presetID="1" presetClass="entr" presetSubtype="0" fill="hold" grpId="0" nodeType="afterEffect">
                                  <p:stCondLst>
                                    <p:cond delay="0"/>
                                  </p:stCondLst>
                                  <p:childTnLst>
                                    <p:set>
                                      <p:cBhvr>
                                        <p:cTn id="76" dur="1" fill="hold">
                                          <p:stCondLst>
                                            <p:cond delay="0"/>
                                          </p:stCondLst>
                                        </p:cTn>
                                        <p:tgtEl>
                                          <p:spTgt spid="31"/>
                                        </p:tgtEl>
                                        <p:attrNameLst>
                                          <p:attrName>style.visibility</p:attrName>
                                        </p:attrNameLst>
                                      </p:cBhvr>
                                      <p:to>
                                        <p:strVal val="visible"/>
                                      </p:to>
                                    </p:set>
                                  </p:childTnLst>
                                </p:cTn>
                              </p:par>
                            </p:childTnLst>
                          </p:cTn>
                        </p:par>
                        <p:par>
                          <p:cTn id="77" fill="hold">
                            <p:stCondLst>
                              <p:cond delay="0"/>
                            </p:stCondLst>
                            <p:childTnLst>
                              <p:par>
                                <p:cTn id="78" presetID="1" presetClass="entr" presetSubtype="0" fill="hold" nodeType="afterEffect">
                                  <p:stCondLst>
                                    <p:cond delay="0"/>
                                  </p:stCondLst>
                                  <p:childTnLst>
                                    <p:set>
                                      <p:cBhvr>
                                        <p:cTn id="79" dur="1" fill="hold">
                                          <p:stCondLst>
                                            <p:cond delay="0"/>
                                          </p:stCondLst>
                                        </p:cTn>
                                        <p:tgtEl>
                                          <p:spTgt spid="25">
                                            <p:txEl>
                                              <p:pRg st="12" end="12"/>
                                            </p:txEl>
                                          </p:spTgt>
                                        </p:tgtEl>
                                        <p:attrNameLst>
                                          <p:attrName>style.visibility</p:attrName>
                                        </p:attrNameLst>
                                      </p:cBhvr>
                                      <p:to>
                                        <p:strVal val="visible"/>
                                      </p:to>
                                    </p:set>
                                  </p:childTnLst>
                                </p:cTn>
                              </p:par>
                            </p:childTnLst>
                          </p:cTn>
                        </p:par>
                        <p:par>
                          <p:cTn id="80" fill="hold">
                            <p:stCondLst>
                              <p:cond delay="0"/>
                            </p:stCondLst>
                            <p:childTnLst>
                              <p:par>
                                <p:cTn id="81" presetID="1" presetClass="entr" presetSubtype="0" fill="hold" nodeType="afterEffect">
                                  <p:stCondLst>
                                    <p:cond delay="0"/>
                                  </p:stCondLst>
                                  <p:childTnLst>
                                    <p:set>
                                      <p:cBhvr>
                                        <p:cTn id="82" dur="1" fill="hold">
                                          <p:stCondLst>
                                            <p:cond delay="0"/>
                                          </p:stCondLst>
                                        </p:cTn>
                                        <p:tgtEl>
                                          <p:spTgt spid="25">
                                            <p:txEl>
                                              <p:pRg st="13" end="13"/>
                                            </p:txEl>
                                          </p:spTgt>
                                        </p:tgtEl>
                                        <p:attrNameLst>
                                          <p:attrName>style.visibility</p:attrName>
                                        </p:attrNameLst>
                                      </p:cBhvr>
                                      <p:to>
                                        <p:strVal val="visible"/>
                                      </p:to>
                                    </p:set>
                                  </p:childTnLst>
                                </p:cTn>
                              </p:par>
                            </p:childTnLst>
                          </p:cTn>
                        </p:par>
                        <p:par>
                          <p:cTn id="83" fill="hold">
                            <p:stCondLst>
                              <p:cond delay="0"/>
                            </p:stCondLst>
                            <p:childTnLst>
                              <p:par>
                                <p:cTn id="84" presetID="1" presetClass="entr" presetSubtype="0" fill="hold" nodeType="afterEffect">
                                  <p:stCondLst>
                                    <p:cond delay="0"/>
                                  </p:stCondLst>
                                  <p:childTnLst>
                                    <p:set>
                                      <p:cBhvr>
                                        <p:cTn id="85" dur="1" fill="hold">
                                          <p:stCondLst>
                                            <p:cond delay="0"/>
                                          </p:stCondLst>
                                        </p:cTn>
                                        <p:tgtEl>
                                          <p:spTgt spid="25">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6" grpId="0" animBg="1"/>
      <p:bldP spid="27" grpId="0" animBg="1"/>
      <p:bldP spid="28" grpId="0" animBg="1"/>
      <p:bldP spid="29" grpId="0" animBg="1"/>
      <p:bldP spid="30" grpId="0" animBg="1"/>
      <p:bldP spid="31" grpId="0" animBg="1"/>
      <p:bldP spid="32" grpId="0" animBg="1"/>
      <p:bldP spid="33"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31">
          <a:extLst>
            <a:ext uri="{FF2B5EF4-FFF2-40B4-BE49-F238E27FC236}">
              <a16:creationId xmlns:a16="http://schemas.microsoft.com/office/drawing/2014/main" id="{CABB69C8-0EFE-385B-3DA0-5537963821A3}"/>
            </a:ext>
          </a:extLst>
        </p:cNvPr>
        <p:cNvGrpSpPr/>
        <p:nvPr/>
      </p:nvGrpSpPr>
      <p:grpSpPr>
        <a:xfrm>
          <a:off x="0" y="0"/>
          <a:ext cx="0" cy="0"/>
          <a:chOff x="0" y="0"/>
          <a:chExt cx="0" cy="0"/>
        </a:xfrm>
      </p:grpSpPr>
      <p:pic>
        <p:nvPicPr>
          <p:cNvPr id="132" name="Google Shape;132;p30" descr="Mask group.svg">
            <a:extLst>
              <a:ext uri="{FF2B5EF4-FFF2-40B4-BE49-F238E27FC236}">
                <a16:creationId xmlns:a16="http://schemas.microsoft.com/office/drawing/2014/main" id="{3DDBF5A5-2D8F-CD8B-74A8-5ADA370272EA}"/>
              </a:ext>
            </a:extLst>
          </p:cNvPr>
          <p:cNvPicPr preferRelativeResize="0"/>
          <p:nvPr/>
        </p:nvPicPr>
        <p:blipFill rotWithShape="1">
          <a:blip r:embed="rId3">
            <a:alphaModFix/>
          </a:blip>
          <a:srcRect/>
          <a:stretch/>
        </p:blipFill>
        <p:spPr>
          <a:xfrm>
            <a:off x="319079" y="224344"/>
            <a:ext cx="12192000" cy="6858000"/>
          </a:xfrm>
          <a:prstGeom prst="rect">
            <a:avLst/>
          </a:prstGeom>
          <a:noFill/>
          <a:ln>
            <a:noFill/>
          </a:ln>
        </p:spPr>
      </p:pic>
      <p:sp>
        <p:nvSpPr>
          <p:cNvPr id="137" name="Google Shape;137;p30">
            <a:extLst>
              <a:ext uri="{FF2B5EF4-FFF2-40B4-BE49-F238E27FC236}">
                <a16:creationId xmlns:a16="http://schemas.microsoft.com/office/drawing/2014/main" id="{1DC3BAB7-29BF-550B-4AC7-8C42B854589F}"/>
              </a:ext>
            </a:extLst>
          </p:cNvPr>
          <p:cNvSpPr txBox="1"/>
          <p:nvPr/>
        </p:nvSpPr>
        <p:spPr>
          <a:xfrm>
            <a:off x="7161033" y="173544"/>
            <a:ext cx="5350046" cy="1343958"/>
          </a:xfrm>
          <a:prstGeom prst="rect">
            <a:avLst/>
          </a:prstGeom>
          <a:noFill/>
          <a:ln>
            <a:noFill/>
          </a:ln>
        </p:spPr>
        <p:txBody>
          <a:bodyPr spcFirstLastPara="1" wrap="square" lIns="25400" tIns="25400" rIns="25400" bIns="25400" anchor="ctr" anchorCtr="0">
            <a:spAutoFit/>
          </a:bodyPr>
          <a:lstStyle/>
          <a:p>
            <a:pPr>
              <a:buClr>
                <a:srgbClr val="000000"/>
              </a:buClr>
              <a:buSzPts val="3000"/>
            </a:pPr>
            <a:r>
              <a:rPr lang="en" sz="2800" b="1" dirty="0">
                <a:solidFill>
                  <a:srgbClr val="000000"/>
                </a:solidFill>
                <a:latin typeface="Helvetica Neue"/>
                <a:ea typeface="Helvetica Neue"/>
                <a:cs typeface="Helvetica Neue"/>
                <a:sym typeface="Helvetica Neue"/>
              </a:rPr>
              <a:t>DSL inheritance makes it</a:t>
            </a:r>
            <a:br>
              <a:rPr lang="en" sz="2800" b="1" dirty="0">
                <a:solidFill>
                  <a:srgbClr val="000000"/>
                </a:solidFill>
                <a:latin typeface="Helvetica Neue"/>
                <a:ea typeface="Helvetica Neue"/>
                <a:cs typeface="Helvetica Neue"/>
                <a:sym typeface="Helvetica Neue"/>
              </a:rPr>
            </a:br>
            <a:r>
              <a:rPr lang="en" sz="2800" b="1" dirty="0">
                <a:solidFill>
                  <a:srgbClr val="000000"/>
                </a:solidFill>
                <a:latin typeface="Helvetica Neue"/>
                <a:ea typeface="Helvetica Neue"/>
                <a:cs typeface="Helvetica Neue"/>
                <a:sym typeface="Helvetica Neue"/>
              </a:rPr>
              <a:t>easy to extend, customize,</a:t>
            </a:r>
            <a:br>
              <a:rPr lang="en" sz="2800" b="1" dirty="0">
                <a:solidFill>
                  <a:srgbClr val="000000"/>
                </a:solidFill>
                <a:latin typeface="Helvetica Neue"/>
                <a:ea typeface="Helvetica Neue"/>
                <a:cs typeface="Helvetica Neue"/>
                <a:sym typeface="Helvetica Neue"/>
              </a:rPr>
            </a:br>
            <a:r>
              <a:rPr lang="en" sz="2800" b="1" dirty="0">
                <a:solidFill>
                  <a:srgbClr val="000000"/>
                </a:solidFill>
                <a:latin typeface="Helvetica Neue"/>
                <a:ea typeface="Helvetica Neue"/>
                <a:cs typeface="Helvetica Neue"/>
                <a:sym typeface="Helvetica Neue"/>
              </a:rPr>
              <a:t>or re-style your widgets</a:t>
            </a:r>
            <a:endParaRPr sz="400" i="1" dirty="0"/>
          </a:p>
        </p:txBody>
      </p:sp>
      <p:sp>
        <p:nvSpPr>
          <p:cNvPr id="19" name="TextBox 18">
            <a:extLst>
              <a:ext uri="{FF2B5EF4-FFF2-40B4-BE49-F238E27FC236}">
                <a16:creationId xmlns:a16="http://schemas.microsoft.com/office/drawing/2014/main" id="{323A09C6-D780-39CB-100B-5AFE719E90ED}"/>
              </a:ext>
            </a:extLst>
          </p:cNvPr>
          <p:cNvSpPr txBox="1"/>
          <p:nvPr/>
        </p:nvSpPr>
        <p:spPr>
          <a:xfrm>
            <a:off x="1470367" y="-30390821"/>
            <a:ext cx="10756232" cy="19759255"/>
          </a:xfrm>
          <a:prstGeom prst="rect">
            <a:avLst/>
          </a:prstGeom>
          <a:noFill/>
        </p:spPr>
        <p:txBody>
          <a:bodyPr wrap="square">
            <a:spAutoFit/>
          </a:bodyPr>
          <a:lstStyle/>
          <a:p>
            <a:r>
              <a:rPr lang="en-US" dirty="0" err="1">
                <a:solidFill>
                  <a:srgbClr val="795E26"/>
                </a:solidFill>
                <a:latin typeface="Courier New" panose="02070309020205020404" pitchFamily="49" charset="0"/>
              </a:rPr>
              <a:t>live_design</a:t>
            </a:r>
            <a:r>
              <a:rPr lang="en-US" dirty="0">
                <a:solidFill>
                  <a:srgbClr val="795E26"/>
                </a:solidFill>
                <a:latin typeface="Courier New" panose="02070309020205020404" pitchFamily="49" charset="0"/>
              </a:rPr>
              <a:t>!</a:t>
            </a:r>
            <a:r>
              <a:rPr lang="en-US" dirty="0">
                <a:solidFill>
                  <a:srgbClr val="000000"/>
                </a:solidFill>
                <a:latin typeface="Courier New" panose="02070309020205020404" pitchFamily="49" charset="0"/>
              </a:rPr>
              <a:t> {</a:t>
            </a:r>
          </a:p>
          <a:p>
            <a:r>
              <a:rPr lang="en-US" dirty="0">
                <a:solidFill>
                  <a:srgbClr val="008000"/>
                </a:solidFill>
                <a:latin typeface="Courier New" panose="02070309020205020404" pitchFamily="49" charset="0"/>
              </a:rPr>
              <a:t>   // The view used for each text-only message event in a room's timeline.</a:t>
            </a:r>
            <a:endParaRPr lang="en-US" dirty="0"/>
          </a:p>
          <a:p>
            <a:r>
              <a:rPr lang="en-US" dirty="0">
                <a:solidFill>
                  <a:srgbClr val="795E26"/>
                </a:solidFill>
                <a:latin typeface="Courier New" panose="02070309020205020404" pitchFamily="49" charset="0"/>
              </a:rPr>
              <a:t>   </a:t>
            </a:r>
            <a:r>
              <a:rPr lang="en-US" dirty="0">
                <a:solidFill>
                  <a:srgbClr val="267F99"/>
                </a:solidFill>
                <a:latin typeface="Courier New" panose="02070309020205020404" pitchFamily="49" charset="0"/>
              </a:rPr>
              <a:t>Message</a:t>
            </a:r>
            <a:r>
              <a:rPr lang="en-US" dirty="0">
                <a:solidFill>
                  <a:srgbClr val="795E26"/>
                </a:solidFill>
                <a:latin typeface="Courier New" panose="02070309020205020404" pitchFamily="49" charset="0"/>
              </a:rPr>
              <a:t> = {{</a:t>
            </a:r>
            <a:r>
              <a:rPr lang="en-US" dirty="0">
                <a:solidFill>
                  <a:srgbClr val="267F99"/>
                </a:solidFill>
                <a:latin typeface="Courier New" panose="02070309020205020404" pitchFamily="49" charset="0"/>
              </a:rPr>
              <a:t>Message</a:t>
            </a:r>
            <a:r>
              <a:rPr lang="en-US" dirty="0">
                <a:solidFill>
                  <a:srgbClr val="795E26"/>
                </a:solidFill>
                <a:latin typeface="Courier New" panose="02070309020205020404" pitchFamily="49" charset="0"/>
              </a:rPr>
              <a:t>}} {</a:t>
            </a:r>
            <a:endParaRPr lang="en-US" dirty="0"/>
          </a:p>
          <a:p>
            <a:r>
              <a:rPr lang="en-US" dirty="0">
                <a:solidFill>
                  <a:srgbClr val="795E26"/>
                </a:solidFill>
                <a:latin typeface="Courier New" panose="02070309020205020404" pitchFamily="49" charset="0"/>
              </a:rPr>
              <a:t>       </a:t>
            </a:r>
            <a:r>
              <a:rPr lang="en-US" dirty="0">
                <a:solidFill>
                  <a:srgbClr val="001080"/>
                </a:solidFill>
                <a:latin typeface="Courier New" panose="02070309020205020404" pitchFamily="49" charset="0"/>
              </a:rPr>
              <a:t>width</a:t>
            </a:r>
            <a:r>
              <a:rPr lang="en-US" dirty="0">
                <a:solidFill>
                  <a:srgbClr val="795E26"/>
                </a:solidFill>
                <a:latin typeface="Courier New" panose="02070309020205020404" pitchFamily="49" charset="0"/>
              </a:rPr>
              <a:t>: </a:t>
            </a:r>
            <a:r>
              <a:rPr lang="en-US" dirty="0">
                <a:solidFill>
                  <a:srgbClr val="267F99"/>
                </a:solidFill>
                <a:latin typeface="Courier New" panose="02070309020205020404" pitchFamily="49" charset="0"/>
              </a:rPr>
              <a:t>Fill</a:t>
            </a:r>
            <a:r>
              <a:rPr lang="en-US" dirty="0">
                <a:solidFill>
                  <a:srgbClr val="795E26"/>
                </a:solidFill>
                <a:latin typeface="Courier New" panose="02070309020205020404" pitchFamily="49" charset="0"/>
              </a:rPr>
              <a:t>, </a:t>
            </a:r>
            <a:r>
              <a:rPr lang="en-US" dirty="0">
                <a:solidFill>
                  <a:srgbClr val="001080"/>
                </a:solidFill>
                <a:latin typeface="Courier New" panose="02070309020205020404" pitchFamily="49" charset="0"/>
              </a:rPr>
              <a:t>height</a:t>
            </a:r>
            <a:r>
              <a:rPr lang="en-US" dirty="0">
                <a:solidFill>
                  <a:srgbClr val="795E26"/>
                </a:solidFill>
                <a:latin typeface="Courier New" panose="02070309020205020404" pitchFamily="49" charset="0"/>
              </a:rPr>
              <a:t>: </a:t>
            </a:r>
            <a:r>
              <a:rPr lang="en-US" dirty="0">
                <a:solidFill>
                  <a:srgbClr val="267F99"/>
                </a:solidFill>
                <a:latin typeface="Courier New" panose="02070309020205020404" pitchFamily="49" charset="0"/>
              </a:rPr>
              <a:t>Fit</a:t>
            </a:r>
            <a:r>
              <a:rPr lang="en-US" dirty="0">
                <a:solidFill>
                  <a:srgbClr val="795E26"/>
                </a:solidFill>
                <a:latin typeface="Courier New" panose="02070309020205020404" pitchFamily="49" charset="0"/>
              </a:rPr>
              <a:t>,</a:t>
            </a:r>
            <a:endParaRPr lang="en-US" dirty="0"/>
          </a:p>
          <a:p>
            <a:r>
              <a:rPr lang="en-US" dirty="0">
                <a:solidFill>
                  <a:srgbClr val="795E26"/>
                </a:solidFill>
                <a:latin typeface="Courier New" panose="02070309020205020404" pitchFamily="49" charset="0"/>
              </a:rPr>
              <a:t>       </a:t>
            </a:r>
            <a:r>
              <a:rPr lang="en-US" dirty="0">
                <a:solidFill>
                  <a:srgbClr val="001080"/>
                </a:solidFill>
                <a:latin typeface="Courier New" panose="02070309020205020404" pitchFamily="49" charset="0"/>
              </a:rPr>
              <a:t>flow</a:t>
            </a:r>
            <a:r>
              <a:rPr lang="en-US" dirty="0">
                <a:solidFill>
                  <a:srgbClr val="795E26"/>
                </a:solidFill>
                <a:latin typeface="Courier New" panose="02070309020205020404" pitchFamily="49" charset="0"/>
              </a:rPr>
              <a:t>: </a:t>
            </a:r>
            <a:r>
              <a:rPr lang="en-US" dirty="0">
                <a:solidFill>
                  <a:srgbClr val="267F99"/>
                </a:solidFill>
                <a:latin typeface="Courier New" panose="02070309020205020404" pitchFamily="49" charset="0"/>
              </a:rPr>
              <a:t>Down</a:t>
            </a:r>
            <a:r>
              <a:rPr lang="en-US" dirty="0">
                <a:solidFill>
                  <a:srgbClr val="795E26"/>
                </a:solidFill>
                <a:latin typeface="Courier New" panose="02070309020205020404" pitchFamily="49" charset="0"/>
              </a:rPr>
              <a:t>,</a:t>
            </a:r>
            <a:br>
              <a:rPr lang="en-US" dirty="0"/>
            </a:br>
            <a:endParaRPr lang="en-US" dirty="0"/>
          </a:p>
          <a:p>
            <a:r>
              <a:rPr lang="en-US" dirty="0">
                <a:solidFill>
                  <a:srgbClr val="795E26"/>
                </a:solidFill>
                <a:latin typeface="Courier New" panose="02070309020205020404" pitchFamily="49" charset="0"/>
              </a:rPr>
              <a:t>       </a:t>
            </a:r>
            <a:r>
              <a:rPr lang="en-US" dirty="0" err="1">
                <a:solidFill>
                  <a:srgbClr val="001080"/>
                </a:solidFill>
                <a:latin typeface="Courier New" panose="02070309020205020404" pitchFamily="49" charset="0"/>
              </a:rPr>
              <a:t>show_bg</a:t>
            </a:r>
            <a:r>
              <a:rPr lang="en-US" dirty="0">
                <a:solidFill>
                  <a:srgbClr val="795E26"/>
                </a:solidFill>
                <a:latin typeface="Courier New" panose="02070309020205020404" pitchFamily="49" charset="0"/>
              </a:rPr>
              <a:t>: </a:t>
            </a:r>
            <a:r>
              <a:rPr lang="en-US" dirty="0">
                <a:solidFill>
                  <a:srgbClr val="0000FF"/>
                </a:solidFill>
                <a:latin typeface="Courier New" panose="02070309020205020404" pitchFamily="49" charset="0"/>
              </a:rPr>
              <a:t>true</a:t>
            </a:r>
            <a:endParaRPr lang="en-US" dirty="0"/>
          </a:p>
          <a:p>
            <a:r>
              <a:rPr lang="en-US" dirty="0">
                <a:solidFill>
                  <a:srgbClr val="795E26"/>
                </a:solidFill>
                <a:latin typeface="Courier New" panose="02070309020205020404" pitchFamily="49" charset="0"/>
              </a:rPr>
              <a:t>       </a:t>
            </a:r>
            <a:r>
              <a:rPr lang="en-US" dirty="0" err="1">
                <a:solidFill>
                  <a:srgbClr val="001080"/>
                </a:solidFill>
                <a:latin typeface="Courier New" panose="02070309020205020404" pitchFamily="49" charset="0"/>
              </a:rPr>
              <a:t>draw_bg</a:t>
            </a:r>
            <a:r>
              <a:rPr lang="en-US" dirty="0">
                <a:solidFill>
                  <a:srgbClr val="795E26"/>
                </a:solidFill>
                <a:latin typeface="Courier New" panose="02070309020205020404" pitchFamily="49" charset="0"/>
              </a:rPr>
              <a:t>: { ... }</a:t>
            </a:r>
            <a:br>
              <a:rPr lang="en-US" dirty="0"/>
            </a:br>
            <a:endParaRPr lang="en-US" dirty="0"/>
          </a:p>
          <a:p>
            <a:r>
              <a:rPr lang="en-US" dirty="0">
                <a:solidFill>
                  <a:srgbClr val="795E26"/>
                </a:solidFill>
                <a:latin typeface="Courier New" panose="02070309020205020404" pitchFamily="49" charset="0"/>
              </a:rPr>
              <a:t>       </a:t>
            </a:r>
            <a:r>
              <a:rPr lang="en-US" dirty="0">
                <a:solidFill>
                  <a:srgbClr val="001080"/>
                </a:solidFill>
                <a:latin typeface="Courier New" panose="02070309020205020404" pitchFamily="49" charset="0"/>
              </a:rPr>
              <a:t>animator</a:t>
            </a:r>
            <a:r>
              <a:rPr lang="en-US" dirty="0">
                <a:solidFill>
                  <a:srgbClr val="795E26"/>
                </a:solidFill>
                <a:latin typeface="Courier New" panose="02070309020205020404" pitchFamily="49" charset="0"/>
              </a:rPr>
              <a:t>: {</a:t>
            </a:r>
            <a:endParaRPr lang="en-US" dirty="0"/>
          </a:p>
          <a:p>
            <a:r>
              <a:rPr lang="en-US" dirty="0">
                <a:solidFill>
                  <a:srgbClr val="795E26"/>
                </a:solidFill>
                <a:latin typeface="Courier New" panose="02070309020205020404" pitchFamily="49" charset="0"/>
              </a:rPr>
              <a:t>           </a:t>
            </a:r>
            <a:r>
              <a:rPr lang="en-US" dirty="0" err="1">
                <a:solidFill>
                  <a:srgbClr val="001080"/>
                </a:solidFill>
                <a:latin typeface="Courier New" panose="02070309020205020404" pitchFamily="49" charset="0"/>
              </a:rPr>
              <a:t>on_highlight</a:t>
            </a:r>
            <a:r>
              <a:rPr lang="en-US" dirty="0">
                <a:solidFill>
                  <a:srgbClr val="795E26"/>
                </a:solidFill>
                <a:latin typeface="Courier New" panose="02070309020205020404" pitchFamily="49" charset="0"/>
              </a:rPr>
              <a:t> = { ... }</a:t>
            </a:r>
            <a:endParaRPr lang="en-US" dirty="0"/>
          </a:p>
          <a:p>
            <a:r>
              <a:rPr lang="en-US" dirty="0">
                <a:solidFill>
                  <a:srgbClr val="795E26"/>
                </a:solidFill>
                <a:latin typeface="Courier New" panose="02070309020205020404" pitchFamily="49" charset="0"/>
              </a:rPr>
              <a:t>           </a:t>
            </a:r>
            <a:r>
              <a:rPr lang="en-US" dirty="0" err="1">
                <a:solidFill>
                  <a:srgbClr val="001080"/>
                </a:solidFill>
                <a:latin typeface="Courier New" panose="02070309020205020404" pitchFamily="49" charset="0"/>
              </a:rPr>
              <a:t>on_hover</a:t>
            </a:r>
            <a:r>
              <a:rPr lang="en-US" dirty="0">
                <a:solidFill>
                  <a:srgbClr val="001080"/>
                </a:solidFill>
                <a:latin typeface="Courier New" panose="02070309020205020404" pitchFamily="49" charset="0"/>
              </a:rPr>
              <a:t> </a:t>
            </a:r>
            <a:r>
              <a:rPr lang="en-US" dirty="0">
                <a:solidFill>
                  <a:srgbClr val="795E26"/>
                </a:solidFill>
                <a:latin typeface="Courier New" panose="02070309020205020404" pitchFamily="49" charset="0"/>
              </a:rPr>
              <a:t>= { ... }</a:t>
            </a:r>
            <a:endParaRPr lang="en-US" dirty="0"/>
          </a:p>
          <a:p>
            <a:r>
              <a:rPr lang="en-US" dirty="0">
                <a:solidFill>
                  <a:srgbClr val="795E26"/>
                </a:solidFill>
                <a:latin typeface="Courier New" panose="02070309020205020404" pitchFamily="49" charset="0"/>
              </a:rPr>
              <a:t>       }</a:t>
            </a:r>
            <a:br>
              <a:rPr lang="en-US" dirty="0"/>
            </a:br>
            <a:endParaRPr lang="en-US" dirty="0"/>
          </a:p>
          <a:p>
            <a:r>
              <a:rPr lang="en-US" dirty="0">
                <a:solidFill>
                  <a:srgbClr val="795E26"/>
                </a:solidFill>
                <a:latin typeface="Courier New" panose="02070309020205020404" pitchFamily="49" charset="0"/>
              </a:rPr>
              <a:t>       </a:t>
            </a:r>
            <a:r>
              <a:rPr lang="en-US" dirty="0">
                <a:solidFill>
                  <a:srgbClr val="008000"/>
                </a:solidFill>
                <a:latin typeface="Courier New" panose="02070309020205020404" pitchFamily="49" charset="0"/>
              </a:rPr>
              <a:t>// A preview of an earlier message that this message was in reply to.</a:t>
            </a:r>
            <a:endParaRPr lang="en-US" dirty="0"/>
          </a:p>
          <a:p>
            <a:r>
              <a:rPr lang="en-US" dirty="0">
                <a:solidFill>
                  <a:srgbClr val="795E26"/>
                </a:solidFill>
                <a:latin typeface="Courier New" panose="02070309020205020404" pitchFamily="49" charset="0"/>
              </a:rPr>
              <a:t>       </a:t>
            </a:r>
            <a:r>
              <a:rPr lang="en-US" dirty="0" err="1">
                <a:solidFill>
                  <a:srgbClr val="001080"/>
                </a:solidFill>
                <a:latin typeface="Courier New" panose="02070309020205020404" pitchFamily="49" charset="0"/>
              </a:rPr>
              <a:t>replied_to_message</a:t>
            </a:r>
            <a:r>
              <a:rPr lang="en-US" dirty="0">
                <a:solidFill>
                  <a:srgbClr val="795E26"/>
                </a:solidFill>
                <a:latin typeface="Courier New" panose="02070309020205020404" pitchFamily="49" charset="0"/>
              </a:rPr>
              <a:t> = &lt;</a:t>
            </a:r>
            <a:r>
              <a:rPr lang="en-US" dirty="0" err="1">
                <a:solidFill>
                  <a:srgbClr val="267F99"/>
                </a:solidFill>
                <a:latin typeface="Courier New" panose="02070309020205020404" pitchFamily="49" charset="0"/>
              </a:rPr>
              <a:t>RepliedToMessage</a:t>
            </a:r>
            <a:r>
              <a:rPr lang="en-US" dirty="0">
                <a:solidFill>
                  <a:srgbClr val="795E26"/>
                </a:solidFill>
                <a:latin typeface="Courier New" panose="02070309020205020404" pitchFamily="49" charset="0"/>
              </a:rPr>
              <a:t>&gt; {</a:t>
            </a:r>
          </a:p>
          <a:p>
            <a:r>
              <a:rPr lang="en-US" dirty="0">
                <a:solidFill>
                  <a:srgbClr val="795E26"/>
                </a:solidFill>
                <a:latin typeface="Courier New" panose="02070309020205020404" pitchFamily="49" charset="0"/>
              </a:rPr>
              <a:t>           </a:t>
            </a:r>
            <a:r>
              <a:rPr lang="en-US" dirty="0">
                <a:solidFill>
                  <a:srgbClr val="001080"/>
                </a:solidFill>
                <a:latin typeface="Courier New" panose="02070309020205020404" pitchFamily="49" charset="0"/>
              </a:rPr>
              <a:t>visible</a:t>
            </a:r>
            <a:r>
              <a:rPr lang="en-US" dirty="0">
                <a:solidFill>
                  <a:srgbClr val="795E26"/>
                </a:solidFill>
                <a:latin typeface="Courier New" panose="02070309020205020404" pitchFamily="49" charset="0"/>
              </a:rPr>
              <a:t>: </a:t>
            </a:r>
            <a:r>
              <a:rPr lang="en-US" dirty="0">
                <a:solidFill>
                  <a:srgbClr val="267F99"/>
                </a:solidFill>
                <a:latin typeface="Courier New" panose="02070309020205020404" pitchFamily="49" charset="0"/>
              </a:rPr>
              <a:t>false</a:t>
            </a:r>
            <a:endParaRPr lang="en-US" dirty="0"/>
          </a:p>
          <a:p>
            <a:r>
              <a:rPr lang="en-US" dirty="0">
                <a:solidFill>
                  <a:srgbClr val="795E26"/>
                </a:solidFill>
                <a:latin typeface="Courier New" panose="02070309020205020404" pitchFamily="49" charset="0"/>
              </a:rPr>
              <a:t>           </a:t>
            </a:r>
            <a:r>
              <a:rPr lang="en-US" dirty="0">
                <a:solidFill>
                  <a:srgbClr val="001080"/>
                </a:solidFill>
                <a:latin typeface="Courier New" panose="02070309020205020404" pitchFamily="49" charset="0"/>
              </a:rPr>
              <a:t>flow</a:t>
            </a:r>
            <a:r>
              <a:rPr lang="en-US" dirty="0">
                <a:solidFill>
                  <a:srgbClr val="795E26"/>
                </a:solidFill>
                <a:latin typeface="Courier New" panose="02070309020205020404" pitchFamily="49" charset="0"/>
              </a:rPr>
              <a:t>: </a:t>
            </a:r>
            <a:r>
              <a:rPr lang="en-US" dirty="0">
                <a:solidFill>
                  <a:srgbClr val="267F99"/>
                </a:solidFill>
                <a:latin typeface="Courier New" panose="02070309020205020404" pitchFamily="49" charset="0"/>
              </a:rPr>
              <a:t>Right</a:t>
            </a:r>
            <a:endParaRPr lang="en-US" dirty="0"/>
          </a:p>
          <a:p>
            <a:r>
              <a:rPr lang="en-US" dirty="0">
                <a:solidFill>
                  <a:srgbClr val="795E26"/>
                </a:solidFill>
                <a:latin typeface="Courier New" panose="02070309020205020404" pitchFamily="49" charset="0"/>
              </a:rPr>
              <a:t>           </a:t>
            </a:r>
            <a:r>
              <a:rPr lang="en-US" dirty="0">
                <a:solidFill>
                  <a:srgbClr val="001080"/>
                </a:solidFill>
                <a:latin typeface="Courier New" panose="02070309020205020404" pitchFamily="49" charset="0"/>
              </a:rPr>
              <a:t>margin</a:t>
            </a:r>
            <a:r>
              <a:rPr lang="en-US" dirty="0">
                <a:solidFill>
                  <a:srgbClr val="795E26"/>
                </a:solidFill>
                <a:latin typeface="Courier New" panose="02070309020205020404" pitchFamily="49" charset="0"/>
              </a:rPr>
              <a:t>: { </a:t>
            </a:r>
            <a:r>
              <a:rPr lang="en-US" dirty="0">
                <a:solidFill>
                  <a:srgbClr val="001080"/>
                </a:solidFill>
                <a:latin typeface="Courier New" panose="02070309020205020404" pitchFamily="49" charset="0"/>
              </a:rPr>
              <a:t>bottom</a:t>
            </a:r>
            <a:r>
              <a:rPr lang="en-US" dirty="0">
                <a:solidFill>
                  <a:srgbClr val="795E26"/>
                </a:solidFill>
                <a:latin typeface="Courier New" panose="02070309020205020404" pitchFamily="49" charset="0"/>
              </a:rPr>
              <a:t>: </a:t>
            </a:r>
            <a:r>
              <a:rPr lang="en-US" dirty="0">
                <a:solidFill>
                  <a:srgbClr val="098658"/>
                </a:solidFill>
                <a:latin typeface="Courier New" panose="02070309020205020404" pitchFamily="49" charset="0"/>
              </a:rPr>
              <a:t>3</a:t>
            </a:r>
            <a:r>
              <a:rPr lang="en-US" dirty="0">
                <a:solidFill>
                  <a:srgbClr val="795E26"/>
                </a:solidFill>
                <a:latin typeface="Courier New" panose="02070309020205020404" pitchFamily="49" charset="0"/>
              </a:rPr>
              <a:t>, </a:t>
            </a:r>
            <a:r>
              <a:rPr lang="en-US" dirty="0">
                <a:solidFill>
                  <a:srgbClr val="001080"/>
                </a:solidFill>
                <a:latin typeface="Courier New" panose="02070309020205020404" pitchFamily="49" charset="0"/>
              </a:rPr>
              <a:t>top</a:t>
            </a:r>
            <a:r>
              <a:rPr lang="en-US" dirty="0">
                <a:solidFill>
                  <a:srgbClr val="795E26"/>
                </a:solidFill>
                <a:latin typeface="Courier New" panose="02070309020205020404" pitchFamily="49" charset="0"/>
              </a:rPr>
              <a:t>: </a:t>
            </a:r>
            <a:r>
              <a:rPr lang="en-US" dirty="0">
                <a:solidFill>
                  <a:srgbClr val="098658"/>
                </a:solidFill>
                <a:latin typeface="Courier New" panose="02070309020205020404" pitchFamily="49" charset="0"/>
              </a:rPr>
              <a:t>10</a:t>
            </a:r>
            <a:r>
              <a:rPr lang="en-US" dirty="0">
                <a:solidFill>
                  <a:srgbClr val="795E26"/>
                </a:solidFill>
                <a:latin typeface="Courier New" panose="02070309020205020404" pitchFamily="49" charset="0"/>
              </a:rPr>
              <a:t> }</a:t>
            </a:r>
          </a:p>
          <a:p>
            <a:endParaRPr lang="en-US" dirty="0"/>
          </a:p>
          <a:p>
            <a:r>
              <a:rPr lang="en-US" dirty="0">
                <a:solidFill>
                  <a:srgbClr val="795E26"/>
                </a:solidFill>
                <a:latin typeface="Courier New" panose="02070309020205020404" pitchFamily="49" charset="0"/>
              </a:rPr>
              <a:t>           </a:t>
            </a:r>
            <a:r>
              <a:rPr lang="en-US" dirty="0" err="1">
                <a:solidFill>
                  <a:srgbClr val="001080"/>
                </a:solidFill>
                <a:latin typeface="Courier New" panose="02070309020205020404" pitchFamily="49" charset="0"/>
              </a:rPr>
              <a:t>replied_to_message_content</a:t>
            </a:r>
            <a:r>
              <a:rPr lang="en-US" dirty="0">
                <a:solidFill>
                  <a:srgbClr val="795E26"/>
                </a:solidFill>
                <a:latin typeface="Courier New" panose="02070309020205020404" pitchFamily="49" charset="0"/>
              </a:rPr>
              <a:t> = { ... }</a:t>
            </a:r>
            <a:endParaRPr lang="en-US" dirty="0"/>
          </a:p>
          <a:p>
            <a:r>
              <a:rPr lang="en-US" dirty="0">
                <a:solidFill>
                  <a:srgbClr val="795E26"/>
                </a:solidFill>
                <a:latin typeface="Courier New" panose="02070309020205020404" pitchFamily="49" charset="0"/>
              </a:rPr>
              <a:t>       }</a:t>
            </a:r>
            <a:endParaRPr lang="en-US" dirty="0"/>
          </a:p>
          <a:p>
            <a:endParaRPr lang="en-US" dirty="0"/>
          </a:p>
          <a:p>
            <a:r>
              <a:rPr lang="en-US" dirty="0">
                <a:solidFill>
                  <a:srgbClr val="795E26"/>
                </a:solidFill>
                <a:latin typeface="Courier New" panose="02070309020205020404" pitchFamily="49" charset="0"/>
              </a:rPr>
              <a:t>       </a:t>
            </a:r>
            <a:r>
              <a:rPr lang="en-US" dirty="0">
                <a:solidFill>
                  <a:srgbClr val="001080"/>
                </a:solidFill>
                <a:latin typeface="Courier New" panose="02070309020205020404" pitchFamily="49" charset="0"/>
              </a:rPr>
              <a:t>body</a:t>
            </a:r>
            <a:r>
              <a:rPr lang="en-US" dirty="0">
                <a:solidFill>
                  <a:srgbClr val="795E26"/>
                </a:solidFill>
                <a:latin typeface="Courier New" panose="02070309020205020404" pitchFamily="49" charset="0"/>
              </a:rPr>
              <a:t> = &lt;</a:t>
            </a:r>
            <a:r>
              <a:rPr lang="en-US" dirty="0">
                <a:solidFill>
                  <a:srgbClr val="267F99"/>
                </a:solidFill>
                <a:latin typeface="Courier New" panose="02070309020205020404" pitchFamily="49" charset="0"/>
              </a:rPr>
              <a:t>View</a:t>
            </a:r>
            <a:r>
              <a:rPr lang="en-US" dirty="0">
                <a:solidFill>
                  <a:srgbClr val="795E26"/>
                </a:solidFill>
                <a:latin typeface="Courier New" panose="02070309020205020404" pitchFamily="49" charset="0"/>
              </a:rPr>
              <a:t>&gt; {</a:t>
            </a:r>
            <a:endParaRPr lang="en-US" dirty="0"/>
          </a:p>
          <a:p>
            <a:r>
              <a:rPr lang="en-US" dirty="0">
                <a:solidFill>
                  <a:srgbClr val="795E26"/>
                </a:solidFill>
                <a:latin typeface="Courier New" panose="02070309020205020404" pitchFamily="49" charset="0"/>
              </a:rPr>
              <a:t>           </a:t>
            </a:r>
            <a:r>
              <a:rPr lang="en-US" dirty="0">
                <a:solidFill>
                  <a:srgbClr val="001080"/>
                </a:solidFill>
                <a:latin typeface="Courier New" panose="02070309020205020404" pitchFamily="49" charset="0"/>
              </a:rPr>
              <a:t>width</a:t>
            </a:r>
            <a:r>
              <a:rPr lang="en-US" dirty="0">
                <a:solidFill>
                  <a:srgbClr val="795E26"/>
                </a:solidFill>
                <a:latin typeface="Courier New" panose="02070309020205020404" pitchFamily="49" charset="0"/>
              </a:rPr>
              <a:t>: </a:t>
            </a:r>
            <a:r>
              <a:rPr lang="en-US" dirty="0">
                <a:solidFill>
                  <a:srgbClr val="267F99"/>
                </a:solidFill>
                <a:latin typeface="Courier New" panose="02070309020205020404" pitchFamily="49" charset="0"/>
              </a:rPr>
              <a:t>Fill</a:t>
            </a:r>
            <a:r>
              <a:rPr lang="en-US" dirty="0">
                <a:solidFill>
                  <a:srgbClr val="795E26"/>
                </a:solidFill>
                <a:latin typeface="Courier New" panose="02070309020205020404" pitchFamily="49" charset="0"/>
              </a:rPr>
              <a:t>, </a:t>
            </a:r>
            <a:r>
              <a:rPr lang="en-US" dirty="0">
                <a:solidFill>
                  <a:srgbClr val="001080"/>
                </a:solidFill>
                <a:latin typeface="Courier New" panose="02070309020205020404" pitchFamily="49" charset="0"/>
              </a:rPr>
              <a:t>height</a:t>
            </a:r>
            <a:r>
              <a:rPr lang="en-US" dirty="0">
                <a:solidFill>
                  <a:srgbClr val="795E26"/>
                </a:solidFill>
                <a:latin typeface="Courier New" panose="02070309020205020404" pitchFamily="49" charset="0"/>
              </a:rPr>
              <a:t>: </a:t>
            </a:r>
            <a:r>
              <a:rPr lang="en-US" dirty="0">
                <a:solidFill>
                  <a:srgbClr val="267F99"/>
                </a:solidFill>
                <a:latin typeface="Courier New" panose="02070309020205020404" pitchFamily="49" charset="0"/>
              </a:rPr>
              <a:t>Fit</a:t>
            </a:r>
            <a:endParaRPr lang="en-US" dirty="0"/>
          </a:p>
          <a:p>
            <a:r>
              <a:rPr lang="en-US" dirty="0">
                <a:solidFill>
                  <a:srgbClr val="795E26"/>
                </a:solidFill>
                <a:latin typeface="Courier New" panose="02070309020205020404" pitchFamily="49" charset="0"/>
              </a:rPr>
              <a:t>           </a:t>
            </a:r>
            <a:r>
              <a:rPr lang="en-US" dirty="0">
                <a:solidFill>
                  <a:srgbClr val="001080"/>
                </a:solidFill>
                <a:latin typeface="Courier New" panose="02070309020205020404" pitchFamily="49" charset="0"/>
              </a:rPr>
              <a:t>padding</a:t>
            </a:r>
            <a:r>
              <a:rPr lang="en-US" dirty="0">
                <a:solidFill>
                  <a:srgbClr val="795E26"/>
                </a:solidFill>
                <a:latin typeface="Courier New" panose="02070309020205020404" pitchFamily="49" charset="0"/>
              </a:rPr>
              <a:t>: {</a:t>
            </a:r>
            <a:r>
              <a:rPr lang="en-US" dirty="0">
                <a:solidFill>
                  <a:srgbClr val="001080"/>
                </a:solidFill>
                <a:latin typeface="Courier New" panose="02070309020205020404" pitchFamily="49" charset="0"/>
              </a:rPr>
              <a:t>top</a:t>
            </a:r>
            <a:r>
              <a:rPr lang="en-US" dirty="0">
                <a:solidFill>
                  <a:srgbClr val="795E26"/>
                </a:solidFill>
                <a:latin typeface="Courier New" panose="02070309020205020404" pitchFamily="49" charset="0"/>
              </a:rPr>
              <a:t>: </a:t>
            </a:r>
            <a:r>
              <a:rPr lang="en-US" dirty="0">
                <a:solidFill>
                  <a:srgbClr val="098658"/>
                </a:solidFill>
                <a:latin typeface="Courier New" panose="02070309020205020404" pitchFamily="49" charset="0"/>
              </a:rPr>
              <a:t>0</a:t>
            </a:r>
            <a:r>
              <a:rPr lang="en-US" dirty="0">
                <a:solidFill>
                  <a:srgbClr val="795E26"/>
                </a:solidFill>
                <a:latin typeface="Courier New" panose="02070309020205020404" pitchFamily="49" charset="0"/>
              </a:rPr>
              <a:t>, </a:t>
            </a:r>
            <a:r>
              <a:rPr lang="en-US" dirty="0">
                <a:solidFill>
                  <a:srgbClr val="001080"/>
                </a:solidFill>
                <a:latin typeface="Courier New" panose="02070309020205020404" pitchFamily="49" charset="0"/>
              </a:rPr>
              <a:t>bottom</a:t>
            </a:r>
            <a:r>
              <a:rPr lang="en-US" dirty="0">
                <a:solidFill>
                  <a:srgbClr val="795E26"/>
                </a:solidFill>
                <a:latin typeface="Courier New" panose="02070309020205020404" pitchFamily="49" charset="0"/>
              </a:rPr>
              <a:t>: </a:t>
            </a:r>
            <a:r>
              <a:rPr lang="en-US" dirty="0">
                <a:solidFill>
                  <a:srgbClr val="098658"/>
                </a:solidFill>
                <a:latin typeface="Courier New" panose="02070309020205020404" pitchFamily="49" charset="0"/>
              </a:rPr>
              <a:t>10</a:t>
            </a:r>
            <a:r>
              <a:rPr lang="en-US" dirty="0">
                <a:solidFill>
                  <a:srgbClr val="795E26"/>
                </a:solidFill>
                <a:latin typeface="Courier New" panose="02070309020205020404" pitchFamily="49" charset="0"/>
              </a:rPr>
              <a:t>, </a:t>
            </a:r>
            <a:r>
              <a:rPr lang="en-US" dirty="0">
                <a:solidFill>
                  <a:srgbClr val="001080"/>
                </a:solidFill>
                <a:latin typeface="Courier New" panose="02070309020205020404" pitchFamily="49" charset="0"/>
              </a:rPr>
              <a:t>left</a:t>
            </a:r>
            <a:r>
              <a:rPr lang="en-US" dirty="0">
                <a:solidFill>
                  <a:srgbClr val="795E26"/>
                </a:solidFill>
                <a:latin typeface="Courier New" panose="02070309020205020404" pitchFamily="49" charset="0"/>
              </a:rPr>
              <a:t>: </a:t>
            </a:r>
            <a:r>
              <a:rPr lang="en-US" dirty="0">
                <a:solidFill>
                  <a:srgbClr val="098658"/>
                </a:solidFill>
                <a:latin typeface="Courier New" panose="02070309020205020404" pitchFamily="49" charset="0"/>
              </a:rPr>
              <a:t>10</a:t>
            </a:r>
            <a:r>
              <a:rPr lang="en-US" dirty="0">
                <a:solidFill>
                  <a:srgbClr val="795E26"/>
                </a:solidFill>
                <a:latin typeface="Courier New" panose="02070309020205020404" pitchFamily="49" charset="0"/>
              </a:rPr>
              <a:t>, </a:t>
            </a:r>
            <a:r>
              <a:rPr lang="en-US" dirty="0">
                <a:solidFill>
                  <a:srgbClr val="001080"/>
                </a:solidFill>
                <a:latin typeface="Courier New" panose="02070309020205020404" pitchFamily="49" charset="0"/>
              </a:rPr>
              <a:t>right</a:t>
            </a:r>
            <a:r>
              <a:rPr lang="en-US" dirty="0">
                <a:solidFill>
                  <a:srgbClr val="795E26"/>
                </a:solidFill>
                <a:latin typeface="Courier New" panose="02070309020205020404" pitchFamily="49" charset="0"/>
              </a:rPr>
              <a:t>: </a:t>
            </a:r>
            <a:r>
              <a:rPr lang="en-US" dirty="0">
                <a:solidFill>
                  <a:srgbClr val="098658"/>
                </a:solidFill>
                <a:latin typeface="Courier New" panose="02070309020205020404" pitchFamily="49" charset="0"/>
              </a:rPr>
              <a:t>10</a:t>
            </a:r>
            <a:r>
              <a:rPr lang="en-US" dirty="0">
                <a:solidFill>
                  <a:srgbClr val="795E26"/>
                </a:solidFill>
                <a:latin typeface="Courier New" panose="02070309020205020404" pitchFamily="49" charset="0"/>
              </a:rPr>
              <a:t>},</a:t>
            </a:r>
            <a:endParaRPr lang="en-US" dirty="0"/>
          </a:p>
          <a:p>
            <a:r>
              <a:rPr lang="en-US" dirty="0">
                <a:solidFill>
                  <a:srgbClr val="795E26"/>
                </a:solidFill>
                <a:latin typeface="Courier New" panose="02070309020205020404" pitchFamily="49" charset="0"/>
              </a:rPr>
              <a:t>           </a:t>
            </a:r>
            <a:r>
              <a:rPr lang="en-US" dirty="0">
                <a:solidFill>
                  <a:srgbClr val="001080"/>
                </a:solidFill>
                <a:latin typeface="Courier New" panose="02070309020205020404" pitchFamily="49" charset="0"/>
              </a:rPr>
              <a:t>flow</a:t>
            </a:r>
            <a:r>
              <a:rPr lang="en-US" dirty="0">
                <a:solidFill>
                  <a:srgbClr val="795E26"/>
                </a:solidFill>
                <a:latin typeface="Courier New" panose="02070309020205020404" pitchFamily="49" charset="0"/>
              </a:rPr>
              <a:t>: </a:t>
            </a:r>
            <a:r>
              <a:rPr lang="en-US" dirty="0">
                <a:solidFill>
                  <a:srgbClr val="267F99"/>
                </a:solidFill>
                <a:latin typeface="Courier New" panose="02070309020205020404" pitchFamily="49" charset="0"/>
              </a:rPr>
              <a:t>Right</a:t>
            </a:r>
            <a:r>
              <a:rPr lang="en-US" dirty="0">
                <a:solidFill>
                  <a:srgbClr val="795E26"/>
                </a:solidFill>
                <a:latin typeface="Courier New" panose="02070309020205020404" pitchFamily="49" charset="0"/>
              </a:rPr>
              <a:t>,</a:t>
            </a:r>
            <a:endParaRPr lang="en-US" dirty="0"/>
          </a:p>
          <a:p>
            <a:endParaRPr lang="en-US" dirty="0"/>
          </a:p>
          <a:p>
            <a:r>
              <a:rPr lang="en-US" dirty="0">
                <a:solidFill>
                  <a:srgbClr val="795E26"/>
                </a:solidFill>
                <a:latin typeface="Courier New" panose="02070309020205020404" pitchFamily="49" charset="0"/>
              </a:rPr>
              <a:t>           </a:t>
            </a:r>
            <a:r>
              <a:rPr lang="en-US" dirty="0">
                <a:solidFill>
                  <a:srgbClr val="001080"/>
                </a:solidFill>
                <a:latin typeface="Courier New" panose="02070309020205020404" pitchFamily="49" charset="0"/>
              </a:rPr>
              <a:t>profile</a:t>
            </a:r>
            <a:r>
              <a:rPr lang="en-US" dirty="0">
                <a:solidFill>
                  <a:srgbClr val="795E26"/>
                </a:solidFill>
                <a:latin typeface="Courier New" panose="02070309020205020404" pitchFamily="49" charset="0"/>
              </a:rPr>
              <a:t> = &lt;</a:t>
            </a:r>
            <a:r>
              <a:rPr lang="en-US" dirty="0">
                <a:solidFill>
                  <a:srgbClr val="267F99"/>
                </a:solidFill>
                <a:latin typeface="Courier New" panose="02070309020205020404" pitchFamily="49" charset="0"/>
              </a:rPr>
              <a:t>View</a:t>
            </a:r>
            <a:r>
              <a:rPr lang="en-US" dirty="0">
                <a:solidFill>
                  <a:srgbClr val="795E26"/>
                </a:solidFill>
                <a:latin typeface="Courier New" panose="02070309020205020404" pitchFamily="49" charset="0"/>
              </a:rPr>
              <a:t>&gt; {</a:t>
            </a:r>
            <a:endParaRPr lang="en-US" dirty="0"/>
          </a:p>
          <a:p>
            <a:r>
              <a:rPr lang="en-US" dirty="0">
                <a:solidFill>
                  <a:srgbClr val="795E26"/>
                </a:solidFill>
                <a:latin typeface="Courier New" panose="02070309020205020404" pitchFamily="49" charset="0"/>
              </a:rPr>
              <a:t>               </a:t>
            </a:r>
            <a:r>
              <a:rPr lang="en-US" dirty="0">
                <a:solidFill>
                  <a:srgbClr val="001080"/>
                </a:solidFill>
                <a:latin typeface="Courier New" panose="02070309020205020404" pitchFamily="49" charset="0"/>
              </a:rPr>
              <a:t>align</a:t>
            </a:r>
            <a:r>
              <a:rPr lang="en-US" dirty="0">
                <a:solidFill>
                  <a:srgbClr val="795E26"/>
                </a:solidFill>
                <a:latin typeface="Courier New" panose="02070309020205020404" pitchFamily="49" charset="0"/>
              </a:rPr>
              <a:t>: {</a:t>
            </a:r>
            <a:r>
              <a:rPr lang="en-US" dirty="0">
                <a:solidFill>
                  <a:srgbClr val="001080"/>
                </a:solidFill>
                <a:latin typeface="Courier New" panose="02070309020205020404" pitchFamily="49" charset="0"/>
              </a:rPr>
              <a:t>x</a:t>
            </a:r>
            <a:r>
              <a:rPr lang="en-US" dirty="0">
                <a:solidFill>
                  <a:srgbClr val="795E26"/>
                </a:solidFill>
                <a:latin typeface="Courier New" panose="02070309020205020404" pitchFamily="49" charset="0"/>
              </a:rPr>
              <a:t>: </a:t>
            </a:r>
            <a:r>
              <a:rPr lang="en-US" dirty="0">
                <a:solidFill>
                  <a:srgbClr val="098658"/>
                </a:solidFill>
                <a:latin typeface="Courier New" panose="02070309020205020404" pitchFamily="49" charset="0"/>
              </a:rPr>
              <a:t>0.5</a:t>
            </a:r>
            <a:r>
              <a:rPr lang="en-US" dirty="0">
                <a:solidFill>
                  <a:srgbClr val="795E26"/>
                </a:solidFill>
                <a:latin typeface="Courier New" panose="02070309020205020404" pitchFamily="49" charset="0"/>
              </a:rPr>
              <a:t>, </a:t>
            </a:r>
            <a:r>
              <a:rPr lang="en-US" dirty="0">
                <a:solidFill>
                  <a:srgbClr val="001080"/>
                </a:solidFill>
                <a:latin typeface="Courier New" panose="02070309020205020404" pitchFamily="49" charset="0"/>
              </a:rPr>
              <a:t>y</a:t>
            </a:r>
            <a:r>
              <a:rPr lang="en-US" dirty="0">
                <a:solidFill>
                  <a:srgbClr val="795E26"/>
                </a:solidFill>
                <a:latin typeface="Courier New" panose="02070309020205020404" pitchFamily="49" charset="0"/>
              </a:rPr>
              <a:t>: </a:t>
            </a:r>
            <a:r>
              <a:rPr lang="en-US" dirty="0">
                <a:solidFill>
                  <a:srgbClr val="098658"/>
                </a:solidFill>
                <a:latin typeface="Courier New" panose="02070309020205020404" pitchFamily="49" charset="0"/>
              </a:rPr>
              <a:t>0.0</a:t>
            </a:r>
            <a:r>
              <a:rPr lang="en-US" dirty="0">
                <a:solidFill>
                  <a:srgbClr val="795E26"/>
                </a:solidFill>
                <a:latin typeface="Courier New" panose="02070309020205020404" pitchFamily="49" charset="0"/>
              </a:rPr>
              <a:t>} </a:t>
            </a:r>
            <a:r>
              <a:rPr lang="en-US" dirty="0">
                <a:solidFill>
                  <a:srgbClr val="008000"/>
                </a:solidFill>
                <a:latin typeface="Courier New" panose="02070309020205020404" pitchFamily="49" charset="0"/>
              </a:rPr>
              <a:t>// centered horizontally, top aligned</a:t>
            </a:r>
            <a:endParaRPr lang="en-US" dirty="0"/>
          </a:p>
          <a:p>
            <a:r>
              <a:rPr lang="en-US" dirty="0">
                <a:solidFill>
                  <a:srgbClr val="795E26"/>
                </a:solidFill>
                <a:latin typeface="Courier New" panose="02070309020205020404" pitchFamily="49" charset="0"/>
              </a:rPr>
              <a:t>               </a:t>
            </a:r>
            <a:r>
              <a:rPr lang="en-US" dirty="0">
                <a:solidFill>
                  <a:srgbClr val="001080"/>
                </a:solidFill>
                <a:latin typeface="Courier New" panose="02070309020205020404" pitchFamily="49" charset="0"/>
              </a:rPr>
              <a:t>width</a:t>
            </a:r>
            <a:r>
              <a:rPr lang="en-US" dirty="0">
                <a:solidFill>
                  <a:srgbClr val="795E26"/>
                </a:solidFill>
                <a:latin typeface="Courier New" panose="02070309020205020404" pitchFamily="49" charset="0"/>
              </a:rPr>
              <a:t>: </a:t>
            </a:r>
            <a:r>
              <a:rPr lang="en-US" dirty="0">
                <a:solidFill>
                  <a:srgbClr val="098658"/>
                </a:solidFill>
                <a:latin typeface="Courier New" panose="02070309020205020404" pitchFamily="49" charset="0"/>
              </a:rPr>
              <a:t>65.0</a:t>
            </a:r>
            <a:r>
              <a:rPr lang="en-US" dirty="0">
                <a:solidFill>
                  <a:srgbClr val="795E26"/>
                </a:solidFill>
                <a:latin typeface="Courier New" panose="02070309020205020404" pitchFamily="49" charset="0"/>
              </a:rPr>
              <a:t>,  </a:t>
            </a:r>
            <a:r>
              <a:rPr lang="en-US" dirty="0">
                <a:solidFill>
                  <a:srgbClr val="001080"/>
                </a:solidFill>
                <a:latin typeface="Courier New" panose="02070309020205020404" pitchFamily="49" charset="0"/>
              </a:rPr>
              <a:t>height</a:t>
            </a:r>
            <a:r>
              <a:rPr lang="en-US" dirty="0">
                <a:solidFill>
                  <a:srgbClr val="795E26"/>
                </a:solidFill>
                <a:latin typeface="Courier New" panose="02070309020205020404" pitchFamily="49" charset="0"/>
              </a:rPr>
              <a:t>: </a:t>
            </a:r>
            <a:r>
              <a:rPr lang="en-US" dirty="0">
                <a:solidFill>
                  <a:srgbClr val="267F99"/>
                </a:solidFill>
                <a:latin typeface="Courier New" panose="02070309020205020404" pitchFamily="49" charset="0"/>
              </a:rPr>
              <a:t>Fit</a:t>
            </a:r>
            <a:r>
              <a:rPr lang="en-US" dirty="0">
                <a:solidFill>
                  <a:srgbClr val="795E26"/>
                </a:solidFill>
                <a:latin typeface="Courier New" panose="02070309020205020404" pitchFamily="49" charset="0"/>
              </a:rPr>
              <a:t>,</a:t>
            </a:r>
            <a:endParaRPr lang="en-US" dirty="0"/>
          </a:p>
          <a:p>
            <a:r>
              <a:rPr lang="en-US" dirty="0">
                <a:solidFill>
                  <a:srgbClr val="795E26"/>
                </a:solidFill>
                <a:latin typeface="Courier New" panose="02070309020205020404" pitchFamily="49" charset="0"/>
              </a:rPr>
              <a:t>               </a:t>
            </a:r>
            <a:r>
              <a:rPr lang="en-US" dirty="0">
                <a:solidFill>
                  <a:srgbClr val="001080"/>
                </a:solidFill>
                <a:latin typeface="Courier New" panose="02070309020205020404" pitchFamily="49" charset="0"/>
              </a:rPr>
              <a:t>margin</a:t>
            </a:r>
            <a:r>
              <a:rPr lang="en-US" dirty="0">
                <a:solidFill>
                  <a:srgbClr val="795E26"/>
                </a:solidFill>
                <a:latin typeface="Courier New" panose="02070309020205020404" pitchFamily="49" charset="0"/>
              </a:rPr>
              <a:t>: {</a:t>
            </a:r>
            <a:r>
              <a:rPr lang="en-US" dirty="0">
                <a:solidFill>
                  <a:srgbClr val="001080"/>
                </a:solidFill>
                <a:latin typeface="Courier New" panose="02070309020205020404" pitchFamily="49" charset="0"/>
              </a:rPr>
              <a:t>top</a:t>
            </a:r>
            <a:r>
              <a:rPr lang="en-US" dirty="0">
                <a:solidFill>
                  <a:srgbClr val="795E26"/>
                </a:solidFill>
                <a:latin typeface="Courier New" panose="02070309020205020404" pitchFamily="49" charset="0"/>
              </a:rPr>
              <a:t>: </a:t>
            </a:r>
            <a:r>
              <a:rPr lang="en-US" dirty="0">
                <a:solidFill>
                  <a:srgbClr val="098658"/>
                </a:solidFill>
                <a:latin typeface="Courier New" panose="02070309020205020404" pitchFamily="49" charset="0"/>
              </a:rPr>
              <a:t>5</a:t>
            </a:r>
            <a:r>
              <a:rPr lang="en-US" dirty="0">
                <a:solidFill>
                  <a:srgbClr val="795E26"/>
                </a:solidFill>
                <a:latin typeface="Courier New" panose="02070309020205020404" pitchFamily="49" charset="0"/>
              </a:rPr>
              <a:t>, </a:t>
            </a:r>
            <a:r>
              <a:rPr lang="en-US" dirty="0">
                <a:solidFill>
                  <a:srgbClr val="001080"/>
                </a:solidFill>
                <a:latin typeface="Courier New" panose="02070309020205020404" pitchFamily="49" charset="0"/>
              </a:rPr>
              <a:t>right</a:t>
            </a:r>
            <a:r>
              <a:rPr lang="en-US" dirty="0">
                <a:solidFill>
                  <a:srgbClr val="795E26"/>
                </a:solidFill>
                <a:latin typeface="Courier New" panose="02070309020205020404" pitchFamily="49" charset="0"/>
              </a:rPr>
              <a:t>: </a:t>
            </a:r>
            <a:r>
              <a:rPr lang="en-US" dirty="0">
                <a:solidFill>
                  <a:srgbClr val="098658"/>
                </a:solidFill>
                <a:latin typeface="Courier New" panose="02070309020205020404" pitchFamily="49" charset="0"/>
              </a:rPr>
              <a:t>10</a:t>
            </a:r>
            <a:r>
              <a:rPr lang="en-US" dirty="0">
                <a:solidFill>
                  <a:srgbClr val="795E26"/>
                </a:solidFill>
                <a:latin typeface="Courier New" panose="02070309020205020404" pitchFamily="49" charset="0"/>
              </a:rPr>
              <a:t>}</a:t>
            </a:r>
            <a:endParaRPr lang="en-US" dirty="0"/>
          </a:p>
          <a:p>
            <a:r>
              <a:rPr lang="en-US" dirty="0">
                <a:solidFill>
                  <a:srgbClr val="795E26"/>
                </a:solidFill>
                <a:latin typeface="Courier New" panose="02070309020205020404" pitchFamily="49" charset="0"/>
              </a:rPr>
              <a:t>               </a:t>
            </a:r>
            <a:r>
              <a:rPr lang="en-US" dirty="0">
                <a:solidFill>
                  <a:srgbClr val="001080"/>
                </a:solidFill>
                <a:latin typeface="Courier New" panose="02070309020205020404" pitchFamily="49" charset="0"/>
              </a:rPr>
              <a:t>flow</a:t>
            </a:r>
            <a:r>
              <a:rPr lang="en-US" dirty="0">
                <a:solidFill>
                  <a:srgbClr val="795E26"/>
                </a:solidFill>
                <a:latin typeface="Courier New" panose="02070309020205020404" pitchFamily="49" charset="0"/>
              </a:rPr>
              <a:t>: </a:t>
            </a:r>
            <a:r>
              <a:rPr lang="en-US" dirty="0">
                <a:solidFill>
                  <a:srgbClr val="267F99"/>
                </a:solidFill>
                <a:latin typeface="Courier New" panose="02070309020205020404" pitchFamily="49" charset="0"/>
              </a:rPr>
              <a:t>Down</a:t>
            </a:r>
            <a:r>
              <a:rPr lang="en-US" dirty="0">
                <a:solidFill>
                  <a:srgbClr val="795E26"/>
                </a:solidFill>
                <a:latin typeface="Courier New" panose="02070309020205020404" pitchFamily="49" charset="0"/>
              </a:rPr>
              <a:t>,</a:t>
            </a:r>
            <a:br>
              <a:rPr lang="en-US" dirty="0"/>
            </a:br>
            <a:endParaRPr lang="en-US" dirty="0"/>
          </a:p>
          <a:p>
            <a:r>
              <a:rPr lang="en-US" dirty="0">
                <a:solidFill>
                  <a:srgbClr val="795E26"/>
                </a:solidFill>
                <a:latin typeface="Courier New" panose="02070309020205020404" pitchFamily="49" charset="0"/>
              </a:rPr>
              <a:t>               </a:t>
            </a:r>
            <a:r>
              <a:rPr lang="en-US" dirty="0">
                <a:solidFill>
                  <a:srgbClr val="001080"/>
                </a:solidFill>
                <a:latin typeface="Courier New" panose="02070309020205020404" pitchFamily="49" charset="0"/>
              </a:rPr>
              <a:t>avatar</a:t>
            </a:r>
            <a:r>
              <a:rPr lang="en-US" dirty="0">
                <a:solidFill>
                  <a:srgbClr val="795E26"/>
                </a:solidFill>
                <a:latin typeface="Courier New" panose="02070309020205020404" pitchFamily="49" charset="0"/>
              </a:rPr>
              <a:t> = &lt;</a:t>
            </a:r>
            <a:r>
              <a:rPr lang="en-US" dirty="0">
                <a:solidFill>
                  <a:srgbClr val="267F99"/>
                </a:solidFill>
                <a:latin typeface="Courier New" panose="02070309020205020404" pitchFamily="49" charset="0"/>
              </a:rPr>
              <a:t>Avatar</a:t>
            </a:r>
            <a:r>
              <a:rPr lang="en-US" dirty="0">
                <a:solidFill>
                  <a:srgbClr val="795E26"/>
                </a:solidFill>
                <a:latin typeface="Courier New" panose="02070309020205020404" pitchFamily="49" charset="0"/>
              </a:rPr>
              <a:t>&gt; { </a:t>
            </a:r>
            <a:r>
              <a:rPr lang="en-US" dirty="0">
                <a:solidFill>
                  <a:srgbClr val="001080"/>
                </a:solidFill>
                <a:latin typeface="Courier New" panose="02070309020205020404" pitchFamily="49" charset="0"/>
              </a:rPr>
              <a:t>width</a:t>
            </a:r>
            <a:r>
              <a:rPr lang="en-US" dirty="0">
                <a:solidFill>
                  <a:srgbClr val="795E26"/>
                </a:solidFill>
                <a:latin typeface="Courier New" panose="02070309020205020404" pitchFamily="49" charset="0"/>
              </a:rPr>
              <a:t>: </a:t>
            </a:r>
            <a:r>
              <a:rPr lang="en-US" dirty="0">
                <a:solidFill>
                  <a:srgbClr val="098658"/>
                </a:solidFill>
                <a:latin typeface="Courier New" panose="02070309020205020404" pitchFamily="49" charset="0"/>
              </a:rPr>
              <a:t>48</a:t>
            </a:r>
            <a:r>
              <a:rPr lang="en-US" dirty="0">
                <a:solidFill>
                  <a:srgbClr val="795E26"/>
                </a:solidFill>
                <a:latin typeface="Courier New" panose="02070309020205020404" pitchFamily="49" charset="0"/>
              </a:rPr>
              <a:t>, </a:t>
            </a:r>
            <a:r>
              <a:rPr lang="en-US" dirty="0">
                <a:solidFill>
                  <a:srgbClr val="001080"/>
                </a:solidFill>
                <a:latin typeface="Courier New" panose="02070309020205020404" pitchFamily="49" charset="0"/>
              </a:rPr>
              <a:t>height</a:t>
            </a:r>
            <a:r>
              <a:rPr lang="en-US" dirty="0">
                <a:solidFill>
                  <a:srgbClr val="795E26"/>
                </a:solidFill>
                <a:latin typeface="Courier New" panose="02070309020205020404" pitchFamily="49" charset="0"/>
              </a:rPr>
              <a:t>: </a:t>
            </a:r>
            <a:r>
              <a:rPr lang="en-US" dirty="0">
                <a:solidFill>
                  <a:srgbClr val="098658"/>
                </a:solidFill>
                <a:latin typeface="Courier New" panose="02070309020205020404" pitchFamily="49" charset="0"/>
              </a:rPr>
              <a:t>48</a:t>
            </a:r>
            <a:r>
              <a:rPr lang="en-US" dirty="0">
                <a:solidFill>
                  <a:srgbClr val="795E26"/>
                </a:solidFill>
                <a:latin typeface="Courier New" panose="02070309020205020404" pitchFamily="49" charset="0"/>
              </a:rPr>
              <a:t> }</a:t>
            </a:r>
            <a:endParaRPr lang="en-US" dirty="0"/>
          </a:p>
          <a:p>
            <a:r>
              <a:rPr lang="en-US" dirty="0">
                <a:solidFill>
                  <a:srgbClr val="795E26"/>
                </a:solidFill>
                <a:latin typeface="Courier New" panose="02070309020205020404" pitchFamily="49" charset="0"/>
              </a:rPr>
              <a:t>               </a:t>
            </a:r>
            <a:r>
              <a:rPr lang="en-US" dirty="0">
                <a:solidFill>
                  <a:srgbClr val="001080"/>
                </a:solidFill>
                <a:latin typeface="Courier New" panose="02070309020205020404" pitchFamily="49" charset="0"/>
              </a:rPr>
              <a:t>timestamp</a:t>
            </a:r>
            <a:r>
              <a:rPr lang="en-US" dirty="0">
                <a:solidFill>
                  <a:srgbClr val="795E26"/>
                </a:solidFill>
                <a:latin typeface="Courier New" panose="02070309020205020404" pitchFamily="49" charset="0"/>
              </a:rPr>
              <a:t> = &lt;</a:t>
            </a:r>
            <a:r>
              <a:rPr lang="en-US" dirty="0">
                <a:solidFill>
                  <a:srgbClr val="267F99"/>
                </a:solidFill>
                <a:latin typeface="Courier New" panose="02070309020205020404" pitchFamily="49" charset="0"/>
              </a:rPr>
              <a:t>Timestamp</a:t>
            </a:r>
            <a:r>
              <a:rPr lang="en-US" dirty="0">
                <a:solidFill>
                  <a:srgbClr val="795E26"/>
                </a:solidFill>
                <a:latin typeface="Courier New" panose="02070309020205020404" pitchFamily="49" charset="0"/>
              </a:rPr>
              <a:t>&gt; { }</a:t>
            </a:r>
            <a:endParaRPr lang="en-US" dirty="0"/>
          </a:p>
          <a:p>
            <a:r>
              <a:rPr lang="en-US" dirty="0">
                <a:solidFill>
                  <a:srgbClr val="795E26"/>
                </a:solidFill>
                <a:latin typeface="Courier New" panose="02070309020205020404" pitchFamily="49" charset="0"/>
              </a:rPr>
              <a:t>               </a:t>
            </a:r>
            <a:r>
              <a:rPr lang="en-US" dirty="0" err="1">
                <a:solidFill>
                  <a:srgbClr val="001080"/>
                </a:solidFill>
                <a:latin typeface="Courier New" panose="02070309020205020404" pitchFamily="49" charset="0"/>
              </a:rPr>
              <a:t>edited_indicator</a:t>
            </a:r>
            <a:r>
              <a:rPr lang="en-US" dirty="0">
                <a:solidFill>
                  <a:srgbClr val="795E26"/>
                </a:solidFill>
                <a:latin typeface="Courier New" panose="02070309020205020404" pitchFamily="49" charset="0"/>
              </a:rPr>
              <a:t> = &lt;</a:t>
            </a:r>
            <a:r>
              <a:rPr lang="en-US" dirty="0" err="1">
                <a:solidFill>
                  <a:srgbClr val="267F99"/>
                </a:solidFill>
                <a:latin typeface="Courier New" panose="02070309020205020404" pitchFamily="49" charset="0"/>
              </a:rPr>
              <a:t>EditedIndicator</a:t>
            </a:r>
            <a:r>
              <a:rPr lang="en-US" dirty="0">
                <a:solidFill>
                  <a:srgbClr val="795E26"/>
                </a:solidFill>
                <a:latin typeface="Courier New" panose="02070309020205020404" pitchFamily="49" charset="0"/>
              </a:rPr>
              <a:t>&gt; { }</a:t>
            </a:r>
            <a:endParaRPr lang="en-US" dirty="0"/>
          </a:p>
          <a:p>
            <a:r>
              <a:rPr lang="en-US" dirty="0">
                <a:solidFill>
                  <a:srgbClr val="795E26"/>
                </a:solidFill>
                <a:latin typeface="Courier New" panose="02070309020205020404" pitchFamily="49" charset="0"/>
              </a:rPr>
              <a:t>           }</a:t>
            </a:r>
            <a:br>
              <a:rPr lang="en-US" dirty="0"/>
            </a:br>
            <a:endParaRPr lang="en-US" dirty="0"/>
          </a:p>
          <a:p>
            <a:r>
              <a:rPr lang="en-US" dirty="0">
                <a:solidFill>
                  <a:srgbClr val="795E26"/>
                </a:solidFill>
                <a:latin typeface="Courier New" panose="02070309020205020404" pitchFamily="49" charset="0"/>
              </a:rPr>
              <a:t>           </a:t>
            </a:r>
            <a:r>
              <a:rPr lang="en-US" dirty="0">
                <a:solidFill>
                  <a:srgbClr val="001080"/>
                </a:solidFill>
                <a:latin typeface="Courier New" panose="02070309020205020404" pitchFamily="49" charset="0"/>
              </a:rPr>
              <a:t>content</a:t>
            </a:r>
            <a:r>
              <a:rPr lang="en-US" dirty="0">
                <a:solidFill>
                  <a:srgbClr val="795E26"/>
                </a:solidFill>
                <a:latin typeface="Courier New" panose="02070309020205020404" pitchFamily="49" charset="0"/>
              </a:rPr>
              <a:t> = &lt;</a:t>
            </a:r>
            <a:r>
              <a:rPr lang="en-US" dirty="0">
                <a:solidFill>
                  <a:srgbClr val="267F99"/>
                </a:solidFill>
                <a:latin typeface="Courier New" panose="02070309020205020404" pitchFamily="49" charset="0"/>
              </a:rPr>
              <a:t>View</a:t>
            </a:r>
            <a:r>
              <a:rPr lang="en-US" dirty="0">
                <a:solidFill>
                  <a:srgbClr val="795E26"/>
                </a:solidFill>
                <a:latin typeface="Courier New" panose="02070309020205020404" pitchFamily="49" charset="0"/>
              </a:rPr>
              <a:t>&gt; {</a:t>
            </a:r>
            <a:endParaRPr lang="en-US" dirty="0"/>
          </a:p>
          <a:p>
            <a:r>
              <a:rPr lang="en-US" dirty="0">
                <a:solidFill>
                  <a:srgbClr val="795E26"/>
                </a:solidFill>
                <a:latin typeface="Courier New" panose="02070309020205020404" pitchFamily="49" charset="0"/>
              </a:rPr>
              <a:t>               </a:t>
            </a:r>
            <a:r>
              <a:rPr lang="en-US" dirty="0">
                <a:solidFill>
                  <a:srgbClr val="001080"/>
                </a:solidFill>
                <a:latin typeface="Courier New" panose="02070309020205020404" pitchFamily="49" charset="0"/>
              </a:rPr>
              <a:t>width</a:t>
            </a:r>
            <a:r>
              <a:rPr lang="en-US" dirty="0">
                <a:solidFill>
                  <a:srgbClr val="795E26"/>
                </a:solidFill>
                <a:latin typeface="Courier New" panose="02070309020205020404" pitchFamily="49" charset="0"/>
              </a:rPr>
              <a:t>: </a:t>
            </a:r>
            <a:r>
              <a:rPr lang="en-US" dirty="0">
                <a:solidFill>
                  <a:srgbClr val="267F99"/>
                </a:solidFill>
                <a:latin typeface="Courier New" panose="02070309020205020404" pitchFamily="49" charset="0"/>
              </a:rPr>
              <a:t>Fill</a:t>
            </a:r>
            <a:r>
              <a:rPr lang="en-US" dirty="0">
                <a:solidFill>
                  <a:srgbClr val="795E26"/>
                </a:solidFill>
                <a:latin typeface="Courier New" panose="02070309020205020404" pitchFamily="49" charset="0"/>
              </a:rPr>
              <a:t>,  </a:t>
            </a:r>
            <a:r>
              <a:rPr lang="en-US" dirty="0">
                <a:solidFill>
                  <a:srgbClr val="001080"/>
                </a:solidFill>
                <a:latin typeface="Courier New" panose="02070309020205020404" pitchFamily="49" charset="0"/>
              </a:rPr>
              <a:t>height</a:t>
            </a:r>
            <a:r>
              <a:rPr lang="en-US" dirty="0">
                <a:solidFill>
                  <a:srgbClr val="795E26"/>
                </a:solidFill>
                <a:latin typeface="Courier New" panose="02070309020205020404" pitchFamily="49" charset="0"/>
              </a:rPr>
              <a:t>: </a:t>
            </a:r>
            <a:r>
              <a:rPr lang="en-US" dirty="0">
                <a:solidFill>
                  <a:srgbClr val="267F99"/>
                </a:solidFill>
                <a:latin typeface="Courier New" panose="02070309020205020404" pitchFamily="49" charset="0"/>
              </a:rPr>
              <a:t>Fit</a:t>
            </a:r>
            <a:endParaRPr lang="en-US" dirty="0"/>
          </a:p>
          <a:p>
            <a:r>
              <a:rPr lang="en-US" dirty="0">
                <a:solidFill>
                  <a:srgbClr val="795E26"/>
                </a:solidFill>
                <a:latin typeface="Courier New" panose="02070309020205020404" pitchFamily="49" charset="0"/>
              </a:rPr>
              <a:t>               </a:t>
            </a:r>
            <a:r>
              <a:rPr lang="en-US" dirty="0">
                <a:solidFill>
                  <a:srgbClr val="001080"/>
                </a:solidFill>
                <a:latin typeface="Courier New" panose="02070309020205020404" pitchFamily="49" charset="0"/>
              </a:rPr>
              <a:t>flow</a:t>
            </a:r>
            <a:r>
              <a:rPr lang="en-US" dirty="0">
                <a:solidFill>
                  <a:srgbClr val="795E26"/>
                </a:solidFill>
                <a:latin typeface="Courier New" panose="02070309020205020404" pitchFamily="49" charset="0"/>
              </a:rPr>
              <a:t>: </a:t>
            </a:r>
            <a:r>
              <a:rPr lang="en-US" dirty="0">
                <a:solidFill>
                  <a:srgbClr val="267F99"/>
                </a:solidFill>
                <a:latin typeface="Courier New" panose="02070309020205020404" pitchFamily="49" charset="0"/>
              </a:rPr>
              <a:t>Down</a:t>
            </a:r>
            <a:r>
              <a:rPr lang="en-US" dirty="0">
                <a:solidFill>
                  <a:srgbClr val="795E26"/>
                </a:solidFill>
                <a:latin typeface="Courier New" panose="02070309020205020404" pitchFamily="49" charset="0"/>
              </a:rPr>
              <a:t>,</a:t>
            </a:r>
            <a:endParaRPr lang="en-US" dirty="0"/>
          </a:p>
          <a:p>
            <a:endParaRPr lang="en-US" dirty="0"/>
          </a:p>
          <a:p>
            <a:r>
              <a:rPr lang="en-US" dirty="0">
                <a:solidFill>
                  <a:srgbClr val="795E26"/>
                </a:solidFill>
                <a:latin typeface="Courier New" panose="02070309020205020404" pitchFamily="49" charset="0"/>
              </a:rPr>
              <a:t>               &lt;</a:t>
            </a:r>
            <a:r>
              <a:rPr lang="en-US" dirty="0">
                <a:solidFill>
                  <a:srgbClr val="267F99"/>
                </a:solidFill>
                <a:latin typeface="Courier New" panose="02070309020205020404" pitchFamily="49" charset="0"/>
              </a:rPr>
              <a:t>View</a:t>
            </a:r>
            <a:r>
              <a:rPr lang="en-US" dirty="0">
                <a:solidFill>
                  <a:srgbClr val="795E26"/>
                </a:solidFill>
                <a:latin typeface="Courier New" panose="02070309020205020404" pitchFamily="49" charset="0"/>
              </a:rPr>
              <a:t>&gt; {</a:t>
            </a:r>
            <a:endParaRPr lang="en-US" dirty="0"/>
          </a:p>
          <a:p>
            <a:r>
              <a:rPr lang="en-US" dirty="0">
                <a:solidFill>
                  <a:srgbClr val="795E26"/>
                </a:solidFill>
                <a:latin typeface="Courier New" panose="02070309020205020404" pitchFamily="49" charset="0"/>
              </a:rPr>
              <a:t>                   </a:t>
            </a:r>
            <a:r>
              <a:rPr lang="en-US" dirty="0">
                <a:solidFill>
                  <a:srgbClr val="001080"/>
                </a:solidFill>
                <a:latin typeface="Courier New" panose="02070309020205020404" pitchFamily="49" charset="0"/>
              </a:rPr>
              <a:t>flow</a:t>
            </a:r>
            <a:r>
              <a:rPr lang="en-US" dirty="0">
                <a:solidFill>
                  <a:srgbClr val="795E26"/>
                </a:solidFill>
                <a:latin typeface="Courier New" panose="02070309020205020404" pitchFamily="49" charset="0"/>
              </a:rPr>
              <a:t>: </a:t>
            </a:r>
            <a:r>
              <a:rPr lang="en-US" dirty="0">
                <a:solidFill>
                  <a:srgbClr val="267F99"/>
                </a:solidFill>
                <a:latin typeface="Courier New" panose="02070309020205020404" pitchFamily="49" charset="0"/>
              </a:rPr>
              <a:t>Right</a:t>
            </a:r>
            <a:r>
              <a:rPr lang="en-US" dirty="0">
                <a:solidFill>
                  <a:srgbClr val="795E26"/>
                </a:solidFill>
                <a:latin typeface="Courier New" panose="02070309020205020404" pitchFamily="49" charset="0"/>
              </a:rPr>
              <a:t>,</a:t>
            </a:r>
            <a:endParaRPr lang="en-US" dirty="0"/>
          </a:p>
          <a:p>
            <a:r>
              <a:rPr lang="en-US" dirty="0">
                <a:solidFill>
                  <a:srgbClr val="795E26"/>
                </a:solidFill>
                <a:latin typeface="Courier New" panose="02070309020205020404" pitchFamily="49" charset="0"/>
              </a:rPr>
              <a:t>                   </a:t>
            </a:r>
            <a:r>
              <a:rPr lang="en-US" dirty="0">
                <a:solidFill>
                  <a:srgbClr val="001080"/>
                </a:solidFill>
                <a:latin typeface="Courier New" panose="02070309020205020404" pitchFamily="49" charset="0"/>
              </a:rPr>
              <a:t>width</a:t>
            </a:r>
            <a:r>
              <a:rPr lang="en-US" dirty="0">
                <a:solidFill>
                  <a:srgbClr val="795E26"/>
                </a:solidFill>
                <a:latin typeface="Courier New" panose="02070309020205020404" pitchFamily="49" charset="0"/>
              </a:rPr>
              <a:t>: </a:t>
            </a:r>
            <a:r>
              <a:rPr lang="en-US" dirty="0">
                <a:solidFill>
                  <a:srgbClr val="267F99"/>
                </a:solidFill>
                <a:latin typeface="Courier New" panose="02070309020205020404" pitchFamily="49" charset="0"/>
              </a:rPr>
              <a:t>Fill</a:t>
            </a:r>
            <a:r>
              <a:rPr lang="en-US" dirty="0">
                <a:solidFill>
                  <a:srgbClr val="795E26"/>
                </a:solidFill>
                <a:latin typeface="Courier New" panose="02070309020205020404" pitchFamily="49" charset="0"/>
              </a:rPr>
              <a:t>,  </a:t>
            </a:r>
            <a:r>
              <a:rPr lang="en-US" dirty="0">
                <a:solidFill>
                  <a:srgbClr val="001080"/>
                </a:solidFill>
                <a:latin typeface="Courier New" panose="02070309020205020404" pitchFamily="49" charset="0"/>
              </a:rPr>
              <a:t>height</a:t>
            </a:r>
            <a:r>
              <a:rPr lang="en-US" dirty="0">
                <a:solidFill>
                  <a:srgbClr val="795E26"/>
                </a:solidFill>
                <a:latin typeface="Courier New" panose="02070309020205020404" pitchFamily="49" charset="0"/>
              </a:rPr>
              <a:t>: </a:t>
            </a:r>
            <a:r>
              <a:rPr lang="en-US" dirty="0">
                <a:solidFill>
                  <a:srgbClr val="267F99"/>
                </a:solidFill>
                <a:latin typeface="Courier New" panose="02070309020205020404" pitchFamily="49" charset="0"/>
              </a:rPr>
              <a:t>Fit</a:t>
            </a:r>
            <a:r>
              <a:rPr lang="en-US" dirty="0">
                <a:solidFill>
                  <a:srgbClr val="795E26"/>
                </a:solidFill>
                <a:latin typeface="Courier New" panose="02070309020205020404" pitchFamily="49" charset="0"/>
              </a:rPr>
              <a:t>,</a:t>
            </a:r>
            <a:endParaRPr lang="en-US" dirty="0"/>
          </a:p>
          <a:p>
            <a:r>
              <a:rPr lang="en-US" dirty="0">
                <a:solidFill>
                  <a:srgbClr val="795E26"/>
                </a:solidFill>
                <a:latin typeface="Courier New" panose="02070309020205020404" pitchFamily="49" charset="0"/>
              </a:rPr>
              <a:t>                   </a:t>
            </a:r>
            <a:r>
              <a:rPr lang="en-US" dirty="0">
                <a:solidFill>
                  <a:srgbClr val="001080"/>
                </a:solidFill>
                <a:latin typeface="Courier New" panose="02070309020205020404" pitchFamily="49" charset="0"/>
              </a:rPr>
              <a:t>username</a:t>
            </a:r>
            <a:r>
              <a:rPr lang="en-US" dirty="0">
                <a:solidFill>
                  <a:srgbClr val="795E26"/>
                </a:solidFill>
                <a:latin typeface="Courier New" panose="02070309020205020404" pitchFamily="49" charset="0"/>
              </a:rPr>
              <a:t> = &lt;</a:t>
            </a:r>
            <a:r>
              <a:rPr lang="en-US" dirty="0">
                <a:solidFill>
                  <a:srgbClr val="267F99"/>
                </a:solidFill>
                <a:latin typeface="Courier New" panose="02070309020205020404" pitchFamily="49" charset="0"/>
              </a:rPr>
              <a:t>Label</a:t>
            </a:r>
            <a:r>
              <a:rPr lang="en-US" dirty="0">
                <a:solidFill>
                  <a:srgbClr val="795E26"/>
                </a:solidFill>
                <a:latin typeface="Courier New" panose="02070309020205020404" pitchFamily="49" charset="0"/>
              </a:rPr>
              <a:t>&gt; {</a:t>
            </a:r>
            <a:endParaRPr lang="en-US" dirty="0"/>
          </a:p>
          <a:p>
            <a:r>
              <a:rPr lang="en-US" dirty="0">
                <a:solidFill>
                  <a:srgbClr val="795E26"/>
                </a:solidFill>
                <a:latin typeface="Courier New" panose="02070309020205020404" pitchFamily="49" charset="0"/>
              </a:rPr>
              <a:t>                       </a:t>
            </a:r>
            <a:r>
              <a:rPr lang="en-US" dirty="0">
                <a:solidFill>
                  <a:srgbClr val="001080"/>
                </a:solidFill>
                <a:latin typeface="Courier New" panose="02070309020205020404" pitchFamily="49" charset="0"/>
              </a:rPr>
              <a:t>width</a:t>
            </a:r>
            <a:r>
              <a:rPr lang="en-US" dirty="0">
                <a:solidFill>
                  <a:srgbClr val="795E26"/>
                </a:solidFill>
                <a:latin typeface="Courier New" panose="02070309020205020404" pitchFamily="49" charset="0"/>
              </a:rPr>
              <a:t>: </a:t>
            </a:r>
            <a:r>
              <a:rPr lang="en-US" dirty="0">
                <a:solidFill>
                  <a:srgbClr val="267F99"/>
                </a:solidFill>
                <a:latin typeface="Courier New" panose="02070309020205020404" pitchFamily="49" charset="0"/>
              </a:rPr>
              <a:t>Fill</a:t>
            </a:r>
            <a:r>
              <a:rPr lang="en-US" dirty="0">
                <a:solidFill>
                  <a:srgbClr val="795E26"/>
                </a:solidFill>
                <a:latin typeface="Courier New" panose="02070309020205020404" pitchFamily="49" charset="0"/>
              </a:rPr>
              <a:t>,</a:t>
            </a:r>
            <a:endParaRPr lang="en-US" dirty="0"/>
          </a:p>
          <a:p>
            <a:r>
              <a:rPr lang="en-US" dirty="0">
                <a:solidFill>
                  <a:srgbClr val="795E26"/>
                </a:solidFill>
                <a:latin typeface="Courier New" panose="02070309020205020404" pitchFamily="49" charset="0"/>
              </a:rPr>
              <a:t>                       </a:t>
            </a:r>
            <a:r>
              <a:rPr lang="en-US" dirty="0">
                <a:solidFill>
                  <a:srgbClr val="001080"/>
                </a:solidFill>
                <a:latin typeface="Courier New" panose="02070309020205020404" pitchFamily="49" charset="0"/>
              </a:rPr>
              <a:t>flow</a:t>
            </a:r>
            <a:r>
              <a:rPr lang="en-US" dirty="0">
                <a:solidFill>
                  <a:srgbClr val="795E26"/>
                </a:solidFill>
                <a:latin typeface="Courier New" panose="02070309020205020404" pitchFamily="49" charset="0"/>
              </a:rPr>
              <a:t>: </a:t>
            </a:r>
            <a:r>
              <a:rPr lang="en-US" dirty="0">
                <a:solidFill>
                  <a:srgbClr val="267F99"/>
                </a:solidFill>
                <a:latin typeface="Courier New" panose="02070309020205020404" pitchFamily="49" charset="0"/>
              </a:rPr>
              <a:t>Right</a:t>
            </a:r>
            <a:r>
              <a:rPr lang="en-US" dirty="0">
                <a:solidFill>
                  <a:srgbClr val="795E26"/>
                </a:solidFill>
                <a:latin typeface="Courier New" panose="02070309020205020404" pitchFamily="49" charset="0"/>
              </a:rPr>
              <a:t>, </a:t>
            </a:r>
            <a:r>
              <a:rPr lang="en-US" dirty="0">
                <a:solidFill>
                  <a:srgbClr val="008000"/>
                </a:solidFill>
                <a:latin typeface="Courier New" panose="02070309020205020404" pitchFamily="49" charset="0"/>
              </a:rPr>
              <a:t>// do not wrap</a:t>
            </a:r>
            <a:endParaRPr lang="en-US" dirty="0"/>
          </a:p>
          <a:p>
            <a:r>
              <a:rPr lang="en-US" dirty="0">
                <a:solidFill>
                  <a:srgbClr val="795E26"/>
                </a:solidFill>
                <a:latin typeface="Courier New" panose="02070309020205020404" pitchFamily="49" charset="0"/>
              </a:rPr>
              <a:t>                       </a:t>
            </a:r>
            <a:r>
              <a:rPr lang="en-US" dirty="0">
                <a:solidFill>
                  <a:srgbClr val="001080"/>
                </a:solidFill>
                <a:latin typeface="Courier New" panose="02070309020205020404" pitchFamily="49" charset="0"/>
              </a:rPr>
              <a:t>margin</a:t>
            </a:r>
            <a:r>
              <a:rPr lang="en-US" dirty="0">
                <a:solidFill>
                  <a:srgbClr val="795E26"/>
                </a:solidFill>
                <a:latin typeface="Courier New" panose="02070309020205020404" pitchFamily="49" charset="0"/>
              </a:rPr>
              <a:t>: {</a:t>
            </a:r>
            <a:r>
              <a:rPr lang="en-US" dirty="0">
                <a:solidFill>
                  <a:srgbClr val="001080"/>
                </a:solidFill>
                <a:latin typeface="Courier New" panose="02070309020205020404" pitchFamily="49" charset="0"/>
              </a:rPr>
              <a:t>bottom</a:t>
            </a:r>
            <a:r>
              <a:rPr lang="en-US" dirty="0">
                <a:solidFill>
                  <a:srgbClr val="795E26"/>
                </a:solidFill>
                <a:latin typeface="Courier New" panose="02070309020205020404" pitchFamily="49" charset="0"/>
              </a:rPr>
              <a:t>: </a:t>
            </a:r>
            <a:r>
              <a:rPr lang="en-US" dirty="0">
                <a:solidFill>
                  <a:srgbClr val="098658"/>
                </a:solidFill>
                <a:latin typeface="Courier New" panose="02070309020205020404" pitchFamily="49" charset="0"/>
              </a:rPr>
              <a:t>10.0</a:t>
            </a:r>
            <a:r>
              <a:rPr lang="en-US" dirty="0">
                <a:solidFill>
                  <a:srgbClr val="795E26"/>
                </a:solidFill>
                <a:latin typeface="Courier New" panose="02070309020205020404" pitchFamily="49" charset="0"/>
              </a:rPr>
              <a:t>, </a:t>
            </a:r>
            <a:r>
              <a:rPr lang="en-US" dirty="0">
                <a:solidFill>
                  <a:srgbClr val="001080"/>
                </a:solidFill>
                <a:latin typeface="Courier New" panose="02070309020205020404" pitchFamily="49" charset="0"/>
              </a:rPr>
              <a:t>top</a:t>
            </a:r>
            <a:r>
              <a:rPr lang="en-US" dirty="0">
                <a:solidFill>
                  <a:srgbClr val="795E26"/>
                </a:solidFill>
                <a:latin typeface="Courier New" panose="02070309020205020404" pitchFamily="49" charset="0"/>
              </a:rPr>
              <a:t>: </a:t>
            </a:r>
            <a:r>
              <a:rPr lang="en-US" dirty="0">
                <a:solidFill>
                  <a:srgbClr val="098658"/>
                </a:solidFill>
                <a:latin typeface="Courier New" panose="02070309020205020404" pitchFamily="49" charset="0"/>
              </a:rPr>
              <a:t>20.0</a:t>
            </a:r>
            <a:r>
              <a:rPr lang="en-US" dirty="0">
                <a:solidFill>
                  <a:srgbClr val="795E26"/>
                </a:solidFill>
                <a:latin typeface="Courier New" panose="02070309020205020404" pitchFamily="49" charset="0"/>
              </a:rPr>
              <a:t>, </a:t>
            </a:r>
            <a:r>
              <a:rPr lang="en-US" dirty="0">
                <a:solidFill>
                  <a:srgbClr val="001080"/>
                </a:solidFill>
                <a:latin typeface="Courier New" panose="02070309020205020404" pitchFamily="49" charset="0"/>
              </a:rPr>
              <a:t>right</a:t>
            </a:r>
            <a:r>
              <a:rPr lang="en-US" dirty="0">
                <a:solidFill>
                  <a:srgbClr val="795E26"/>
                </a:solidFill>
                <a:latin typeface="Courier New" panose="02070309020205020404" pitchFamily="49" charset="0"/>
              </a:rPr>
              <a:t>: </a:t>
            </a:r>
            <a:r>
              <a:rPr lang="en-US" dirty="0">
                <a:solidFill>
                  <a:srgbClr val="098658"/>
                </a:solidFill>
                <a:latin typeface="Courier New" panose="02070309020205020404" pitchFamily="49" charset="0"/>
              </a:rPr>
              <a:t>10.0</a:t>
            </a:r>
            <a:r>
              <a:rPr lang="en-US" dirty="0">
                <a:solidFill>
                  <a:srgbClr val="795E26"/>
                </a:solidFill>
                <a:latin typeface="Courier New" panose="02070309020205020404" pitchFamily="49" charset="0"/>
              </a:rPr>
              <a:t>,}</a:t>
            </a:r>
            <a:endParaRPr lang="en-US" dirty="0"/>
          </a:p>
          <a:p>
            <a:r>
              <a:rPr lang="en-US" dirty="0">
                <a:solidFill>
                  <a:srgbClr val="795E26"/>
                </a:solidFill>
                <a:latin typeface="Courier New" panose="02070309020205020404" pitchFamily="49" charset="0"/>
              </a:rPr>
              <a:t>                       </a:t>
            </a:r>
            <a:r>
              <a:rPr lang="en-US" dirty="0" err="1">
                <a:solidFill>
                  <a:srgbClr val="001080"/>
                </a:solidFill>
                <a:latin typeface="Courier New" panose="02070309020205020404" pitchFamily="49" charset="0"/>
              </a:rPr>
              <a:t>draw_text</a:t>
            </a:r>
            <a:r>
              <a:rPr lang="en-US" dirty="0">
                <a:solidFill>
                  <a:srgbClr val="795E26"/>
                </a:solidFill>
                <a:latin typeface="Courier New" panose="02070309020205020404" pitchFamily="49" charset="0"/>
              </a:rPr>
              <a:t>: {</a:t>
            </a:r>
            <a:endParaRPr lang="en-US" dirty="0"/>
          </a:p>
          <a:p>
            <a:r>
              <a:rPr lang="en-US" dirty="0">
                <a:solidFill>
                  <a:srgbClr val="795E26"/>
                </a:solidFill>
                <a:latin typeface="Courier New" panose="02070309020205020404" pitchFamily="49" charset="0"/>
              </a:rPr>
              <a:t>                           </a:t>
            </a:r>
            <a:r>
              <a:rPr lang="en-US" dirty="0" err="1">
                <a:solidFill>
                  <a:srgbClr val="001080"/>
                </a:solidFill>
                <a:latin typeface="Courier New" panose="02070309020205020404" pitchFamily="49" charset="0"/>
              </a:rPr>
              <a:t>text_style</a:t>
            </a:r>
            <a:r>
              <a:rPr lang="en-US" dirty="0">
                <a:solidFill>
                  <a:srgbClr val="795E26"/>
                </a:solidFill>
                <a:latin typeface="Courier New" panose="02070309020205020404" pitchFamily="49" charset="0"/>
              </a:rPr>
              <a:t>: &lt;USERNAME_TEXT_STYLE&gt; {},</a:t>
            </a:r>
            <a:endParaRPr lang="en-US" dirty="0"/>
          </a:p>
          <a:p>
            <a:r>
              <a:rPr lang="en-US" dirty="0">
                <a:solidFill>
                  <a:srgbClr val="795E26"/>
                </a:solidFill>
                <a:latin typeface="Courier New" panose="02070309020205020404" pitchFamily="49" charset="0"/>
              </a:rPr>
              <a:t>                           </a:t>
            </a:r>
            <a:r>
              <a:rPr lang="en-US" dirty="0">
                <a:solidFill>
                  <a:srgbClr val="001080"/>
                </a:solidFill>
                <a:latin typeface="Courier New" panose="02070309020205020404" pitchFamily="49" charset="0"/>
              </a:rPr>
              <a:t>color</a:t>
            </a:r>
            <a:r>
              <a:rPr lang="en-US" dirty="0">
                <a:solidFill>
                  <a:srgbClr val="795E26"/>
                </a:solidFill>
                <a:latin typeface="Courier New" panose="02070309020205020404" pitchFamily="49" charset="0"/>
              </a:rPr>
              <a:t>: (USERNAME_TEXT_COLOR)</a:t>
            </a:r>
            <a:endParaRPr lang="en-US" dirty="0"/>
          </a:p>
          <a:p>
            <a:r>
              <a:rPr lang="en-US" dirty="0">
                <a:solidFill>
                  <a:srgbClr val="795E26"/>
                </a:solidFill>
                <a:latin typeface="Courier New" panose="02070309020205020404" pitchFamily="49" charset="0"/>
              </a:rPr>
              <a:t>                           </a:t>
            </a:r>
            <a:r>
              <a:rPr lang="en-US" dirty="0">
                <a:solidFill>
                  <a:srgbClr val="001080"/>
                </a:solidFill>
                <a:latin typeface="Courier New" panose="02070309020205020404" pitchFamily="49" charset="0"/>
              </a:rPr>
              <a:t>wrap</a:t>
            </a:r>
            <a:r>
              <a:rPr lang="en-US" dirty="0">
                <a:solidFill>
                  <a:srgbClr val="795E26"/>
                </a:solidFill>
                <a:latin typeface="Courier New" panose="02070309020205020404" pitchFamily="49" charset="0"/>
              </a:rPr>
              <a:t>: </a:t>
            </a:r>
            <a:r>
              <a:rPr lang="en-US" dirty="0">
                <a:solidFill>
                  <a:srgbClr val="267F99"/>
                </a:solidFill>
                <a:latin typeface="Courier New" panose="02070309020205020404" pitchFamily="49" charset="0"/>
              </a:rPr>
              <a:t>Ellipsis</a:t>
            </a:r>
            <a:r>
              <a:rPr lang="en-US" dirty="0">
                <a:solidFill>
                  <a:srgbClr val="795E26"/>
                </a:solidFill>
                <a:latin typeface="Courier New" panose="02070309020205020404" pitchFamily="49" charset="0"/>
              </a:rPr>
              <a:t>,</a:t>
            </a:r>
            <a:endParaRPr lang="en-US" dirty="0"/>
          </a:p>
          <a:p>
            <a:r>
              <a:rPr lang="en-US" dirty="0">
                <a:solidFill>
                  <a:srgbClr val="795E26"/>
                </a:solidFill>
                <a:latin typeface="Courier New" panose="02070309020205020404" pitchFamily="49" charset="0"/>
              </a:rPr>
              <a:t>                       }</a:t>
            </a:r>
            <a:endParaRPr lang="en-US" dirty="0"/>
          </a:p>
          <a:p>
            <a:r>
              <a:rPr lang="en-US" dirty="0">
                <a:solidFill>
                  <a:srgbClr val="795E26"/>
                </a:solidFill>
                <a:latin typeface="Courier New" panose="02070309020205020404" pitchFamily="49" charset="0"/>
              </a:rPr>
              <a:t>                       </a:t>
            </a:r>
            <a:r>
              <a:rPr lang="en-US" dirty="0">
                <a:solidFill>
                  <a:srgbClr val="001080"/>
                </a:solidFill>
                <a:latin typeface="Courier New" panose="02070309020205020404" pitchFamily="49" charset="0"/>
              </a:rPr>
              <a:t>text</a:t>
            </a:r>
            <a:r>
              <a:rPr lang="en-US" dirty="0">
                <a:solidFill>
                  <a:srgbClr val="795E26"/>
                </a:solidFill>
                <a:latin typeface="Courier New" panose="02070309020205020404" pitchFamily="49" charset="0"/>
              </a:rPr>
              <a:t>: </a:t>
            </a:r>
            <a:r>
              <a:rPr lang="en-US" dirty="0">
                <a:solidFill>
                  <a:srgbClr val="A31515"/>
                </a:solidFill>
                <a:latin typeface="Courier New" panose="02070309020205020404" pitchFamily="49" charset="0"/>
              </a:rPr>
              <a:t>"&lt;Username here&gt;"</a:t>
            </a:r>
            <a:endParaRPr lang="en-US" dirty="0"/>
          </a:p>
          <a:p>
            <a:r>
              <a:rPr lang="en-US" dirty="0">
                <a:solidFill>
                  <a:srgbClr val="795E26"/>
                </a:solidFill>
                <a:latin typeface="Courier New" panose="02070309020205020404" pitchFamily="49" charset="0"/>
              </a:rPr>
              <a:t>                   }</a:t>
            </a:r>
            <a:endParaRPr lang="en-US" dirty="0"/>
          </a:p>
          <a:p>
            <a:r>
              <a:rPr lang="en-US" dirty="0">
                <a:solidFill>
                  <a:srgbClr val="795E26"/>
                </a:solidFill>
                <a:latin typeface="Courier New" panose="02070309020205020404" pitchFamily="49" charset="0"/>
              </a:rPr>
              <a:t>               }</a:t>
            </a:r>
            <a:br>
              <a:rPr lang="en-US" dirty="0"/>
            </a:br>
            <a:endParaRPr lang="en-US" dirty="0"/>
          </a:p>
          <a:p>
            <a:r>
              <a:rPr lang="en-US" dirty="0">
                <a:solidFill>
                  <a:srgbClr val="795E26"/>
                </a:solidFill>
                <a:latin typeface="Courier New" panose="02070309020205020404" pitchFamily="49" charset="0"/>
              </a:rPr>
              <a:t>               </a:t>
            </a:r>
            <a:r>
              <a:rPr lang="en-US" dirty="0">
                <a:solidFill>
                  <a:srgbClr val="001080"/>
                </a:solidFill>
                <a:latin typeface="Courier New" panose="02070309020205020404" pitchFamily="49" charset="0"/>
              </a:rPr>
              <a:t>message</a:t>
            </a:r>
            <a:r>
              <a:rPr lang="en-US" dirty="0">
                <a:solidFill>
                  <a:srgbClr val="795E26"/>
                </a:solidFill>
                <a:latin typeface="Courier New" panose="02070309020205020404" pitchFamily="49" charset="0"/>
              </a:rPr>
              <a:t> = &lt;</a:t>
            </a:r>
            <a:r>
              <a:rPr lang="en-US" dirty="0" err="1">
                <a:solidFill>
                  <a:srgbClr val="267F99"/>
                </a:solidFill>
                <a:latin typeface="Courier New" panose="02070309020205020404" pitchFamily="49" charset="0"/>
              </a:rPr>
              <a:t>HtmlOrPlaintext</a:t>
            </a:r>
            <a:r>
              <a:rPr lang="en-US" dirty="0">
                <a:solidFill>
                  <a:srgbClr val="795E26"/>
                </a:solidFill>
                <a:latin typeface="Courier New" panose="02070309020205020404" pitchFamily="49" charset="0"/>
              </a:rPr>
              <a:t>&gt; { }</a:t>
            </a:r>
            <a:br>
              <a:rPr lang="en-US" dirty="0"/>
            </a:br>
            <a:endParaRPr lang="en-US" dirty="0"/>
          </a:p>
          <a:p>
            <a:r>
              <a:rPr lang="en-US" dirty="0">
                <a:solidFill>
                  <a:srgbClr val="795E26"/>
                </a:solidFill>
                <a:latin typeface="Courier New" panose="02070309020205020404" pitchFamily="49" charset="0"/>
              </a:rPr>
              <a:t>               &lt;</a:t>
            </a:r>
            <a:r>
              <a:rPr lang="en-US" dirty="0">
                <a:solidFill>
                  <a:srgbClr val="267F99"/>
                </a:solidFill>
                <a:latin typeface="Courier New" panose="02070309020205020404" pitchFamily="49" charset="0"/>
              </a:rPr>
              <a:t>View</a:t>
            </a:r>
            <a:r>
              <a:rPr lang="en-US" dirty="0">
                <a:solidFill>
                  <a:srgbClr val="795E26"/>
                </a:solidFill>
                <a:latin typeface="Courier New" panose="02070309020205020404" pitchFamily="49" charset="0"/>
              </a:rPr>
              <a:t>&gt; {</a:t>
            </a:r>
            <a:endParaRPr lang="en-US" dirty="0"/>
          </a:p>
          <a:p>
            <a:r>
              <a:rPr lang="en-US" dirty="0">
                <a:solidFill>
                  <a:srgbClr val="795E26"/>
                </a:solidFill>
                <a:latin typeface="Courier New" panose="02070309020205020404" pitchFamily="49" charset="0"/>
              </a:rPr>
              <a:t>                   </a:t>
            </a:r>
            <a:r>
              <a:rPr lang="en-US" dirty="0">
                <a:solidFill>
                  <a:srgbClr val="001080"/>
                </a:solidFill>
                <a:latin typeface="Courier New" panose="02070309020205020404" pitchFamily="49" charset="0"/>
              </a:rPr>
              <a:t>width</a:t>
            </a:r>
            <a:r>
              <a:rPr lang="en-US" dirty="0">
                <a:solidFill>
                  <a:srgbClr val="795E26"/>
                </a:solidFill>
                <a:latin typeface="Courier New" panose="02070309020205020404" pitchFamily="49" charset="0"/>
              </a:rPr>
              <a:t>: </a:t>
            </a:r>
            <a:r>
              <a:rPr lang="en-US" dirty="0">
                <a:solidFill>
                  <a:srgbClr val="267F99"/>
                </a:solidFill>
                <a:latin typeface="Courier New" panose="02070309020205020404" pitchFamily="49" charset="0"/>
              </a:rPr>
              <a:t>Fill</a:t>
            </a:r>
            <a:r>
              <a:rPr lang="en-US" dirty="0">
                <a:solidFill>
                  <a:srgbClr val="795E26"/>
                </a:solidFill>
                <a:latin typeface="Courier New" panose="02070309020205020404" pitchFamily="49" charset="0"/>
              </a:rPr>
              <a:t>, </a:t>
            </a:r>
            <a:r>
              <a:rPr lang="en-US" dirty="0">
                <a:solidFill>
                  <a:srgbClr val="001080"/>
                </a:solidFill>
                <a:latin typeface="Courier New" panose="02070309020205020404" pitchFamily="49" charset="0"/>
              </a:rPr>
              <a:t>height</a:t>
            </a:r>
            <a:r>
              <a:rPr lang="en-US" dirty="0">
                <a:solidFill>
                  <a:srgbClr val="795E26"/>
                </a:solidFill>
                <a:latin typeface="Courier New" panose="02070309020205020404" pitchFamily="49" charset="0"/>
              </a:rPr>
              <a:t>: </a:t>
            </a:r>
            <a:r>
              <a:rPr lang="en-US" dirty="0">
                <a:solidFill>
                  <a:srgbClr val="267F99"/>
                </a:solidFill>
                <a:latin typeface="Courier New" panose="02070309020205020404" pitchFamily="49" charset="0"/>
              </a:rPr>
              <a:t>Fit</a:t>
            </a:r>
            <a:br>
              <a:rPr lang="en-US" dirty="0"/>
            </a:br>
            <a:endParaRPr lang="en-US" dirty="0"/>
          </a:p>
          <a:p>
            <a:r>
              <a:rPr lang="en-US" dirty="0">
                <a:solidFill>
                  <a:srgbClr val="795E26"/>
                </a:solidFill>
                <a:latin typeface="Courier New" panose="02070309020205020404" pitchFamily="49" charset="0"/>
              </a:rPr>
              <a:t>                   </a:t>
            </a:r>
            <a:r>
              <a:rPr lang="en-US" dirty="0" err="1">
                <a:solidFill>
                  <a:srgbClr val="001080"/>
                </a:solidFill>
                <a:latin typeface="Courier New" panose="02070309020205020404" pitchFamily="49" charset="0"/>
              </a:rPr>
              <a:t>reaction_list</a:t>
            </a:r>
            <a:r>
              <a:rPr lang="en-US" dirty="0">
                <a:solidFill>
                  <a:srgbClr val="795E26"/>
                </a:solidFill>
                <a:latin typeface="Courier New" panose="02070309020205020404" pitchFamily="49" charset="0"/>
              </a:rPr>
              <a:t> = &lt;</a:t>
            </a:r>
            <a:r>
              <a:rPr lang="en-US" dirty="0" err="1">
                <a:solidFill>
                  <a:srgbClr val="267F99"/>
                </a:solidFill>
                <a:latin typeface="Courier New" panose="02070309020205020404" pitchFamily="49" charset="0"/>
              </a:rPr>
              <a:t>ReactionList</a:t>
            </a:r>
            <a:r>
              <a:rPr lang="en-US" dirty="0">
                <a:solidFill>
                  <a:srgbClr val="795E26"/>
                </a:solidFill>
                <a:latin typeface="Courier New" panose="02070309020205020404" pitchFamily="49" charset="0"/>
              </a:rPr>
              <a:t>&gt; { }</a:t>
            </a:r>
            <a:endParaRPr lang="en-US" dirty="0"/>
          </a:p>
          <a:p>
            <a:r>
              <a:rPr lang="en-US" dirty="0">
                <a:solidFill>
                  <a:srgbClr val="795E26"/>
                </a:solidFill>
                <a:latin typeface="Courier New" panose="02070309020205020404" pitchFamily="49" charset="0"/>
              </a:rPr>
              <a:t>                   </a:t>
            </a:r>
            <a:r>
              <a:rPr lang="en-US" dirty="0" err="1">
                <a:solidFill>
                  <a:srgbClr val="001080"/>
                </a:solidFill>
                <a:latin typeface="Courier New" panose="02070309020205020404" pitchFamily="49" charset="0"/>
              </a:rPr>
              <a:t>avatar_row</a:t>
            </a:r>
            <a:r>
              <a:rPr lang="en-US" dirty="0">
                <a:solidFill>
                  <a:srgbClr val="795E26"/>
                </a:solidFill>
                <a:latin typeface="Courier New" panose="02070309020205020404" pitchFamily="49" charset="0"/>
              </a:rPr>
              <a:t> = &lt;</a:t>
            </a:r>
            <a:r>
              <a:rPr lang="en-US" dirty="0" err="1">
                <a:solidFill>
                  <a:srgbClr val="267F99"/>
                </a:solidFill>
                <a:latin typeface="Courier New" panose="02070309020205020404" pitchFamily="49" charset="0"/>
              </a:rPr>
              <a:t>AvatarRow</a:t>
            </a:r>
            <a:r>
              <a:rPr lang="en-US" dirty="0">
                <a:solidFill>
                  <a:srgbClr val="795E26"/>
                </a:solidFill>
                <a:latin typeface="Courier New" panose="02070309020205020404" pitchFamily="49" charset="0"/>
              </a:rPr>
              <a:t>&gt; {}</a:t>
            </a:r>
            <a:endParaRPr lang="en-US" dirty="0"/>
          </a:p>
          <a:p>
            <a:r>
              <a:rPr lang="en-US" dirty="0">
                <a:solidFill>
                  <a:srgbClr val="795E26"/>
                </a:solidFill>
                <a:latin typeface="Courier New" panose="02070309020205020404" pitchFamily="49" charset="0"/>
              </a:rPr>
              <a:t>               }</a:t>
            </a:r>
            <a:endParaRPr lang="en-US" dirty="0"/>
          </a:p>
          <a:p>
            <a:r>
              <a:rPr lang="en-US" dirty="0">
                <a:solidFill>
                  <a:srgbClr val="795E26"/>
                </a:solidFill>
                <a:latin typeface="Courier New" panose="02070309020205020404" pitchFamily="49" charset="0"/>
              </a:rPr>
              <a:t>           }</a:t>
            </a:r>
            <a:endParaRPr lang="en-US" dirty="0"/>
          </a:p>
          <a:p>
            <a:r>
              <a:rPr lang="en-US" dirty="0">
                <a:solidFill>
                  <a:srgbClr val="795E26"/>
                </a:solidFill>
                <a:latin typeface="Courier New" panose="02070309020205020404" pitchFamily="49" charset="0"/>
              </a:rPr>
              <a:t>       }</a:t>
            </a:r>
            <a:endParaRPr lang="en-US" dirty="0"/>
          </a:p>
          <a:p>
            <a:r>
              <a:rPr lang="en-US" dirty="0">
                <a:solidFill>
                  <a:srgbClr val="795E26"/>
                </a:solidFill>
                <a:latin typeface="Courier New" panose="02070309020205020404" pitchFamily="49" charset="0"/>
              </a:rPr>
              <a:t>   }</a:t>
            </a:r>
          </a:p>
          <a:p>
            <a:r>
              <a:rPr lang="en-US" dirty="0">
                <a:solidFill>
                  <a:srgbClr val="795E26"/>
                </a:solidFill>
                <a:latin typeface="Courier New" panose="02070309020205020404" pitchFamily="49" charset="0"/>
              </a:rPr>
              <a:t>}</a:t>
            </a:r>
            <a:endParaRPr lang="en-US" dirty="0"/>
          </a:p>
        </p:txBody>
      </p:sp>
      <p:sp>
        <p:nvSpPr>
          <p:cNvPr id="20" name="TextBox 19">
            <a:extLst>
              <a:ext uri="{FF2B5EF4-FFF2-40B4-BE49-F238E27FC236}">
                <a16:creationId xmlns:a16="http://schemas.microsoft.com/office/drawing/2014/main" id="{34E538EB-6ED3-7367-0FE8-2E9B4127552B}"/>
              </a:ext>
            </a:extLst>
          </p:cNvPr>
          <p:cNvSpPr txBox="1"/>
          <p:nvPr/>
        </p:nvSpPr>
        <p:spPr>
          <a:xfrm>
            <a:off x="52215" y="40640"/>
            <a:ext cx="6307945" cy="4277360"/>
          </a:xfrm>
          <a:prstGeom prst="rect">
            <a:avLst/>
          </a:prstGeom>
          <a:noFill/>
        </p:spPr>
        <p:txBody>
          <a:bodyPr wrap="square" numCol="1" spcCol="457200">
            <a:noAutofit/>
          </a:bodyPr>
          <a:lstStyle/>
          <a:p>
            <a:pPr rtl="0">
              <a:buNone/>
            </a:pPr>
            <a:r>
              <a:rPr lang="en-US" sz="1200" b="0" i="0" u="none" strike="noStrike" dirty="0">
                <a:solidFill>
                  <a:srgbClr val="795E26"/>
                </a:solidFill>
                <a:effectLst/>
                <a:latin typeface="Menlo" panose="020B0609030804020204" pitchFamily="49" charset="0"/>
                <a:ea typeface="Menlo" panose="020B0609030804020204" pitchFamily="49" charset="0"/>
                <a:cs typeface="Menlo" panose="020B0609030804020204" pitchFamily="49" charset="0"/>
              </a:rPr>
              <a:t>   </a:t>
            </a:r>
            <a:r>
              <a:rPr lang="en-US" sz="1200" b="0" i="0" u="none" strike="noStrike" dirty="0">
                <a:solidFill>
                  <a:srgbClr val="008000"/>
                </a:solidFill>
                <a:effectLst/>
                <a:latin typeface="Menlo" panose="020B0609030804020204" pitchFamily="49" charset="0"/>
                <a:ea typeface="Menlo" panose="020B0609030804020204" pitchFamily="49" charset="0"/>
                <a:cs typeface="Menlo" panose="020B0609030804020204" pitchFamily="49" charset="0"/>
              </a:rPr>
              <a:t>// A regular Message that shows an image, not text.</a:t>
            </a:r>
          </a:p>
          <a:p>
            <a:pPr rtl="0">
              <a:buNone/>
            </a:pPr>
            <a:r>
              <a:rPr lang="en-US" sz="1200" b="0" i="0" u="none" strike="noStrike" dirty="0">
                <a:solidFill>
                  <a:srgbClr val="795E26"/>
                </a:solidFill>
                <a:effectLst/>
                <a:latin typeface="Menlo" panose="020B0609030804020204" pitchFamily="49" charset="0"/>
                <a:ea typeface="Menlo" panose="020B0609030804020204" pitchFamily="49" charset="0"/>
                <a:cs typeface="Menlo" panose="020B0609030804020204" pitchFamily="49" charset="0"/>
              </a:rPr>
              <a:t>   </a:t>
            </a:r>
            <a:r>
              <a:rPr lang="en-US" sz="1200" b="0" i="0" u="none" strike="noStrike" dirty="0" err="1">
                <a:solidFill>
                  <a:srgbClr val="267F99"/>
                </a:solidFill>
                <a:effectLst/>
                <a:latin typeface="Menlo" panose="020B0609030804020204" pitchFamily="49" charset="0"/>
                <a:ea typeface="Menlo" panose="020B0609030804020204" pitchFamily="49" charset="0"/>
                <a:cs typeface="Menlo" panose="020B0609030804020204" pitchFamily="49" charset="0"/>
              </a:rPr>
              <a:t>ImageMessage</a:t>
            </a:r>
            <a:r>
              <a:rPr lang="en-US" sz="1200" b="0" i="0" u="none" strike="noStrike" dirty="0">
                <a:solidFill>
                  <a:srgbClr val="795E26"/>
                </a:solidFill>
                <a:effectLst/>
                <a:latin typeface="Menlo" panose="020B0609030804020204" pitchFamily="49" charset="0"/>
                <a:ea typeface="Menlo" panose="020B0609030804020204" pitchFamily="49" charset="0"/>
                <a:cs typeface="Menlo" panose="020B0609030804020204" pitchFamily="49" charset="0"/>
              </a:rPr>
              <a:t> = &lt;</a:t>
            </a:r>
            <a:r>
              <a:rPr lang="en-US" sz="1200" b="0" i="0" u="none" strike="noStrike" dirty="0">
                <a:solidFill>
                  <a:srgbClr val="267F99"/>
                </a:solidFill>
                <a:effectLst/>
                <a:latin typeface="Menlo" panose="020B0609030804020204" pitchFamily="49" charset="0"/>
                <a:ea typeface="Menlo" panose="020B0609030804020204" pitchFamily="49" charset="0"/>
                <a:cs typeface="Menlo" panose="020B0609030804020204" pitchFamily="49" charset="0"/>
              </a:rPr>
              <a:t>Message</a:t>
            </a:r>
            <a:r>
              <a:rPr lang="en-US" sz="1200" b="0" i="0" u="none" strike="noStrike" dirty="0">
                <a:solidFill>
                  <a:srgbClr val="795E26"/>
                </a:solidFill>
                <a:effectLst/>
                <a:latin typeface="Menlo" panose="020B0609030804020204" pitchFamily="49" charset="0"/>
                <a:ea typeface="Menlo" panose="020B0609030804020204" pitchFamily="49" charset="0"/>
                <a:cs typeface="Menlo" panose="020B0609030804020204" pitchFamily="49" charset="0"/>
              </a:rPr>
              <a:t>&gt; {</a:t>
            </a:r>
            <a:endParaRPr lang="en-US" sz="1200" b="0" dirty="0">
              <a:effectLst/>
              <a:latin typeface="Menlo" panose="020B0609030804020204" pitchFamily="49" charset="0"/>
              <a:ea typeface="Menlo" panose="020B0609030804020204" pitchFamily="49" charset="0"/>
              <a:cs typeface="Menlo" panose="020B0609030804020204" pitchFamily="49" charset="0"/>
            </a:endParaRPr>
          </a:p>
          <a:p>
            <a:pPr rtl="0">
              <a:buNone/>
            </a:pPr>
            <a:r>
              <a:rPr lang="en-US" sz="1200" b="0" i="0" u="none" strike="noStrike" dirty="0">
                <a:solidFill>
                  <a:srgbClr val="795E26"/>
                </a:solidFill>
                <a:effectLst/>
                <a:latin typeface="Menlo" panose="020B0609030804020204" pitchFamily="49" charset="0"/>
                <a:ea typeface="Menlo" panose="020B0609030804020204" pitchFamily="49" charset="0"/>
                <a:cs typeface="Menlo" panose="020B0609030804020204" pitchFamily="49" charset="0"/>
              </a:rPr>
              <a:t>       </a:t>
            </a:r>
            <a:r>
              <a:rPr lang="en-US" sz="1200" b="0" i="0" u="none" strike="noStrike" dirty="0">
                <a:solidFill>
                  <a:srgbClr val="001080"/>
                </a:solidFill>
                <a:effectLst/>
                <a:latin typeface="Menlo" panose="020B0609030804020204" pitchFamily="49" charset="0"/>
                <a:ea typeface="Menlo" panose="020B0609030804020204" pitchFamily="49" charset="0"/>
                <a:cs typeface="Menlo" panose="020B0609030804020204" pitchFamily="49" charset="0"/>
              </a:rPr>
              <a:t>body</a:t>
            </a:r>
            <a:r>
              <a:rPr lang="en-US" sz="1200" b="0" i="0" u="none" strike="noStrike" dirty="0">
                <a:solidFill>
                  <a:srgbClr val="795E26"/>
                </a:solidFill>
                <a:effectLst/>
                <a:latin typeface="Menlo" panose="020B0609030804020204" pitchFamily="49" charset="0"/>
                <a:ea typeface="Menlo" panose="020B0609030804020204" pitchFamily="49" charset="0"/>
                <a:cs typeface="Menlo" panose="020B0609030804020204" pitchFamily="49" charset="0"/>
              </a:rPr>
              <a:t> = {</a:t>
            </a:r>
          </a:p>
          <a:p>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a:t>
            </a:r>
            <a:r>
              <a:rPr lang="en-US" sz="1200" dirty="0">
                <a:solidFill>
                  <a:srgbClr val="008000"/>
                </a:solidFill>
                <a:latin typeface="Menlo" panose="020B0609030804020204" pitchFamily="49" charset="0"/>
                <a:ea typeface="Menlo" panose="020B0609030804020204" pitchFamily="49" charset="0"/>
                <a:cs typeface="Menlo" panose="020B0609030804020204" pitchFamily="49" charset="0"/>
              </a:rPr>
              <a:t>// The `profile` view is inherited from `Message`,</a:t>
            </a:r>
          </a:p>
          <a:p>
            <a:r>
              <a:rPr lang="en-US" sz="1200" dirty="0">
                <a:solidFill>
                  <a:srgbClr val="008000"/>
                </a:solidFill>
                <a:latin typeface="Menlo" panose="020B0609030804020204" pitchFamily="49" charset="0"/>
                <a:ea typeface="Menlo" panose="020B0609030804020204" pitchFamily="49" charset="0"/>
                <a:cs typeface="Menlo" panose="020B0609030804020204" pitchFamily="49" charset="0"/>
              </a:rPr>
              <a:t>           // so we don’t need to change it here.</a:t>
            </a:r>
          </a:p>
          <a:p>
            <a:endParaRPr lang="en-US" sz="1200" b="0" dirty="0">
              <a:effectLst/>
              <a:latin typeface="Menlo" panose="020B0609030804020204" pitchFamily="49" charset="0"/>
              <a:ea typeface="Menlo" panose="020B0609030804020204" pitchFamily="49" charset="0"/>
              <a:cs typeface="Menlo" panose="020B0609030804020204" pitchFamily="49" charset="0"/>
            </a:endParaRPr>
          </a:p>
          <a:p>
            <a:pPr rtl="0">
              <a:buNone/>
            </a:pPr>
            <a:r>
              <a:rPr lang="en-US" sz="1200" b="0" i="0" u="none" strike="noStrike" dirty="0">
                <a:solidFill>
                  <a:srgbClr val="795E26"/>
                </a:solidFill>
                <a:effectLst/>
                <a:latin typeface="Menlo" panose="020B0609030804020204" pitchFamily="49" charset="0"/>
                <a:ea typeface="Menlo" panose="020B0609030804020204" pitchFamily="49" charset="0"/>
                <a:cs typeface="Menlo" panose="020B0609030804020204" pitchFamily="49" charset="0"/>
              </a:rPr>
              <a:t>           </a:t>
            </a:r>
            <a:r>
              <a:rPr lang="en-US" sz="1200" b="0" i="0" u="none" strike="noStrike" dirty="0">
                <a:solidFill>
                  <a:srgbClr val="001080"/>
                </a:solidFill>
                <a:effectLst/>
                <a:latin typeface="Menlo" panose="020B0609030804020204" pitchFamily="49" charset="0"/>
                <a:ea typeface="Menlo" panose="020B0609030804020204" pitchFamily="49" charset="0"/>
                <a:cs typeface="Menlo" panose="020B0609030804020204" pitchFamily="49" charset="0"/>
              </a:rPr>
              <a:t>content</a:t>
            </a:r>
            <a:r>
              <a:rPr lang="en-US" sz="1200" b="0" i="0" u="none" strike="noStrike" dirty="0">
                <a:solidFill>
                  <a:srgbClr val="795E26"/>
                </a:solidFill>
                <a:effectLst/>
                <a:latin typeface="Menlo" panose="020B0609030804020204" pitchFamily="49" charset="0"/>
                <a:ea typeface="Menlo" panose="020B0609030804020204" pitchFamily="49" charset="0"/>
                <a:cs typeface="Menlo" panose="020B0609030804020204" pitchFamily="49" charset="0"/>
              </a:rPr>
              <a:t> = {</a:t>
            </a:r>
            <a:endParaRPr lang="en-US" sz="1200" b="0" dirty="0">
              <a:effectLst/>
              <a:latin typeface="Menlo" panose="020B0609030804020204" pitchFamily="49" charset="0"/>
              <a:ea typeface="Menlo" panose="020B0609030804020204" pitchFamily="49" charset="0"/>
              <a:cs typeface="Menlo" panose="020B0609030804020204" pitchFamily="49" charset="0"/>
            </a:endParaRPr>
          </a:p>
          <a:p>
            <a:pPr rtl="0">
              <a:buNone/>
            </a:pPr>
            <a:r>
              <a:rPr lang="en-US" sz="1200" b="0" i="0" u="none" strike="noStrike" dirty="0">
                <a:solidFill>
                  <a:srgbClr val="795E26"/>
                </a:solidFill>
                <a:effectLst/>
                <a:latin typeface="Menlo" panose="020B0609030804020204" pitchFamily="49" charset="0"/>
                <a:ea typeface="Menlo" panose="020B0609030804020204" pitchFamily="49" charset="0"/>
                <a:cs typeface="Menlo" panose="020B0609030804020204" pitchFamily="49" charset="0"/>
              </a:rPr>
              <a:t>               </a:t>
            </a:r>
            <a:r>
              <a:rPr lang="en-US" sz="1200" b="0" i="0" u="none" strike="noStrike" dirty="0">
                <a:solidFill>
                  <a:srgbClr val="001080"/>
                </a:solidFill>
                <a:effectLst/>
                <a:latin typeface="Menlo" panose="020B0609030804020204" pitchFamily="49" charset="0"/>
                <a:ea typeface="Menlo" panose="020B0609030804020204" pitchFamily="49" charset="0"/>
                <a:cs typeface="Menlo" panose="020B0609030804020204" pitchFamily="49" charset="0"/>
              </a:rPr>
              <a:t>width</a:t>
            </a:r>
            <a:r>
              <a:rPr lang="en-US" sz="1200" b="0" i="0" u="none" strike="noStrike" dirty="0">
                <a:solidFill>
                  <a:srgbClr val="795E26"/>
                </a:solidFill>
                <a:effectLst/>
                <a:latin typeface="Menlo" panose="020B0609030804020204" pitchFamily="49" charset="0"/>
                <a:ea typeface="Menlo" panose="020B0609030804020204" pitchFamily="49" charset="0"/>
                <a:cs typeface="Menlo" panose="020B0609030804020204" pitchFamily="49" charset="0"/>
              </a:rPr>
              <a:t>: </a:t>
            </a:r>
            <a:r>
              <a:rPr lang="en-US" sz="1200" b="0" i="0" u="none" strike="noStrike" dirty="0">
                <a:solidFill>
                  <a:srgbClr val="267F99"/>
                </a:solidFill>
                <a:effectLst/>
                <a:latin typeface="Menlo" panose="020B0609030804020204" pitchFamily="49" charset="0"/>
                <a:ea typeface="Menlo" panose="020B0609030804020204" pitchFamily="49" charset="0"/>
                <a:cs typeface="Menlo" panose="020B0609030804020204" pitchFamily="49" charset="0"/>
              </a:rPr>
              <a:t>Fill</a:t>
            </a:r>
            <a:r>
              <a:rPr lang="en-US" sz="1200" b="0" i="0" u="none" strike="noStrike" dirty="0">
                <a:solidFill>
                  <a:srgbClr val="795E26"/>
                </a:solidFill>
                <a:effectLst/>
                <a:latin typeface="Menlo" panose="020B0609030804020204" pitchFamily="49" charset="0"/>
                <a:ea typeface="Menlo" panose="020B0609030804020204" pitchFamily="49" charset="0"/>
                <a:cs typeface="Menlo" panose="020B0609030804020204" pitchFamily="49" charset="0"/>
              </a:rPr>
              <a:t>,</a:t>
            </a:r>
            <a:r>
              <a:rPr lang="en-US" sz="1200" b="0" dirty="0">
                <a:effectLst/>
                <a:latin typeface="Menlo" panose="020B0609030804020204" pitchFamily="49" charset="0"/>
                <a:ea typeface="Menlo" panose="020B0609030804020204" pitchFamily="49" charset="0"/>
                <a:cs typeface="Menlo" panose="020B0609030804020204" pitchFamily="49" charset="0"/>
              </a:rPr>
              <a:t> </a:t>
            </a:r>
            <a:r>
              <a:rPr lang="en-US" sz="1200" b="0" i="0" u="none" strike="noStrike" dirty="0">
                <a:solidFill>
                  <a:srgbClr val="001080"/>
                </a:solidFill>
                <a:effectLst/>
                <a:latin typeface="Menlo" panose="020B0609030804020204" pitchFamily="49" charset="0"/>
                <a:ea typeface="Menlo" panose="020B0609030804020204" pitchFamily="49" charset="0"/>
                <a:cs typeface="Menlo" panose="020B0609030804020204" pitchFamily="49" charset="0"/>
              </a:rPr>
              <a:t>height</a:t>
            </a:r>
            <a:r>
              <a:rPr lang="en-US" sz="1200" b="0" i="0" u="none" strike="noStrike" dirty="0">
                <a:solidFill>
                  <a:srgbClr val="795E26"/>
                </a:solidFill>
                <a:effectLst/>
                <a:latin typeface="Menlo" panose="020B0609030804020204" pitchFamily="49" charset="0"/>
                <a:ea typeface="Menlo" panose="020B0609030804020204" pitchFamily="49" charset="0"/>
                <a:cs typeface="Menlo" panose="020B0609030804020204" pitchFamily="49" charset="0"/>
              </a:rPr>
              <a:t>: </a:t>
            </a:r>
            <a:r>
              <a:rPr lang="en-US" sz="1200" b="0" i="0" u="none" strike="noStrike" dirty="0">
                <a:solidFill>
                  <a:srgbClr val="267F99"/>
                </a:solidFill>
                <a:effectLst/>
                <a:latin typeface="Menlo" panose="020B0609030804020204" pitchFamily="49" charset="0"/>
                <a:ea typeface="Menlo" panose="020B0609030804020204" pitchFamily="49" charset="0"/>
                <a:cs typeface="Menlo" panose="020B0609030804020204" pitchFamily="49" charset="0"/>
              </a:rPr>
              <a:t>Fit</a:t>
            </a:r>
            <a:endParaRPr lang="en-US" sz="1200" b="0" dirty="0">
              <a:effectLst/>
              <a:latin typeface="Menlo" panose="020B0609030804020204" pitchFamily="49" charset="0"/>
              <a:ea typeface="Menlo" panose="020B0609030804020204" pitchFamily="49" charset="0"/>
              <a:cs typeface="Menlo" panose="020B0609030804020204" pitchFamily="49" charset="0"/>
            </a:endParaRPr>
          </a:p>
          <a:p>
            <a:pPr rtl="0">
              <a:buNone/>
            </a:pPr>
            <a:r>
              <a:rPr lang="en-US" sz="1200" b="0" i="0" u="none" strike="noStrike" dirty="0">
                <a:solidFill>
                  <a:srgbClr val="795E26"/>
                </a:solidFill>
                <a:effectLst/>
                <a:latin typeface="Menlo" panose="020B0609030804020204" pitchFamily="49" charset="0"/>
                <a:ea typeface="Menlo" panose="020B0609030804020204" pitchFamily="49" charset="0"/>
                <a:cs typeface="Menlo" panose="020B0609030804020204" pitchFamily="49" charset="0"/>
              </a:rPr>
              <a:t>               </a:t>
            </a:r>
            <a:r>
              <a:rPr lang="en-US" sz="1200" b="0" i="0" u="none" strike="noStrike" dirty="0">
                <a:solidFill>
                  <a:srgbClr val="001080"/>
                </a:solidFill>
                <a:effectLst/>
                <a:latin typeface="Menlo" panose="020B0609030804020204" pitchFamily="49" charset="0"/>
                <a:ea typeface="Menlo" panose="020B0609030804020204" pitchFamily="49" charset="0"/>
                <a:cs typeface="Menlo" panose="020B0609030804020204" pitchFamily="49" charset="0"/>
              </a:rPr>
              <a:t>padding</a:t>
            </a:r>
            <a:r>
              <a:rPr lang="en-US" sz="1200" b="0" i="0" u="none" strike="noStrike" dirty="0">
                <a:solidFill>
                  <a:srgbClr val="795E26"/>
                </a:solidFill>
                <a:effectLst/>
                <a:latin typeface="Menlo" panose="020B0609030804020204" pitchFamily="49" charset="0"/>
                <a:ea typeface="Menlo" panose="020B0609030804020204" pitchFamily="49" charset="0"/>
                <a:cs typeface="Menlo" panose="020B0609030804020204" pitchFamily="49" charset="0"/>
              </a:rPr>
              <a:t>: { </a:t>
            </a:r>
            <a:r>
              <a:rPr lang="en-US" sz="1200" b="0" i="0" u="none" strike="noStrike" dirty="0">
                <a:solidFill>
                  <a:srgbClr val="001080"/>
                </a:solidFill>
                <a:effectLst/>
                <a:latin typeface="Menlo" panose="020B0609030804020204" pitchFamily="49" charset="0"/>
                <a:ea typeface="Menlo" panose="020B0609030804020204" pitchFamily="49" charset="0"/>
                <a:cs typeface="Menlo" panose="020B0609030804020204" pitchFamily="49" charset="0"/>
              </a:rPr>
              <a:t>left</a:t>
            </a:r>
            <a:r>
              <a:rPr lang="en-US" sz="1200" b="0" i="0" u="none" strike="noStrike" dirty="0">
                <a:solidFill>
                  <a:srgbClr val="795E26"/>
                </a:solidFill>
                <a:effectLst/>
                <a:latin typeface="Menlo" panose="020B0609030804020204" pitchFamily="49" charset="0"/>
                <a:ea typeface="Menlo" panose="020B0609030804020204" pitchFamily="49" charset="0"/>
                <a:cs typeface="Menlo" panose="020B0609030804020204" pitchFamily="49" charset="0"/>
              </a:rPr>
              <a:t>: </a:t>
            </a:r>
            <a:r>
              <a:rPr lang="en-US" sz="1200" b="0" i="0" u="none" strike="noStrike" dirty="0">
                <a:solidFill>
                  <a:srgbClr val="098658"/>
                </a:solidFill>
                <a:effectLst/>
                <a:latin typeface="Menlo" panose="020B0609030804020204" pitchFamily="49" charset="0"/>
                <a:ea typeface="Menlo" panose="020B0609030804020204" pitchFamily="49" charset="0"/>
                <a:cs typeface="Menlo" panose="020B0609030804020204" pitchFamily="49" charset="0"/>
              </a:rPr>
              <a:t>10.0</a:t>
            </a:r>
            <a:r>
              <a:rPr lang="en-US" sz="1200" b="0" i="0" u="none" strike="noStrike" dirty="0">
                <a:solidFill>
                  <a:srgbClr val="795E26"/>
                </a:solidFill>
                <a:effectLst/>
                <a:latin typeface="Menlo" panose="020B0609030804020204" pitchFamily="49" charset="0"/>
                <a:ea typeface="Menlo" panose="020B0609030804020204" pitchFamily="49" charset="0"/>
                <a:cs typeface="Menlo" panose="020B0609030804020204" pitchFamily="49" charset="0"/>
              </a:rPr>
              <a:t> }</a:t>
            </a:r>
            <a:endParaRPr lang="en-US" sz="1200" b="0" dirty="0">
              <a:effectLst/>
              <a:latin typeface="Menlo" panose="020B0609030804020204" pitchFamily="49" charset="0"/>
              <a:ea typeface="Menlo" panose="020B0609030804020204" pitchFamily="49" charset="0"/>
              <a:cs typeface="Menlo" panose="020B0609030804020204" pitchFamily="49" charset="0"/>
            </a:endParaRPr>
          </a:p>
          <a:p>
            <a:pPr rtl="0">
              <a:buNone/>
            </a:pPr>
            <a:r>
              <a:rPr lang="en-US" sz="1200" b="0" i="0" u="none" strike="noStrike" dirty="0">
                <a:solidFill>
                  <a:srgbClr val="795E26"/>
                </a:solidFill>
                <a:effectLst/>
                <a:latin typeface="Menlo" panose="020B0609030804020204" pitchFamily="49" charset="0"/>
                <a:ea typeface="Menlo" panose="020B0609030804020204" pitchFamily="49" charset="0"/>
                <a:cs typeface="Menlo" panose="020B0609030804020204" pitchFamily="49" charset="0"/>
              </a:rPr>
              <a:t>               </a:t>
            </a:r>
            <a:r>
              <a:rPr lang="en-US" sz="1200" b="0" i="0" u="none" strike="noStrike" dirty="0">
                <a:solidFill>
                  <a:srgbClr val="001080"/>
                </a:solidFill>
                <a:effectLst/>
                <a:latin typeface="Menlo" panose="020B0609030804020204" pitchFamily="49" charset="0"/>
                <a:ea typeface="Menlo" panose="020B0609030804020204" pitchFamily="49" charset="0"/>
                <a:cs typeface="Menlo" panose="020B0609030804020204" pitchFamily="49" charset="0"/>
              </a:rPr>
              <a:t>message</a:t>
            </a:r>
            <a:r>
              <a:rPr lang="en-US" sz="1200" b="0" i="0" u="none" strike="noStrike" dirty="0">
                <a:solidFill>
                  <a:srgbClr val="795E26"/>
                </a:solidFill>
                <a:effectLst/>
                <a:latin typeface="Menlo" panose="020B0609030804020204" pitchFamily="49" charset="0"/>
                <a:ea typeface="Menlo" panose="020B0609030804020204" pitchFamily="49" charset="0"/>
                <a:cs typeface="Menlo" panose="020B0609030804020204" pitchFamily="49" charset="0"/>
              </a:rPr>
              <a:t> = &lt;</a:t>
            </a:r>
            <a:r>
              <a:rPr lang="en-US" sz="1200" b="0" i="0" u="none" strike="noStrike" dirty="0">
                <a:solidFill>
                  <a:srgbClr val="267F99"/>
                </a:solidFill>
                <a:effectLst/>
                <a:latin typeface="Menlo" panose="020B0609030804020204" pitchFamily="49" charset="0"/>
                <a:ea typeface="Menlo" panose="020B0609030804020204" pitchFamily="49" charset="0"/>
                <a:cs typeface="Menlo" panose="020B0609030804020204" pitchFamily="49" charset="0"/>
              </a:rPr>
              <a:t>Image</a:t>
            </a:r>
            <a:r>
              <a:rPr lang="en-US" sz="1200" b="0" i="0" u="none" strike="noStrike" dirty="0">
                <a:solidFill>
                  <a:srgbClr val="795E26"/>
                </a:solidFill>
                <a:effectLst/>
                <a:latin typeface="Menlo" panose="020B0609030804020204" pitchFamily="49" charset="0"/>
                <a:ea typeface="Menlo" panose="020B0609030804020204" pitchFamily="49" charset="0"/>
                <a:cs typeface="Menlo" panose="020B0609030804020204" pitchFamily="49" charset="0"/>
              </a:rPr>
              <a:t>&gt; { }</a:t>
            </a:r>
          </a:p>
          <a:p>
            <a:pPr rtl="0">
              <a:buNone/>
            </a:pPr>
            <a:endParaRPr lang="en-US" sz="1200" b="0" dirty="0">
              <a:effectLst/>
              <a:latin typeface="Menlo" panose="020B0609030804020204" pitchFamily="49" charset="0"/>
              <a:ea typeface="Menlo" panose="020B0609030804020204" pitchFamily="49" charset="0"/>
              <a:cs typeface="Menlo" panose="020B0609030804020204" pitchFamily="49" charset="0"/>
            </a:endParaRPr>
          </a:p>
          <a:p>
            <a:pPr rtl="0">
              <a:buNone/>
            </a:pPr>
            <a:r>
              <a:rPr lang="en-US" sz="1200" b="0" i="0" u="none" strike="noStrike" dirty="0">
                <a:solidFill>
                  <a:srgbClr val="795E26"/>
                </a:solidFill>
                <a:effectLst/>
                <a:latin typeface="Menlo" panose="020B0609030804020204" pitchFamily="49" charset="0"/>
                <a:ea typeface="Menlo" panose="020B0609030804020204" pitchFamily="49" charset="0"/>
                <a:cs typeface="Menlo" panose="020B0609030804020204" pitchFamily="49" charset="0"/>
              </a:rPr>
              <a:t>               </a:t>
            </a:r>
            <a:r>
              <a:rPr lang="en-US" sz="1200" b="0" i="0" u="none" strike="noStrike" dirty="0">
                <a:solidFill>
                  <a:srgbClr val="001080"/>
                </a:solidFill>
                <a:effectLst/>
                <a:latin typeface="Menlo" panose="020B0609030804020204" pitchFamily="49" charset="0"/>
                <a:ea typeface="Menlo" panose="020B0609030804020204" pitchFamily="49" charset="0"/>
                <a:cs typeface="Menlo" panose="020B0609030804020204" pitchFamily="49" charset="0"/>
              </a:rPr>
              <a:t>v</a:t>
            </a:r>
            <a:r>
              <a:rPr lang="en-US" sz="1200" b="0" i="0" u="none" strike="noStrike" dirty="0">
                <a:solidFill>
                  <a:srgbClr val="795E26"/>
                </a:solidFill>
                <a:effectLst/>
                <a:latin typeface="Menlo" panose="020B0609030804020204" pitchFamily="49" charset="0"/>
                <a:ea typeface="Menlo" panose="020B0609030804020204" pitchFamily="49" charset="0"/>
                <a:cs typeface="Menlo" panose="020B0609030804020204" pitchFamily="49" charset="0"/>
              </a:rPr>
              <a:t> = &lt;</a:t>
            </a:r>
            <a:r>
              <a:rPr lang="en-US" sz="1200" b="0" i="0" u="none" strike="noStrike" dirty="0">
                <a:solidFill>
                  <a:srgbClr val="267F99"/>
                </a:solidFill>
                <a:effectLst/>
                <a:latin typeface="Menlo" panose="020B0609030804020204" pitchFamily="49" charset="0"/>
                <a:ea typeface="Menlo" panose="020B0609030804020204" pitchFamily="49" charset="0"/>
                <a:cs typeface="Menlo" panose="020B0609030804020204" pitchFamily="49" charset="0"/>
              </a:rPr>
              <a:t>View</a:t>
            </a:r>
            <a:r>
              <a:rPr lang="en-US" sz="1200" b="0" i="0" u="none" strike="noStrike" dirty="0">
                <a:solidFill>
                  <a:srgbClr val="795E26"/>
                </a:solidFill>
                <a:effectLst/>
                <a:latin typeface="Menlo" panose="020B0609030804020204" pitchFamily="49" charset="0"/>
                <a:ea typeface="Menlo" panose="020B0609030804020204" pitchFamily="49" charset="0"/>
                <a:cs typeface="Menlo" panose="020B0609030804020204" pitchFamily="49" charset="0"/>
              </a:rPr>
              <a:t>&gt; {</a:t>
            </a:r>
            <a:endParaRPr lang="en-US" sz="1200" b="0" dirty="0">
              <a:effectLst/>
              <a:latin typeface="Menlo" panose="020B0609030804020204" pitchFamily="49" charset="0"/>
              <a:ea typeface="Menlo" panose="020B0609030804020204" pitchFamily="49" charset="0"/>
              <a:cs typeface="Menlo" panose="020B0609030804020204" pitchFamily="49" charset="0"/>
            </a:endParaRPr>
          </a:p>
          <a:p>
            <a:pPr rtl="0">
              <a:buNone/>
            </a:pPr>
            <a:r>
              <a:rPr lang="en-US" sz="1200" b="0" i="0" u="none" strike="noStrike" dirty="0">
                <a:solidFill>
                  <a:srgbClr val="795E26"/>
                </a:solidFill>
                <a:effectLst/>
                <a:latin typeface="Menlo" panose="020B0609030804020204" pitchFamily="49" charset="0"/>
                <a:ea typeface="Menlo" panose="020B0609030804020204" pitchFamily="49" charset="0"/>
                <a:cs typeface="Menlo" panose="020B0609030804020204" pitchFamily="49" charset="0"/>
              </a:rPr>
              <a:t>                   </a:t>
            </a:r>
            <a:r>
              <a:rPr lang="en-US" sz="1200" b="0" i="0" u="none" strike="noStrike" dirty="0">
                <a:solidFill>
                  <a:srgbClr val="001080"/>
                </a:solidFill>
                <a:effectLst/>
                <a:latin typeface="Menlo" panose="020B0609030804020204" pitchFamily="49" charset="0"/>
                <a:ea typeface="Menlo" panose="020B0609030804020204" pitchFamily="49" charset="0"/>
                <a:cs typeface="Menlo" panose="020B0609030804020204" pitchFamily="49" charset="0"/>
              </a:rPr>
              <a:t>width</a:t>
            </a:r>
            <a:r>
              <a:rPr lang="en-US" sz="1200" b="0" i="0" u="none" strike="noStrike" dirty="0">
                <a:solidFill>
                  <a:srgbClr val="795E26"/>
                </a:solidFill>
                <a:effectLst/>
                <a:latin typeface="Menlo" panose="020B0609030804020204" pitchFamily="49" charset="0"/>
                <a:ea typeface="Menlo" panose="020B0609030804020204" pitchFamily="49" charset="0"/>
                <a:cs typeface="Menlo" panose="020B0609030804020204" pitchFamily="49" charset="0"/>
              </a:rPr>
              <a:t>: </a:t>
            </a:r>
            <a:r>
              <a:rPr lang="en-US" sz="1200" b="0" i="0" u="none" strike="noStrike" dirty="0">
                <a:solidFill>
                  <a:srgbClr val="267F99"/>
                </a:solidFill>
                <a:effectLst/>
                <a:latin typeface="Menlo" panose="020B0609030804020204" pitchFamily="49" charset="0"/>
                <a:ea typeface="Menlo" panose="020B0609030804020204" pitchFamily="49" charset="0"/>
                <a:cs typeface="Menlo" panose="020B0609030804020204" pitchFamily="49" charset="0"/>
              </a:rPr>
              <a:t>Fill</a:t>
            </a:r>
            <a:r>
              <a:rPr lang="en-US" sz="1200" b="0" i="0" u="none" strike="noStrike" dirty="0">
                <a:solidFill>
                  <a:srgbClr val="795E26"/>
                </a:solidFill>
                <a:effectLst/>
                <a:latin typeface="Menlo" panose="020B0609030804020204" pitchFamily="49" charset="0"/>
                <a:ea typeface="Menlo" panose="020B0609030804020204" pitchFamily="49" charset="0"/>
                <a:cs typeface="Menlo" panose="020B0609030804020204" pitchFamily="49" charset="0"/>
              </a:rPr>
              <a:t>,</a:t>
            </a:r>
            <a:r>
              <a:rPr lang="en-US" sz="1200" b="0" dirty="0">
                <a:effectLst/>
                <a:latin typeface="Menlo" panose="020B0609030804020204" pitchFamily="49" charset="0"/>
                <a:ea typeface="Menlo" panose="020B0609030804020204" pitchFamily="49" charset="0"/>
                <a:cs typeface="Menlo" panose="020B0609030804020204" pitchFamily="49" charset="0"/>
              </a:rPr>
              <a:t> </a:t>
            </a:r>
            <a:r>
              <a:rPr lang="en-US" sz="1200" b="0" i="0" u="none" strike="noStrike" dirty="0">
                <a:solidFill>
                  <a:srgbClr val="001080"/>
                </a:solidFill>
                <a:effectLst/>
                <a:latin typeface="Menlo" panose="020B0609030804020204" pitchFamily="49" charset="0"/>
                <a:ea typeface="Menlo" panose="020B0609030804020204" pitchFamily="49" charset="0"/>
                <a:cs typeface="Menlo" panose="020B0609030804020204" pitchFamily="49" charset="0"/>
              </a:rPr>
              <a:t>height</a:t>
            </a:r>
            <a:r>
              <a:rPr lang="en-US" sz="1200" b="0" i="0" u="none" strike="noStrike" dirty="0">
                <a:solidFill>
                  <a:srgbClr val="795E26"/>
                </a:solidFill>
                <a:effectLst/>
                <a:latin typeface="Menlo" panose="020B0609030804020204" pitchFamily="49" charset="0"/>
                <a:ea typeface="Menlo" panose="020B0609030804020204" pitchFamily="49" charset="0"/>
                <a:cs typeface="Menlo" panose="020B0609030804020204" pitchFamily="49" charset="0"/>
              </a:rPr>
              <a:t>: </a:t>
            </a:r>
            <a:r>
              <a:rPr lang="en-US" sz="1200" b="0" i="0" u="none" strike="noStrike" dirty="0">
                <a:solidFill>
                  <a:srgbClr val="267F99"/>
                </a:solidFill>
                <a:effectLst/>
                <a:latin typeface="Menlo" panose="020B0609030804020204" pitchFamily="49" charset="0"/>
                <a:ea typeface="Menlo" panose="020B0609030804020204" pitchFamily="49" charset="0"/>
                <a:cs typeface="Menlo" panose="020B0609030804020204" pitchFamily="49" charset="0"/>
              </a:rPr>
              <a:t>Fit</a:t>
            </a:r>
            <a:r>
              <a:rPr lang="en-US" sz="1200" b="0" i="0" u="none" strike="noStrike" dirty="0">
                <a:solidFill>
                  <a:srgbClr val="795E26"/>
                </a:solidFill>
                <a:effectLst/>
                <a:latin typeface="Menlo" panose="020B0609030804020204" pitchFamily="49" charset="0"/>
                <a:ea typeface="Menlo" panose="020B0609030804020204" pitchFamily="49" charset="0"/>
                <a:cs typeface="Menlo" panose="020B0609030804020204" pitchFamily="49" charset="0"/>
              </a:rPr>
              <a:t>, </a:t>
            </a:r>
            <a:r>
              <a:rPr lang="en-US" sz="1200" b="0" i="0" u="none" strike="noStrike" dirty="0">
                <a:solidFill>
                  <a:srgbClr val="001080"/>
                </a:solidFill>
                <a:effectLst/>
                <a:latin typeface="Menlo" panose="020B0609030804020204" pitchFamily="49" charset="0"/>
                <a:ea typeface="Menlo" panose="020B0609030804020204" pitchFamily="49" charset="0"/>
                <a:cs typeface="Menlo" panose="020B0609030804020204" pitchFamily="49" charset="0"/>
              </a:rPr>
              <a:t>flow</a:t>
            </a:r>
            <a:r>
              <a:rPr lang="en-US" sz="1200" b="0" i="0" u="none" strike="noStrike" dirty="0">
                <a:solidFill>
                  <a:srgbClr val="795E26"/>
                </a:solidFill>
                <a:effectLst/>
                <a:latin typeface="Menlo" panose="020B0609030804020204" pitchFamily="49" charset="0"/>
                <a:ea typeface="Menlo" panose="020B0609030804020204" pitchFamily="49" charset="0"/>
                <a:cs typeface="Menlo" panose="020B0609030804020204" pitchFamily="49" charset="0"/>
              </a:rPr>
              <a:t>: </a:t>
            </a:r>
            <a:r>
              <a:rPr lang="en-US" sz="1200" b="0" i="0" u="none" strike="noStrike" dirty="0">
                <a:solidFill>
                  <a:srgbClr val="267F99"/>
                </a:solidFill>
                <a:effectLst/>
                <a:latin typeface="Menlo" panose="020B0609030804020204" pitchFamily="49" charset="0"/>
                <a:ea typeface="Menlo" panose="020B0609030804020204" pitchFamily="49" charset="0"/>
                <a:cs typeface="Menlo" panose="020B0609030804020204" pitchFamily="49" charset="0"/>
              </a:rPr>
              <a:t>Right</a:t>
            </a:r>
            <a:endParaRPr lang="en-US" sz="1200" dirty="0">
              <a:solidFill>
                <a:srgbClr val="795E26"/>
              </a:solidFill>
              <a:latin typeface="Menlo" panose="020B0609030804020204" pitchFamily="49" charset="0"/>
              <a:ea typeface="Menlo" panose="020B0609030804020204" pitchFamily="49" charset="0"/>
              <a:cs typeface="Menlo" panose="020B0609030804020204" pitchFamily="49" charset="0"/>
            </a:endParaRPr>
          </a:p>
          <a:p>
            <a:pPr rtl="0">
              <a:buNone/>
            </a:pPr>
            <a:endParaRPr lang="en-US" sz="1200" b="0" dirty="0">
              <a:effectLst/>
              <a:latin typeface="Menlo" panose="020B0609030804020204" pitchFamily="49" charset="0"/>
              <a:ea typeface="Menlo" panose="020B0609030804020204" pitchFamily="49" charset="0"/>
              <a:cs typeface="Menlo" panose="020B0609030804020204" pitchFamily="49" charset="0"/>
            </a:endParaRPr>
          </a:p>
          <a:p>
            <a:pPr rtl="0">
              <a:buNone/>
            </a:pPr>
            <a:r>
              <a:rPr lang="en-US" sz="1200" b="0" i="0" u="none" strike="noStrike" dirty="0">
                <a:solidFill>
                  <a:srgbClr val="795E26"/>
                </a:solidFill>
                <a:effectLst/>
                <a:latin typeface="Menlo" panose="020B0609030804020204" pitchFamily="49" charset="0"/>
                <a:ea typeface="Menlo" panose="020B0609030804020204" pitchFamily="49" charset="0"/>
                <a:cs typeface="Menlo" panose="020B0609030804020204" pitchFamily="49" charset="0"/>
              </a:rPr>
              <a:t>                   </a:t>
            </a:r>
            <a:r>
              <a:rPr lang="en-US" sz="1200" b="0" i="0" u="none" strike="noStrike" dirty="0" err="1">
                <a:solidFill>
                  <a:srgbClr val="001080"/>
                </a:solidFill>
                <a:effectLst/>
                <a:latin typeface="Menlo" panose="020B0609030804020204" pitchFamily="49" charset="0"/>
                <a:ea typeface="Menlo" panose="020B0609030804020204" pitchFamily="49" charset="0"/>
                <a:cs typeface="Menlo" panose="020B0609030804020204" pitchFamily="49" charset="0"/>
              </a:rPr>
              <a:t>reaction_list</a:t>
            </a:r>
            <a:r>
              <a:rPr lang="en-US" sz="1200" b="0" i="0" u="none" strike="noStrike" dirty="0">
                <a:solidFill>
                  <a:srgbClr val="795E26"/>
                </a:solidFill>
                <a:effectLst/>
                <a:latin typeface="Menlo" panose="020B0609030804020204" pitchFamily="49" charset="0"/>
                <a:ea typeface="Menlo" panose="020B0609030804020204" pitchFamily="49" charset="0"/>
                <a:cs typeface="Menlo" panose="020B0609030804020204" pitchFamily="49" charset="0"/>
              </a:rPr>
              <a:t> = &lt;</a:t>
            </a:r>
            <a:r>
              <a:rPr lang="en-US" sz="1200" b="0" i="0" u="none" strike="noStrike" dirty="0" err="1">
                <a:solidFill>
                  <a:srgbClr val="267F99"/>
                </a:solidFill>
                <a:effectLst/>
                <a:latin typeface="Menlo" panose="020B0609030804020204" pitchFamily="49" charset="0"/>
                <a:ea typeface="Menlo" panose="020B0609030804020204" pitchFamily="49" charset="0"/>
                <a:cs typeface="Menlo" panose="020B0609030804020204" pitchFamily="49" charset="0"/>
              </a:rPr>
              <a:t>ReactionList</a:t>
            </a:r>
            <a:r>
              <a:rPr lang="en-US" sz="1200" b="0" i="0" u="none" strike="noStrike" dirty="0">
                <a:solidFill>
                  <a:srgbClr val="795E26"/>
                </a:solidFill>
                <a:effectLst/>
                <a:latin typeface="Menlo" panose="020B0609030804020204" pitchFamily="49" charset="0"/>
                <a:ea typeface="Menlo" panose="020B0609030804020204" pitchFamily="49" charset="0"/>
                <a:cs typeface="Menlo" panose="020B0609030804020204" pitchFamily="49" charset="0"/>
              </a:rPr>
              <a:t>&gt; { }</a:t>
            </a:r>
            <a:endParaRPr lang="en-US" sz="1200" b="0" dirty="0">
              <a:effectLst/>
              <a:latin typeface="Menlo" panose="020B0609030804020204" pitchFamily="49" charset="0"/>
              <a:ea typeface="Menlo" panose="020B0609030804020204" pitchFamily="49" charset="0"/>
              <a:cs typeface="Menlo" panose="020B0609030804020204" pitchFamily="49" charset="0"/>
            </a:endParaRPr>
          </a:p>
          <a:p>
            <a:pPr rtl="0">
              <a:buNone/>
            </a:pPr>
            <a:r>
              <a:rPr lang="en-US" sz="1200" b="0" i="0" u="none" strike="noStrike" dirty="0">
                <a:solidFill>
                  <a:srgbClr val="795E26"/>
                </a:solidFill>
                <a:effectLst/>
                <a:latin typeface="Menlo" panose="020B0609030804020204" pitchFamily="49" charset="0"/>
                <a:ea typeface="Menlo" panose="020B0609030804020204" pitchFamily="49" charset="0"/>
                <a:cs typeface="Menlo" panose="020B0609030804020204" pitchFamily="49" charset="0"/>
              </a:rPr>
              <a:t>                   </a:t>
            </a:r>
            <a:r>
              <a:rPr lang="en-US" sz="1200" b="0" i="0" u="none" strike="noStrike" dirty="0" err="1">
                <a:solidFill>
                  <a:srgbClr val="001080"/>
                </a:solidFill>
                <a:effectLst/>
                <a:latin typeface="Menlo" panose="020B0609030804020204" pitchFamily="49" charset="0"/>
                <a:ea typeface="Menlo" panose="020B0609030804020204" pitchFamily="49" charset="0"/>
                <a:cs typeface="Menlo" panose="020B0609030804020204" pitchFamily="49" charset="0"/>
              </a:rPr>
              <a:t>avatar_row</a:t>
            </a:r>
            <a:r>
              <a:rPr lang="en-US" sz="1200" b="0" i="0" u="none" strike="noStrike" dirty="0">
                <a:solidFill>
                  <a:srgbClr val="795E26"/>
                </a:solidFill>
                <a:effectLst/>
                <a:latin typeface="Menlo" panose="020B0609030804020204" pitchFamily="49" charset="0"/>
                <a:ea typeface="Menlo" panose="020B0609030804020204" pitchFamily="49" charset="0"/>
                <a:cs typeface="Menlo" panose="020B0609030804020204" pitchFamily="49" charset="0"/>
              </a:rPr>
              <a:t> = &lt;</a:t>
            </a:r>
            <a:r>
              <a:rPr lang="en-US" sz="1200" b="0" i="0" u="none" strike="noStrike" dirty="0" err="1">
                <a:solidFill>
                  <a:srgbClr val="267F99"/>
                </a:solidFill>
                <a:effectLst/>
                <a:latin typeface="Menlo" panose="020B0609030804020204" pitchFamily="49" charset="0"/>
                <a:ea typeface="Menlo" panose="020B0609030804020204" pitchFamily="49" charset="0"/>
                <a:cs typeface="Menlo" panose="020B0609030804020204" pitchFamily="49" charset="0"/>
              </a:rPr>
              <a:t>AvatarRow</a:t>
            </a:r>
            <a:r>
              <a:rPr lang="en-US" sz="1200" b="0" i="0" u="none" strike="noStrike" dirty="0">
                <a:solidFill>
                  <a:srgbClr val="795E26"/>
                </a:solidFill>
                <a:effectLst/>
                <a:latin typeface="Menlo" panose="020B0609030804020204" pitchFamily="49" charset="0"/>
                <a:ea typeface="Menlo" panose="020B0609030804020204" pitchFamily="49" charset="0"/>
                <a:cs typeface="Menlo" panose="020B0609030804020204" pitchFamily="49" charset="0"/>
              </a:rPr>
              <a:t>&gt; {}</a:t>
            </a:r>
            <a:endParaRPr lang="en-US" sz="1200" b="0" dirty="0">
              <a:effectLst/>
              <a:latin typeface="Menlo" panose="020B0609030804020204" pitchFamily="49" charset="0"/>
              <a:ea typeface="Menlo" panose="020B0609030804020204" pitchFamily="49" charset="0"/>
              <a:cs typeface="Menlo" panose="020B0609030804020204" pitchFamily="49" charset="0"/>
            </a:endParaRPr>
          </a:p>
          <a:p>
            <a:pPr rtl="0">
              <a:buNone/>
            </a:pPr>
            <a:r>
              <a:rPr lang="en-US" sz="1200" b="0" i="0" u="none" strike="noStrike" dirty="0">
                <a:solidFill>
                  <a:srgbClr val="795E26"/>
                </a:solidFill>
                <a:effectLst/>
                <a:latin typeface="Menlo" panose="020B0609030804020204" pitchFamily="49" charset="0"/>
                <a:ea typeface="Menlo" panose="020B0609030804020204" pitchFamily="49" charset="0"/>
                <a:cs typeface="Menlo" panose="020B0609030804020204" pitchFamily="49" charset="0"/>
              </a:rPr>
              <a:t>               }</a:t>
            </a:r>
            <a:endParaRPr lang="en-US" sz="1200" b="0" dirty="0">
              <a:effectLst/>
              <a:latin typeface="Menlo" panose="020B0609030804020204" pitchFamily="49" charset="0"/>
              <a:ea typeface="Menlo" panose="020B0609030804020204" pitchFamily="49" charset="0"/>
              <a:cs typeface="Menlo" panose="020B0609030804020204" pitchFamily="49" charset="0"/>
            </a:endParaRPr>
          </a:p>
          <a:p>
            <a:pPr rtl="0">
              <a:buNone/>
            </a:pPr>
            <a:r>
              <a:rPr lang="en-US" sz="1200" b="0" i="0" u="none" strike="noStrike" dirty="0">
                <a:solidFill>
                  <a:srgbClr val="795E26"/>
                </a:solidFill>
                <a:effectLst/>
                <a:latin typeface="Menlo" panose="020B0609030804020204" pitchFamily="49" charset="0"/>
                <a:ea typeface="Menlo" panose="020B0609030804020204" pitchFamily="49" charset="0"/>
                <a:cs typeface="Menlo" panose="020B0609030804020204" pitchFamily="49" charset="0"/>
              </a:rPr>
              <a:t>           }</a:t>
            </a:r>
            <a:endParaRPr lang="en-US" sz="1200" b="0" dirty="0">
              <a:effectLst/>
              <a:latin typeface="Menlo" panose="020B0609030804020204" pitchFamily="49" charset="0"/>
              <a:ea typeface="Menlo" panose="020B0609030804020204" pitchFamily="49" charset="0"/>
              <a:cs typeface="Menlo" panose="020B0609030804020204" pitchFamily="49" charset="0"/>
            </a:endParaRPr>
          </a:p>
          <a:p>
            <a:pPr rtl="0">
              <a:buNone/>
            </a:pPr>
            <a:r>
              <a:rPr lang="en-US" sz="1200" b="0" i="0" u="none" strike="noStrike" dirty="0">
                <a:solidFill>
                  <a:srgbClr val="795E26"/>
                </a:solidFill>
                <a:effectLst/>
                <a:latin typeface="Menlo" panose="020B0609030804020204" pitchFamily="49" charset="0"/>
                <a:ea typeface="Menlo" panose="020B0609030804020204" pitchFamily="49" charset="0"/>
                <a:cs typeface="Menlo" panose="020B0609030804020204" pitchFamily="49" charset="0"/>
              </a:rPr>
              <a:t>       }</a:t>
            </a:r>
            <a:endParaRPr lang="en-US" sz="1200" b="0" dirty="0">
              <a:effectLst/>
              <a:latin typeface="Menlo" panose="020B0609030804020204" pitchFamily="49" charset="0"/>
              <a:ea typeface="Menlo" panose="020B0609030804020204" pitchFamily="49" charset="0"/>
              <a:cs typeface="Menlo" panose="020B0609030804020204" pitchFamily="49" charset="0"/>
            </a:endParaRPr>
          </a:p>
          <a:p>
            <a:pPr rtl="0">
              <a:buNone/>
            </a:pPr>
            <a:r>
              <a:rPr lang="en-US" sz="1200" b="0" i="0" u="none" strike="noStrike" dirty="0">
                <a:solidFill>
                  <a:srgbClr val="795E26"/>
                </a:solidFill>
                <a:effectLst/>
                <a:latin typeface="Menlo" panose="020B0609030804020204" pitchFamily="49" charset="0"/>
                <a:ea typeface="Menlo" panose="020B0609030804020204" pitchFamily="49" charset="0"/>
                <a:cs typeface="Menlo" panose="020B0609030804020204" pitchFamily="49" charset="0"/>
              </a:rPr>
              <a:t>   }</a:t>
            </a:r>
          </a:p>
          <a:p>
            <a:pPr rtl="0">
              <a:buNone/>
            </a:pPr>
            <a:endParaRPr lang="en-US" sz="1200" dirty="0">
              <a:solidFill>
                <a:srgbClr val="795E26"/>
              </a:solidFill>
              <a:latin typeface="Menlo" panose="020B0609030804020204" pitchFamily="49" charset="0"/>
              <a:ea typeface="Menlo" panose="020B0609030804020204" pitchFamily="49" charset="0"/>
              <a:cs typeface="Menlo" panose="020B0609030804020204" pitchFamily="49" charset="0"/>
            </a:endParaRPr>
          </a:p>
          <a:p>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a:t>
            </a:r>
            <a:r>
              <a:rPr lang="en-US" sz="1200" dirty="0">
                <a:solidFill>
                  <a:srgbClr val="008000"/>
                </a:solidFill>
                <a:latin typeface="Menlo" panose="020B0609030804020204" pitchFamily="49" charset="0"/>
                <a:ea typeface="Menlo" panose="020B0609030804020204" pitchFamily="49" charset="0"/>
                <a:cs typeface="Menlo" panose="020B0609030804020204" pitchFamily="49" charset="0"/>
              </a:rPr>
              <a:t>// A condensed message comes right after another message</a:t>
            </a:r>
            <a:endParaRPr lang="en-US" sz="1200" dirty="0">
              <a:latin typeface="Menlo" panose="020B0609030804020204" pitchFamily="49" charset="0"/>
              <a:ea typeface="Menlo" panose="020B0609030804020204" pitchFamily="49" charset="0"/>
              <a:cs typeface="Menlo" panose="020B0609030804020204" pitchFamily="49" charset="0"/>
            </a:endParaRPr>
          </a:p>
          <a:p>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a:t>
            </a:r>
            <a:r>
              <a:rPr lang="en-US" sz="1200" dirty="0">
                <a:solidFill>
                  <a:srgbClr val="008000"/>
                </a:solidFill>
                <a:latin typeface="Menlo" panose="020B0609030804020204" pitchFamily="49" charset="0"/>
                <a:ea typeface="Menlo" panose="020B0609030804020204" pitchFamily="49" charset="0"/>
                <a:cs typeface="Menlo" panose="020B0609030804020204" pitchFamily="49" charset="0"/>
              </a:rPr>
              <a:t>// from the same sender, so it doesn’t show their avatar/name.</a:t>
            </a:r>
            <a:endParaRPr lang="en-US" sz="1200" dirty="0">
              <a:latin typeface="Menlo" panose="020B0609030804020204" pitchFamily="49" charset="0"/>
              <a:ea typeface="Menlo" panose="020B0609030804020204" pitchFamily="49" charset="0"/>
              <a:cs typeface="Menlo" panose="020B0609030804020204" pitchFamily="49" charset="0"/>
            </a:endParaRPr>
          </a:p>
          <a:p>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a:t>
            </a:r>
            <a:r>
              <a:rPr lang="en-US" sz="1200" dirty="0" err="1">
                <a:solidFill>
                  <a:srgbClr val="267F99"/>
                </a:solidFill>
                <a:latin typeface="Menlo" panose="020B0609030804020204" pitchFamily="49" charset="0"/>
                <a:ea typeface="Menlo" panose="020B0609030804020204" pitchFamily="49" charset="0"/>
                <a:cs typeface="Menlo" panose="020B0609030804020204" pitchFamily="49" charset="0"/>
              </a:rPr>
              <a:t>CondensedMessage</a:t>
            </a:r>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 &lt;</a:t>
            </a:r>
            <a:r>
              <a:rPr lang="en-US" sz="1200" dirty="0">
                <a:solidFill>
                  <a:srgbClr val="267F99"/>
                </a:solidFill>
                <a:latin typeface="Menlo" panose="020B0609030804020204" pitchFamily="49" charset="0"/>
                <a:ea typeface="Menlo" panose="020B0609030804020204" pitchFamily="49" charset="0"/>
                <a:cs typeface="Menlo" panose="020B0609030804020204" pitchFamily="49" charset="0"/>
              </a:rPr>
              <a:t>Message</a:t>
            </a:r>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&gt; {</a:t>
            </a:r>
            <a:endParaRPr lang="en-US" sz="1200" dirty="0">
              <a:latin typeface="Menlo" panose="020B0609030804020204" pitchFamily="49" charset="0"/>
              <a:ea typeface="Menlo" panose="020B0609030804020204" pitchFamily="49" charset="0"/>
              <a:cs typeface="Menlo" panose="020B0609030804020204" pitchFamily="49" charset="0"/>
            </a:endParaRPr>
          </a:p>
          <a:p>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a:t>
            </a:r>
            <a:r>
              <a:rPr lang="en-US" sz="1200" dirty="0">
                <a:solidFill>
                  <a:srgbClr val="001080"/>
                </a:solidFill>
                <a:latin typeface="Menlo" panose="020B0609030804020204" pitchFamily="49" charset="0"/>
                <a:ea typeface="Menlo" panose="020B0609030804020204" pitchFamily="49" charset="0"/>
                <a:cs typeface="Menlo" panose="020B0609030804020204" pitchFamily="49" charset="0"/>
              </a:rPr>
              <a:t>body</a:t>
            </a:r>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 {</a:t>
            </a:r>
            <a:endParaRPr lang="en-US" sz="1200" dirty="0">
              <a:latin typeface="Menlo" panose="020B0609030804020204" pitchFamily="49" charset="0"/>
              <a:ea typeface="Menlo" panose="020B0609030804020204" pitchFamily="49" charset="0"/>
              <a:cs typeface="Menlo" panose="020B0609030804020204" pitchFamily="49" charset="0"/>
            </a:endParaRPr>
          </a:p>
          <a:p>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a:t>
            </a:r>
            <a:r>
              <a:rPr lang="en-US" sz="1200" dirty="0">
                <a:solidFill>
                  <a:srgbClr val="001080"/>
                </a:solidFill>
                <a:latin typeface="Menlo" panose="020B0609030804020204" pitchFamily="49" charset="0"/>
                <a:ea typeface="Menlo" panose="020B0609030804020204" pitchFamily="49" charset="0"/>
                <a:cs typeface="Menlo" panose="020B0609030804020204" pitchFamily="49" charset="0"/>
              </a:rPr>
              <a:t>profile</a:t>
            </a:r>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 &lt;</a:t>
            </a:r>
            <a:r>
              <a:rPr lang="en-US" sz="1200" dirty="0">
                <a:solidFill>
                  <a:srgbClr val="267F99"/>
                </a:solidFill>
                <a:latin typeface="Menlo" panose="020B0609030804020204" pitchFamily="49" charset="0"/>
                <a:ea typeface="Menlo" panose="020B0609030804020204" pitchFamily="49" charset="0"/>
                <a:cs typeface="Menlo" panose="020B0609030804020204" pitchFamily="49" charset="0"/>
              </a:rPr>
              <a:t>View</a:t>
            </a:r>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&gt; {</a:t>
            </a:r>
            <a:endParaRPr lang="en-US" sz="1200" dirty="0">
              <a:latin typeface="Menlo" panose="020B0609030804020204" pitchFamily="49" charset="0"/>
              <a:ea typeface="Menlo" panose="020B0609030804020204" pitchFamily="49" charset="0"/>
              <a:cs typeface="Menlo" panose="020B0609030804020204" pitchFamily="49" charset="0"/>
            </a:endParaRPr>
          </a:p>
          <a:p>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a:t>
            </a:r>
            <a:r>
              <a:rPr lang="en-US" sz="1200" dirty="0">
                <a:solidFill>
                  <a:srgbClr val="001080"/>
                </a:solidFill>
                <a:latin typeface="Menlo" panose="020B0609030804020204" pitchFamily="49" charset="0"/>
                <a:ea typeface="Menlo" panose="020B0609030804020204" pitchFamily="49" charset="0"/>
                <a:cs typeface="Menlo" panose="020B0609030804020204" pitchFamily="49" charset="0"/>
              </a:rPr>
              <a:t>align</a:t>
            </a:r>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a:t>
            </a:r>
            <a:r>
              <a:rPr lang="en-US" sz="1200" dirty="0">
                <a:solidFill>
                  <a:srgbClr val="001080"/>
                </a:solidFill>
                <a:latin typeface="Menlo" panose="020B0609030804020204" pitchFamily="49" charset="0"/>
                <a:ea typeface="Menlo" panose="020B0609030804020204" pitchFamily="49" charset="0"/>
                <a:cs typeface="Menlo" panose="020B0609030804020204" pitchFamily="49" charset="0"/>
              </a:rPr>
              <a:t>x</a:t>
            </a:r>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a:t>
            </a:r>
            <a:r>
              <a:rPr lang="en-US" sz="1200" dirty="0">
                <a:solidFill>
                  <a:srgbClr val="098658"/>
                </a:solidFill>
                <a:latin typeface="Menlo" panose="020B0609030804020204" pitchFamily="49" charset="0"/>
                <a:ea typeface="Menlo" panose="020B0609030804020204" pitchFamily="49" charset="0"/>
                <a:cs typeface="Menlo" panose="020B0609030804020204" pitchFamily="49" charset="0"/>
              </a:rPr>
              <a:t>0.5</a:t>
            </a:r>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a:t>
            </a:r>
            <a:r>
              <a:rPr lang="en-US" sz="1200" dirty="0">
                <a:solidFill>
                  <a:srgbClr val="001080"/>
                </a:solidFill>
                <a:latin typeface="Menlo" panose="020B0609030804020204" pitchFamily="49" charset="0"/>
                <a:ea typeface="Menlo" panose="020B0609030804020204" pitchFamily="49" charset="0"/>
                <a:cs typeface="Menlo" panose="020B0609030804020204" pitchFamily="49" charset="0"/>
              </a:rPr>
              <a:t>y</a:t>
            </a:r>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a:t>
            </a:r>
            <a:r>
              <a:rPr lang="en-US" sz="1200" dirty="0">
                <a:solidFill>
                  <a:srgbClr val="098658"/>
                </a:solidFill>
                <a:latin typeface="Menlo" panose="020B0609030804020204" pitchFamily="49" charset="0"/>
                <a:ea typeface="Menlo" panose="020B0609030804020204" pitchFamily="49" charset="0"/>
                <a:cs typeface="Menlo" panose="020B0609030804020204" pitchFamily="49" charset="0"/>
              </a:rPr>
              <a:t>0.0</a:t>
            </a:r>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a:t>
            </a:r>
          </a:p>
          <a:p>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a:t>
            </a:r>
            <a:r>
              <a:rPr lang="en-US" sz="1200" dirty="0">
                <a:solidFill>
                  <a:srgbClr val="001080"/>
                </a:solidFill>
                <a:latin typeface="Menlo" panose="020B0609030804020204" pitchFamily="49" charset="0"/>
                <a:ea typeface="Menlo" panose="020B0609030804020204" pitchFamily="49" charset="0"/>
                <a:cs typeface="Menlo" panose="020B0609030804020204" pitchFamily="49" charset="0"/>
              </a:rPr>
              <a:t>width</a:t>
            </a:r>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a:t>
            </a:r>
            <a:r>
              <a:rPr lang="en-US" sz="1200" dirty="0">
                <a:solidFill>
                  <a:srgbClr val="098658"/>
                </a:solidFill>
                <a:latin typeface="Menlo" panose="020B0609030804020204" pitchFamily="49" charset="0"/>
                <a:ea typeface="Menlo" panose="020B0609030804020204" pitchFamily="49" charset="0"/>
                <a:cs typeface="Menlo" panose="020B0609030804020204" pitchFamily="49" charset="0"/>
              </a:rPr>
              <a:t>65.0</a:t>
            </a:r>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a:t>
            </a:r>
            <a:r>
              <a:rPr lang="en-US" sz="1200" dirty="0">
                <a:latin typeface="Menlo" panose="020B0609030804020204" pitchFamily="49" charset="0"/>
                <a:ea typeface="Menlo" panose="020B0609030804020204" pitchFamily="49" charset="0"/>
                <a:cs typeface="Menlo" panose="020B0609030804020204" pitchFamily="49" charset="0"/>
              </a:rPr>
              <a:t> </a:t>
            </a:r>
            <a:r>
              <a:rPr lang="en-US" sz="1200" dirty="0">
                <a:solidFill>
                  <a:srgbClr val="001080"/>
                </a:solidFill>
                <a:latin typeface="Menlo" panose="020B0609030804020204" pitchFamily="49" charset="0"/>
                <a:ea typeface="Menlo" panose="020B0609030804020204" pitchFamily="49" charset="0"/>
                <a:cs typeface="Menlo" panose="020B0609030804020204" pitchFamily="49" charset="0"/>
              </a:rPr>
              <a:t>height</a:t>
            </a:r>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a:t>
            </a:r>
            <a:r>
              <a:rPr lang="en-US" sz="1200" dirty="0">
                <a:solidFill>
                  <a:srgbClr val="267F99"/>
                </a:solidFill>
                <a:latin typeface="Menlo" panose="020B0609030804020204" pitchFamily="49" charset="0"/>
                <a:ea typeface="Menlo" panose="020B0609030804020204" pitchFamily="49" charset="0"/>
                <a:cs typeface="Menlo" panose="020B0609030804020204" pitchFamily="49" charset="0"/>
              </a:rPr>
              <a:t>Fit</a:t>
            </a:r>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a:t>
            </a:r>
            <a:r>
              <a:rPr lang="en-US" sz="1200" dirty="0">
                <a:solidFill>
                  <a:srgbClr val="001080"/>
                </a:solidFill>
                <a:latin typeface="Menlo" panose="020B0609030804020204" pitchFamily="49" charset="0"/>
                <a:ea typeface="Menlo" panose="020B0609030804020204" pitchFamily="49" charset="0"/>
                <a:cs typeface="Menlo" panose="020B0609030804020204" pitchFamily="49" charset="0"/>
              </a:rPr>
              <a:t>flow</a:t>
            </a:r>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a:t>
            </a:r>
            <a:r>
              <a:rPr lang="en-US" sz="1200" dirty="0">
                <a:solidFill>
                  <a:srgbClr val="267F99"/>
                </a:solidFill>
                <a:latin typeface="Menlo" panose="020B0609030804020204" pitchFamily="49" charset="0"/>
                <a:ea typeface="Menlo" panose="020B0609030804020204" pitchFamily="49" charset="0"/>
                <a:cs typeface="Menlo" panose="020B0609030804020204" pitchFamily="49" charset="0"/>
              </a:rPr>
              <a:t>Down</a:t>
            </a:r>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a:t>
            </a:r>
          </a:p>
          <a:p>
            <a:endParaRPr lang="en-US" sz="1200" dirty="0">
              <a:latin typeface="Menlo" panose="020B0609030804020204" pitchFamily="49" charset="0"/>
              <a:ea typeface="Menlo" panose="020B0609030804020204" pitchFamily="49" charset="0"/>
              <a:cs typeface="Menlo" panose="020B0609030804020204" pitchFamily="49" charset="0"/>
            </a:endParaRPr>
          </a:p>
          <a:p>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a:t>
            </a:r>
            <a:r>
              <a:rPr lang="en-US" sz="1200" dirty="0">
                <a:solidFill>
                  <a:srgbClr val="001080"/>
                </a:solidFill>
                <a:latin typeface="Menlo" panose="020B0609030804020204" pitchFamily="49" charset="0"/>
                <a:ea typeface="Menlo" panose="020B0609030804020204" pitchFamily="49" charset="0"/>
                <a:cs typeface="Menlo" panose="020B0609030804020204" pitchFamily="49" charset="0"/>
              </a:rPr>
              <a:t>timestamp</a:t>
            </a:r>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 &lt;</a:t>
            </a:r>
            <a:r>
              <a:rPr lang="en-US" sz="1200" dirty="0">
                <a:solidFill>
                  <a:srgbClr val="267F99"/>
                </a:solidFill>
                <a:latin typeface="Menlo" panose="020B0609030804020204" pitchFamily="49" charset="0"/>
                <a:ea typeface="Menlo" panose="020B0609030804020204" pitchFamily="49" charset="0"/>
                <a:cs typeface="Menlo" panose="020B0609030804020204" pitchFamily="49" charset="0"/>
              </a:rPr>
              <a:t>Timestamp</a:t>
            </a:r>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&gt; { }</a:t>
            </a:r>
            <a:endParaRPr lang="en-US" sz="1200" dirty="0">
              <a:latin typeface="Menlo" panose="020B0609030804020204" pitchFamily="49" charset="0"/>
              <a:ea typeface="Menlo" panose="020B0609030804020204" pitchFamily="49" charset="0"/>
              <a:cs typeface="Menlo" panose="020B0609030804020204" pitchFamily="49" charset="0"/>
            </a:endParaRPr>
          </a:p>
          <a:p>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a:t>
            </a:r>
            <a:r>
              <a:rPr lang="en-US" sz="1200" dirty="0" err="1">
                <a:solidFill>
                  <a:srgbClr val="001080"/>
                </a:solidFill>
                <a:latin typeface="Menlo" panose="020B0609030804020204" pitchFamily="49" charset="0"/>
                <a:ea typeface="Menlo" panose="020B0609030804020204" pitchFamily="49" charset="0"/>
                <a:cs typeface="Menlo" panose="020B0609030804020204" pitchFamily="49" charset="0"/>
              </a:rPr>
              <a:t>edited_indicator</a:t>
            </a:r>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 &lt;</a:t>
            </a:r>
            <a:r>
              <a:rPr lang="en-US" sz="1200" dirty="0" err="1">
                <a:solidFill>
                  <a:srgbClr val="267F99"/>
                </a:solidFill>
                <a:latin typeface="Menlo" panose="020B0609030804020204" pitchFamily="49" charset="0"/>
                <a:ea typeface="Menlo" panose="020B0609030804020204" pitchFamily="49" charset="0"/>
                <a:cs typeface="Menlo" panose="020B0609030804020204" pitchFamily="49" charset="0"/>
              </a:rPr>
              <a:t>EditedIndicator</a:t>
            </a:r>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&gt; { }</a:t>
            </a:r>
            <a:endParaRPr lang="en-US" sz="1200" dirty="0">
              <a:latin typeface="Menlo" panose="020B0609030804020204" pitchFamily="49" charset="0"/>
              <a:ea typeface="Menlo" panose="020B0609030804020204" pitchFamily="49" charset="0"/>
              <a:cs typeface="Menlo" panose="020B0609030804020204" pitchFamily="49" charset="0"/>
            </a:endParaRPr>
          </a:p>
          <a:p>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a:t>
            </a:r>
            <a:r>
              <a:rPr lang="en-US" sz="1200" dirty="0" err="1">
                <a:solidFill>
                  <a:srgbClr val="001080"/>
                </a:solidFill>
                <a:latin typeface="Menlo" panose="020B0609030804020204" pitchFamily="49" charset="0"/>
                <a:ea typeface="Menlo" panose="020B0609030804020204" pitchFamily="49" charset="0"/>
                <a:cs typeface="Menlo" panose="020B0609030804020204" pitchFamily="49" charset="0"/>
              </a:rPr>
              <a:t>tsp_sign_indicator</a:t>
            </a:r>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 &lt;</a:t>
            </a:r>
            <a:r>
              <a:rPr lang="en-US" sz="1200" dirty="0" err="1">
                <a:solidFill>
                  <a:srgbClr val="267F99"/>
                </a:solidFill>
                <a:latin typeface="Menlo" panose="020B0609030804020204" pitchFamily="49" charset="0"/>
                <a:ea typeface="Menlo" panose="020B0609030804020204" pitchFamily="49" charset="0"/>
                <a:cs typeface="Menlo" panose="020B0609030804020204" pitchFamily="49" charset="0"/>
              </a:rPr>
              <a:t>TspSignIndicator</a:t>
            </a:r>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&gt; { }</a:t>
            </a:r>
            <a:endParaRPr lang="en-US" sz="1200" dirty="0">
              <a:latin typeface="Menlo" panose="020B0609030804020204" pitchFamily="49" charset="0"/>
              <a:ea typeface="Menlo" panose="020B0609030804020204" pitchFamily="49" charset="0"/>
              <a:cs typeface="Menlo" panose="020B0609030804020204" pitchFamily="49" charset="0"/>
            </a:endParaRPr>
          </a:p>
          <a:p>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a:t>
            </a:r>
          </a:p>
          <a:p>
            <a:endParaRPr lang="en-US" sz="1200" dirty="0">
              <a:solidFill>
                <a:srgbClr val="795E26"/>
              </a:solidFill>
              <a:latin typeface="Menlo" panose="020B0609030804020204" pitchFamily="49" charset="0"/>
              <a:ea typeface="Menlo" panose="020B0609030804020204" pitchFamily="49" charset="0"/>
              <a:cs typeface="Menlo" panose="020B0609030804020204" pitchFamily="49" charset="0"/>
            </a:endParaRPr>
          </a:p>
          <a:p>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a:t>
            </a:r>
            <a:r>
              <a:rPr lang="en-US" sz="1200" dirty="0">
                <a:solidFill>
                  <a:srgbClr val="008000"/>
                </a:solidFill>
                <a:latin typeface="Menlo" panose="020B0609030804020204" pitchFamily="49" charset="0"/>
                <a:ea typeface="Menlo" panose="020B0609030804020204" pitchFamily="49" charset="0"/>
                <a:cs typeface="Menlo" panose="020B0609030804020204" pitchFamily="49" charset="0"/>
              </a:rPr>
              <a:t>// The `content` view is inherited from `Message`,</a:t>
            </a:r>
          </a:p>
          <a:p>
            <a:r>
              <a:rPr lang="en-US" sz="1200" dirty="0">
                <a:solidFill>
                  <a:srgbClr val="008000"/>
                </a:solidFill>
                <a:latin typeface="Menlo" panose="020B0609030804020204" pitchFamily="49" charset="0"/>
                <a:ea typeface="Menlo" panose="020B0609030804020204" pitchFamily="49" charset="0"/>
                <a:cs typeface="Menlo" panose="020B0609030804020204" pitchFamily="49" charset="0"/>
              </a:rPr>
              <a:t>           // so we don’t need to change it here.</a:t>
            </a:r>
          </a:p>
          <a:p>
            <a:r>
              <a:rPr lang="en-US" sz="1200" dirty="0">
                <a:solidFill>
                  <a:srgbClr val="008000"/>
                </a:solidFill>
                <a:latin typeface="Menlo" panose="020B0609030804020204" pitchFamily="49" charset="0"/>
                <a:ea typeface="Menlo" panose="020B0609030804020204" pitchFamily="49" charset="0"/>
                <a:cs typeface="Menlo" panose="020B0609030804020204" pitchFamily="49" charset="0"/>
              </a:rPr>
              <a:t> </a:t>
            </a:r>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a:t>
            </a:r>
            <a:endParaRPr lang="en-US" sz="1200" dirty="0">
              <a:latin typeface="Menlo" panose="020B0609030804020204" pitchFamily="49" charset="0"/>
              <a:ea typeface="Menlo" panose="020B0609030804020204" pitchFamily="49" charset="0"/>
              <a:cs typeface="Menlo" panose="020B0609030804020204" pitchFamily="49" charset="0"/>
            </a:endParaRPr>
          </a:p>
          <a:p>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   }</a:t>
            </a:r>
            <a:endParaRPr lang="en-US" sz="1200" dirty="0">
              <a:latin typeface="Menlo" panose="020B0609030804020204" pitchFamily="49" charset="0"/>
              <a:ea typeface="Menlo" panose="020B0609030804020204" pitchFamily="49" charset="0"/>
              <a:cs typeface="Menlo" panose="020B0609030804020204" pitchFamily="49" charset="0"/>
            </a:endParaRPr>
          </a:p>
          <a:p>
            <a:pPr rtl="0">
              <a:buNone/>
            </a:pPr>
            <a:endParaRPr lang="en-US" sz="1200" b="0" dirty="0">
              <a:effectLst/>
              <a:latin typeface="Menlo" panose="020B0609030804020204" pitchFamily="49" charset="0"/>
              <a:ea typeface="Menlo" panose="020B0609030804020204" pitchFamily="49" charset="0"/>
              <a:cs typeface="Menlo" panose="020B0609030804020204" pitchFamily="49" charset="0"/>
            </a:endParaRPr>
          </a:p>
          <a:p>
            <a:pPr rtl="0">
              <a:buNone/>
            </a:pPr>
            <a:br>
              <a:rPr lang="en-US" sz="1200" b="0" dirty="0">
                <a:effectLst/>
                <a:latin typeface="Menlo" panose="020B0609030804020204" pitchFamily="49" charset="0"/>
                <a:ea typeface="Menlo" panose="020B0609030804020204" pitchFamily="49" charset="0"/>
                <a:cs typeface="Menlo" panose="020B0609030804020204" pitchFamily="49" charset="0"/>
              </a:rPr>
            </a:br>
            <a:endParaRPr lang="en-US" sz="1200" b="0" dirty="0">
              <a:effectLst/>
              <a:latin typeface="Menlo" panose="020B0609030804020204" pitchFamily="49" charset="0"/>
              <a:ea typeface="Menlo" panose="020B0609030804020204" pitchFamily="49" charset="0"/>
              <a:cs typeface="Menlo" panose="020B0609030804020204" pitchFamily="49" charset="0"/>
            </a:endParaRPr>
          </a:p>
          <a:p>
            <a:pPr>
              <a:buNone/>
            </a:pPr>
            <a:br>
              <a:rPr lang="en-US" sz="1200" dirty="0">
                <a:latin typeface="Menlo" panose="020B0609030804020204" pitchFamily="49" charset="0"/>
                <a:ea typeface="Menlo" panose="020B0609030804020204" pitchFamily="49" charset="0"/>
                <a:cs typeface="Menlo" panose="020B0609030804020204" pitchFamily="49" charset="0"/>
              </a:rPr>
            </a:br>
            <a:endParaRPr lang="en-US" sz="1200" dirty="0">
              <a:latin typeface="Menlo" panose="020B0609030804020204" pitchFamily="49" charset="0"/>
              <a:ea typeface="Menlo" panose="020B0609030804020204" pitchFamily="49" charset="0"/>
              <a:cs typeface="Menlo" panose="020B0609030804020204" pitchFamily="49" charset="0"/>
            </a:endParaRPr>
          </a:p>
        </p:txBody>
      </p:sp>
      <p:pic>
        <p:nvPicPr>
          <p:cNvPr id="2" name="Picture 1">
            <a:extLst>
              <a:ext uri="{FF2B5EF4-FFF2-40B4-BE49-F238E27FC236}">
                <a16:creationId xmlns:a16="http://schemas.microsoft.com/office/drawing/2014/main" id="{A978F3EE-0D7D-0A24-7D26-0667CB94022B}"/>
              </a:ext>
            </a:extLst>
          </p:cNvPr>
          <p:cNvPicPr>
            <a:picLocks noChangeAspect="1"/>
          </p:cNvPicPr>
          <p:nvPr/>
        </p:nvPicPr>
        <p:blipFill>
          <a:blip r:embed="rId4"/>
          <a:srcRect b="10843"/>
          <a:stretch>
            <a:fillRect/>
          </a:stretch>
        </p:blipFill>
        <p:spPr>
          <a:xfrm>
            <a:off x="6789739" y="1907941"/>
            <a:ext cx="5083123" cy="3944219"/>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8315037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31">
          <a:extLst>
            <a:ext uri="{FF2B5EF4-FFF2-40B4-BE49-F238E27FC236}">
              <a16:creationId xmlns:a16="http://schemas.microsoft.com/office/drawing/2014/main" id="{4A60A900-22AE-4E27-490D-DDD84E966864}"/>
            </a:ext>
          </a:extLst>
        </p:cNvPr>
        <p:cNvGrpSpPr/>
        <p:nvPr/>
      </p:nvGrpSpPr>
      <p:grpSpPr>
        <a:xfrm>
          <a:off x="0" y="0"/>
          <a:ext cx="0" cy="0"/>
          <a:chOff x="0" y="0"/>
          <a:chExt cx="0" cy="0"/>
        </a:xfrm>
      </p:grpSpPr>
      <p:sp>
        <p:nvSpPr>
          <p:cNvPr id="12" name="Rounded Rectangle 11">
            <a:extLst>
              <a:ext uri="{FF2B5EF4-FFF2-40B4-BE49-F238E27FC236}">
                <a16:creationId xmlns:a16="http://schemas.microsoft.com/office/drawing/2014/main" id="{4540B749-4637-EC51-CD40-250533D4B036}"/>
              </a:ext>
            </a:extLst>
          </p:cNvPr>
          <p:cNvSpPr/>
          <p:nvPr/>
        </p:nvSpPr>
        <p:spPr>
          <a:xfrm>
            <a:off x="8019343" y="2257219"/>
            <a:ext cx="1862566" cy="195997"/>
          </a:xfrm>
          <a:prstGeom prst="roundRect">
            <a:avLst/>
          </a:prstGeom>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p>
        </p:txBody>
      </p:sp>
      <p:sp>
        <p:nvSpPr>
          <p:cNvPr id="11" name="Rounded Rectangle 10">
            <a:extLst>
              <a:ext uri="{FF2B5EF4-FFF2-40B4-BE49-F238E27FC236}">
                <a16:creationId xmlns:a16="http://schemas.microsoft.com/office/drawing/2014/main" id="{C57256A2-5B61-AEBA-4E7A-51317D54C11F}"/>
              </a:ext>
            </a:extLst>
          </p:cNvPr>
          <p:cNvSpPr/>
          <p:nvPr/>
        </p:nvSpPr>
        <p:spPr>
          <a:xfrm>
            <a:off x="540274" y="4160723"/>
            <a:ext cx="1862566" cy="237157"/>
          </a:xfrm>
          <a:prstGeom prst="roundRect">
            <a:avLst/>
          </a:prstGeom>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p>
        </p:txBody>
      </p:sp>
      <p:sp>
        <p:nvSpPr>
          <p:cNvPr id="10" name="Rounded Rectangle 9">
            <a:extLst>
              <a:ext uri="{FF2B5EF4-FFF2-40B4-BE49-F238E27FC236}">
                <a16:creationId xmlns:a16="http://schemas.microsoft.com/office/drawing/2014/main" id="{E34BC2C6-C352-4292-A392-631F98B562F1}"/>
              </a:ext>
            </a:extLst>
          </p:cNvPr>
          <p:cNvSpPr/>
          <p:nvPr/>
        </p:nvSpPr>
        <p:spPr>
          <a:xfrm>
            <a:off x="9578491" y="2072188"/>
            <a:ext cx="1320800" cy="195997"/>
          </a:xfrm>
          <a:prstGeom prst="roundRect">
            <a:avLst/>
          </a:prstGeom>
          <a:ln>
            <a:no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dirty="0"/>
          </a:p>
        </p:txBody>
      </p:sp>
      <p:sp>
        <p:nvSpPr>
          <p:cNvPr id="9" name="Rounded Rectangle 8">
            <a:extLst>
              <a:ext uri="{FF2B5EF4-FFF2-40B4-BE49-F238E27FC236}">
                <a16:creationId xmlns:a16="http://schemas.microsoft.com/office/drawing/2014/main" id="{565D56F6-6289-4518-6B64-05DA09DAF50A}"/>
              </a:ext>
            </a:extLst>
          </p:cNvPr>
          <p:cNvSpPr/>
          <p:nvPr/>
        </p:nvSpPr>
        <p:spPr>
          <a:xfrm>
            <a:off x="540274" y="3430100"/>
            <a:ext cx="1320800" cy="237157"/>
          </a:xfrm>
          <a:prstGeom prst="roundRect">
            <a:avLst/>
          </a:prstGeom>
          <a:ln>
            <a:no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pic>
        <p:nvPicPr>
          <p:cNvPr id="132" name="Google Shape;132;p30" descr="Mask group.svg">
            <a:extLst>
              <a:ext uri="{FF2B5EF4-FFF2-40B4-BE49-F238E27FC236}">
                <a16:creationId xmlns:a16="http://schemas.microsoft.com/office/drawing/2014/main" id="{CDA98C5C-E7BE-70FF-C6DD-762D8A8EC432}"/>
              </a:ext>
            </a:extLst>
          </p:cNvPr>
          <p:cNvPicPr preferRelativeResize="0"/>
          <p:nvPr/>
        </p:nvPicPr>
        <p:blipFill rotWithShape="1">
          <a:blip r:embed="rId3">
            <a:alphaModFix/>
          </a:blip>
          <a:srcRect/>
          <a:stretch/>
        </p:blipFill>
        <p:spPr>
          <a:xfrm>
            <a:off x="34599" y="153224"/>
            <a:ext cx="12192000" cy="6858000"/>
          </a:xfrm>
          <a:prstGeom prst="rect">
            <a:avLst/>
          </a:prstGeom>
          <a:noFill/>
          <a:ln>
            <a:noFill/>
          </a:ln>
        </p:spPr>
      </p:pic>
      <p:sp>
        <p:nvSpPr>
          <p:cNvPr id="134" name="Google Shape;134;p30">
            <a:extLst>
              <a:ext uri="{FF2B5EF4-FFF2-40B4-BE49-F238E27FC236}">
                <a16:creationId xmlns:a16="http://schemas.microsoft.com/office/drawing/2014/main" id="{CD72AC35-FB8F-7AF7-CFBC-739D0B92367A}"/>
              </a:ext>
            </a:extLst>
          </p:cNvPr>
          <p:cNvSpPr/>
          <p:nvPr/>
        </p:nvSpPr>
        <p:spPr>
          <a:xfrm>
            <a:off x="0" y="6096000"/>
            <a:ext cx="12192000" cy="762000"/>
          </a:xfrm>
          <a:prstGeom prst="rect">
            <a:avLst/>
          </a:prstGeom>
          <a:solidFill>
            <a:srgbClr val="FFE9E6"/>
          </a:solidFill>
          <a:ln>
            <a:noFill/>
          </a:ln>
        </p:spPr>
        <p:txBody>
          <a:bodyPr spcFirstLastPara="1" wrap="square" lIns="0" tIns="0" rIns="0" bIns="0" anchor="ctr" anchorCtr="0">
            <a:noAutofit/>
          </a:bodyPr>
          <a:lstStyle/>
          <a:p>
            <a:pPr algn="ctr">
              <a:buClr>
                <a:srgbClr val="FFFFFF"/>
              </a:buClr>
              <a:buSzPts val="1200"/>
            </a:pPr>
            <a:endParaRPr sz="1600">
              <a:solidFill>
                <a:srgbClr val="FFFFFF"/>
              </a:solidFill>
              <a:latin typeface="Helvetica Neue"/>
              <a:ea typeface="Helvetica Neue"/>
              <a:cs typeface="Helvetica Neue"/>
              <a:sym typeface="Helvetica Neue"/>
            </a:endParaRPr>
          </a:p>
        </p:txBody>
      </p:sp>
      <p:pic>
        <p:nvPicPr>
          <p:cNvPr id="135" name="Google Shape;135;p30" descr="Group.svg">
            <a:extLst>
              <a:ext uri="{FF2B5EF4-FFF2-40B4-BE49-F238E27FC236}">
                <a16:creationId xmlns:a16="http://schemas.microsoft.com/office/drawing/2014/main" id="{E44D8A24-A78B-52EB-519D-08B9EC3F8104}"/>
              </a:ext>
            </a:extLst>
          </p:cNvPr>
          <p:cNvPicPr preferRelativeResize="0"/>
          <p:nvPr/>
        </p:nvPicPr>
        <p:blipFill rotWithShape="1">
          <a:blip r:embed="rId4">
            <a:alphaModFix/>
          </a:blip>
          <a:srcRect/>
          <a:stretch/>
        </p:blipFill>
        <p:spPr>
          <a:xfrm>
            <a:off x="11247899" y="6187617"/>
            <a:ext cx="774233" cy="573505"/>
          </a:xfrm>
          <a:prstGeom prst="rect">
            <a:avLst/>
          </a:prstGeom>
          <a:noFill/>
          <a:ln>
            <a:noFill/>
          </a:ln>
        </p:spPr>
      </p:pic>
      <p:pic>
        <p:nvPicPr>
          <p:cNvPr id="136" name="Google Shape;136;p30" descr="Frame 3.svg">
            <a:extLst>
              <a:ext uri="{FF2B5EF4-FFF2-40B4-BE49-F238E27FC236}">
                <a16:creationId xmlns:a16="http://schemas.microsoft.com/office/drawing/2014/main" id="{1EF62F9F-A606-B93D-02DA-EC0B9F2AD9C5}"/>
              </a:ext>
            </a:extLst>
          </p:cNvPr>
          <p:cNvPicPr preferRelativeResize="0"/>
          <p:nvPr/>
        </p:nvPicPr>
        <p:blipFill rotWithShape="1">
          <a:blip r:embed="rId5">
            <a:alphaModFix/>
          </a:blip>
          <a:srcRect r="53767"/>
          <a:stretch>
            <a:fillRect/>
          </a:stretch>
        </p:blipFill>
        <p:spPr>
          <a:xfrm>
            <a:off x="508000" y="6314224"/>
            <a:ext cx="3006262" cy="248657"/>
          </a:xfrm>
          <a:prstGeom prst="rect">
            <a:avLst/>
          </a:prstGeom>
          <a:noFill/>
          <a:ln>
            <a:noFill/>
          </a:ln>
        </p:spPr>
      </p:pic>
      <p:sp>
        <p:nvSpPr>
          <p:cNvPr id="137" name="Google Shape;137;p30">
            <a:extLst>
              <a:ext uri="{FF2B5EF4-FFF2-40B4-BE49-F238E27FC236}">
                <a16:creationId xmlns:a16="http://schemas.microsoft.com/office/drawing/2014/main" id="{33958877-013E-8E35-A461-2685A447384C}"/>
              </a:ext>
            </a:extLst>
          </p:cNvPr>
          <p:cNvSpPr txBox="1"/>
          <p:nvPr/>
        </p:nvSpPr>
        <p:spPr>
          <a:xfrm>
            <a:off x="604520" y="22846"/>
            <a:ext cx="11349486" cy="1159292"/>
          </a:xfrm>
          <a:prstGeom prst="rect">
            <a:avLst/>
          </a:prstGeom>
          <a:noFill/>
          <a:ln>
            <a:noFill/>
          </a:ln>
        </p:spPr>
        <p:txBody>
          <a:bodyPr spcFirstLastPara="1" wrap="square" lIns="25400" tIns="25400" rIns="25400" bIns="25400" anchor="ctr" anchorCtr="0">
            <a:spAutoFit/>
          </a:bodyPr>
          <a:lstStyle/>
          <a:p>
            <a:pPr>
              <a:buClr>
                <a:srgbClr val="000000"/>
              </a:buClr>
              <a:buSzPts val="3000"/>
            </a:pPr>
            <a:r>
              <a:rPr lang="en" sz="3600" b="1" dirty="0">
                <a:solidFill>
                  <a:srgbClr val="000000"/>
                </a:solidFill>
                <a:latin typeface="Helvetica Neue"/>
                <a:ea typeface="Helvetica Neue"/>
                <a:cs typeface="Helvetica Neue"/>
                <a:sym typeface="Helvetica Neue"/>
              </a:rPr>
              <a:t>Connecting UI DSL code to Rust logic:</a:t>
            </a:r>
            <a:br>
              <a:rPr lang="en" sz="3600" b="1" dirty="0">
                <a:solidFill>
                  <a:srgbClr val="000000"/>
                </a:solidFill>
                <a:latin typeface="Helvetica Neue"/>
                <a:ea typeface="Helvetica Neue"/>
                <a:cs typeface="Helvetica Neue"/>
                <a:sym typeface="Helvetica Neue"/>
              </a:rPr>
            </a:br>
            <a:r>
              <a:rPr lang="en" sz="3600" b="1" dirty="0">
                <a:solidFill>
                  <a:srgbClr val="000000"/>
                </a:solidFill>
                <a:latin typeface="Helvetica Neue"/>
                <a:ea typeface="Helvetica Neue"/>
                <a:cs typeface="Helvetica Neue"/>
                <a:sym typeface="Helvetica Neue"/>
              </a:rPr>
              <a:t>→ </a:t>
            </a:r>
            <a:r>
              <a:rPr lang="en" sz="2800" dirty="0">
                <a:solidFill>
                  <a:srgbClr val="000000"/>
                </a:solidFill>
                <a:latin typeface="Helvetica Neue"/>
                <a:ea typeface="Helvetica Neue"/>
                <a:cs typeface="Helvetica Neue"/>
                <a:sym typeface="Helvetica Neue"/>
              </a:rPr>
              <a:t>Event handling is simple via DSL </a:t>
            </a:r>
            <a:r>
              <a:rPr lang="en" sz="2800" i="1" dirty="0">
                <a:solidFill>
                  <a:srgbClr val="000000"/>
                </a:solidFill>
                <a:latin typeface="Helvetica Neue"/>
                <a:ea typeface="Helvetica Neue"/>
                <a:cs typeface="Helvetica Neue"/>
                <a:sym typeface="Helvetica Neue"/>
              </a:rPr>
              <a:t>queries</a:t>
            </a:r>
          </a:p>
        </p:txBody>
      </p:sp>
      <p:pic>
        <p:nvPicPr>
          <p:cNvPr id="2" name="Google Shape;136;p30" descr="Frame 3.svg">
            <a:extLst>
              <a:ext uri="{FF2B5EF4-FFF2-40B4-BE49-F238E27FC236}">
                <a16:creationId xmlns:a16="http://schemas.microsoft.com/office/drawing/2014/main" id="{2C94F276-4213-6684-2D12-444E30AED331}"/>
              </a:ext>
            </a:extLst>
          </p:cNvPr>
          <p:cNvPicPr preferRelativeResize="0"/>
          <p:nvPr/>
        </p:nvPicPr>
        <p:blipFill rotWithShape="1">
          <a:blip r:embed="rId5">
            <a:alphaModFix/>
          </a:blip>
          <a:srcRect l="46233"/>
          <a:stretch>
            <a:fillRect/>
          </a:stretch>
        </p:blipFill>
        <p:spPr>
          <a:xfrm>
            <a:off x="3578998" y="6314224"/>
            <a:ext cx="3496138" cy="248657"/>
          </a:xfrm>
          <a:prstGeom prst="rect">
            <a:avLst/>
          </a:prstGeom>
          <a:noFill/>
          <a:ln>
            <a:noFill/>
          </a:ln>
        </p:spPr>
      </p:pic>
      <p:pic>
        <p:nvPicPr>
          <p:cNvPr id="3" name="Google Shape;133;p30" descr="Frame 1.svg">
            <a:extLst>
              <a:ext uri="{FF2B5EF4-FFF2-40B4-BE49-F238E27FC236}">
                <a16:creationId xmlns:a16="http://schemas.microsoft.com/office/drawing/2014/main" id="{AAEDB045-A9E3-65E4-7054-A60B25AFF7BC}"/>
              </a:ext>
            </a:extLst>
          </p:cNvPr>
          <p:cNvPicPr preferRelativeResize="0"/>
          <p:nvPr/>
        </p:nvPicPr>
        <p:blipFill rotWithShape="1">
          <a:blip r:embed="rId6">
            <a:alphaModFix/>
          </a:blip>
          <a:srcRect/>
          <a:stretch/>
        </p:blipFill>
        <p:spPr>
          <a:xfrm>
            <a:off x="10321730" y="452632"/>
            <a:ext cx="1666875" cy="381000"/>
          </a:xfrm>
          <a:prstGeom prst="rect">
            <a:avLst/>
          </a:prstGeom>
          <a:noFill/>
          <a:ln>
            <a:noFill/>
          </a:ln>
        </p:spPr>
      </p:pic>
      <p:sp>
        <p:nvSpPr>
          <p:cNvPr id="6" name="TextBox 5">
            <a:extLst>
              <a:ext uri="{FF2B5EF4-FFF2-40B4-BE49-F238E27FC236}">
                <a16:creationId xmlns:a16="http://schemas.microsoft.com/office/drawing/2014/main" id="{1834788C-2E1F-4FBA-FF3E-B7D917BEE0FE}"/>
              </a:ext>
            </a:extLst>
          </p:cNvPr>
          <p:cNvSpPr txBox="1"/>
          <p:nvPr/>
        </p:nvSpPr>
        <p:spPr>
          <a:xfrm>
            <a:off x="-127388" y="1956452"/>
            <a:ext cx="5801357" cy="4154984"/>
          </a:xfrm>
          <a:prstGeom prst="rect">
            <a:avLst/>
          </a:prstGeom>
          <a:noFill/>
        </p:spPr>
        <p:txBody>
          <a:bodyPr wrap="square">
            <a:spAutoFit/>
          </a:bodyPr>
          <a:lstStyle/>
          <a:p>
            <a:pPr rtl="0">
              <a:buNone/>
            </a:pP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   </a:t>
            </a:r>
            <a:r>
              <a:rPr lang="en-US" sz="1200" b="0" i="0" u="none" strike="noStrike" dirty="0">
                <a:solidFill>
                  <a:srgbClr val="0000FF"/>
                </a:solidFill>
                <a:effectLst/>
                <a:latin typeface="Menlo" panose="020B0609030804020204" pitchFamily="49" charset="0"/>
                <a:ea typeface="Menlo" panose="020B0609030804020204" pitchFamily="49" charset="0"/>
                <a:cs typeface="Menlo" panose="020B0609030804020204" pitchFamily="49" charset="0"/>
              </a:rPr>
              <a:t>pub</a:t>
            </a: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 </a:t>
            </a:r>
            <a:r>
              <a:rPr lang="en-US" sz="1200" b="0" i="0" u="none" strike="noStrike" dirty="0" err="1">
                <a:solidFill>
                  <a:srgbClr val="267F99"/>
                </a:solidFill>
                <a:effectLst/>
                <a:latin typeface="Menlo" panose="020B0609030804020204" pitchFamily="49" charset="0"/>
                <a:ea typeface="Menlo" panose="020B0609030804020204" pitchFamily="49" charset="0"/>
                <a:cs typeface="Menlo" panose="020B0609030804020204" pitchFamily="49" charset="0"/>
              </a:rPr>
              <a:t>RoomInputBar</a:t>
            </a: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 = {{</a:t>
            </a:r>
            <a:r>
              <a:rPr lang="en-US" sz="1200" b="0" i="0" u="none" strike="noStrike" dirty="0" err="1">
                <a:solidFill>
                  <a:srgbClr val="267F99"/>
                </a:solidFill>
                <a:effectLst/>
                <a:latin typeface="Menlo" panose="020B0609030804020204" pitchFamily="49" charset="0"/>
                <a:ea typeface="Menlo" panose="020B0609030804020204" pitchFamily="49" charset="0"/>
                <a:cs typeface="Menlo" panose="020B0609030804020204" pitchFamily="49" charset="0"/>
              </a:rPr>
              <a:t>RoomInputBar</a:t>
            </a: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 {</a:t>
            </a:r>
            <a:endParaRPr lang="en-US" sz="1200" b="0" dirty="0">
              <a:effectLst/>
              <a:latin typeface="Menlo" panose="020B0609030804020204" pitchFamily="49" charset="0"/>
              <a:ea typeface="Menlo" panose="020B0609030804020204" pitchFamily="49" charset="0"/>
              <a:cs typeface="Menlo" panose="020B0609030804020204" pitchFamily="49" charset="0"/>
            </a:endParaRPr>
          </a:p>
          <a:p>
            <a:pPr rtl="0">
              <a:buNone/>
            </a:pPr>
            <a:r>
              <a:rPr lang="en-US" sz="1200" b="0" dirty="0">
                <a:effectLst/>
                <a:latin typeface="Menlo" panose="020B0609030804020204" pitchFamily="49" charset="0"/>
                <a:ea typeface="Menlo" panose="020B0609030804020204" pitchFamily="49" charset="0"/>
                <a:cs typeface="Menlo" panose="020B0609030804020204" pitchFamily="49" charset="0"/>
              </a:rPr>
              <a:t>       </a:t>
            </a:r>
          </a:p>
          <a:p>
            <a:pPr rtl="0">
              <a:buNone/>
            </a:pP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       </a:t>
            </a:r>
            <a:r>
              <a:rPr lang="en-US" sz="1200" b="0" i="0" u="none" strike="noStrike" dirty="0" err="1">
                <a:solidFill>
                  <a:srgbClr val="001080"/>
                </a:solidFill>
                <a:effectLst/>
                <a:latin typeface="Menlo" panose="020B0609030804020204" pitchFamily="49" charset="0"/>
                <a:ea typeface="Menlo" panose="020B0609030804020204" pitchFamily="49" charset="0"/>
                <a:cs typeface="Menlo" panose="020B0609030804020204" pitchFamily="49" charset="0"/>
              </a:rPr>
              <a:t>location_button</a:t>
            </a: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 = &lt;</a:t>
            </a:r>
            <a:r>
              <a:rPr lang="en-US" sz="1200" b="0" i="0" u="none" strike="noStrike" dirty="0" err="1">
                <a:solidFill>
                  <a:srgbClr val="267F99"/>
                </a:solidFill>
                <a:effectLst/>
                <a:latin typeface="Menlo" panose="020B0609030804020204" pitchFamily="49" charset="0"/>
                <a:ea typeface="Menlo" panose="020B0609030804020204" pitchFamily="49" charset="0"/>
                <a:cs typeface="Menlo" panose="020B0609030804020204" pitchFamily="49" charset="0"/>
              </a:rPr>
              <a:t>RobrixIconButton</a:t>
            </a: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&gt; {</a:t>
            </a:r>
            <a:endParaRPr lang="en-US" sz="1200" b="0" dirty="0">
              <a:effectLst/>
              <a:latin typeface="Menlo" panose="020B0609030804020204" pitchFamily="49" charset="0"/>
              <a:ea typeface="Menlo" panose="020B0609030804020204" pitchFamily="49" charset="0"/>
              <a:cs typeface="Menlo" panose="020B0609030804020204" pitchFamily="49" charset="0"/>
            </a:endParaRPr>
          </a:p>
          <a:p>
            <a:pPr rtl="0">
              <a:buNone/>
            </a:pP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           </a:t>
            </a:r>
            <a:r>
              <a:rPr lang="en-US" sz="1200" b="0" i="0" u="none" strike="noStrike" dirty="0">
                <a:solidFill>
                  <a:srgbClr val="001080"/>
                </a:solidFill>
                <a:effectLst/>
                <a:latin typeface="Menlo" panose="020B0609030804020204" pitchFamily="49" charset="0"/>
                <a:ea typeface="Menlo" panose="020B0609030804020204" pitchFamily="49" charset="0"/>
                <a:cs typeface="Menlo" panose="020B0609030804020204" pitchFamily="49" charset="0"/>
              </a:rPr>
              <a:t>spacing</a:t>
            </a: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 </a:t>
            </a:r>
            <a:r>
              <a:rPr lang="en-US" sz="1200" b="0" i="0" u="none" strike="noStrike" dirty="0">
                <a:solidFill>
                  <a:srgbClr val="098658"/>
                </a:solidFill>
                <a:effectLst/>
                <a:latin typeface="Menlo" panose="020B0609030804020204" pitchFamily="49" charset="0"/>
                <a:ea typeface="Menlo" panose="020B0609030804020204" pitchFamily="49" charset="0"/>
                <a:cs typeface="Menlo" panose="020B0609030804020204" pitchFamily="49" charset="0"/>
              </a:rPr>
              <a:t>0</a:t>
            </a: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a:t>
            </a:r>
            <a:endParaRPr lang="en-US" sz="1200" b="0" dirty="0">
              <a:effectLst/>
              <a:latin typeface="Menlo" panose="020B0609030804020204" pitchFamily="49" charset="0"/>
              <a:ea typeface="Menlo" panose="020B0609030804020204" pitchFamily="49" charset="0"/>
              <a:cs typeface="Menlo" panose="020B0609030804020204" pitchFamily="49" charset="0"/>
            </a:endParaRPr>
          </a:p>
          <a:p>
            <a:pPr rtl="0">
              <a:buNone/>
            </a:pP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           </a:t>
            </a:r>
            <a:r>
              <a:rPr lang="en-US" sz="1200" b="0" i="0" u="none" strike="noStrike" dirty="0" err="1">
                <a:solidFill>
                  <a:srgbClr val="001080"/>
                </a:solidFill>
                <a:effectLst/>
                <a:latin typeface="Menlo" panose="020B0609030804020204" pitchFamily="49" charset="0"/>
                <a:ea typeface="Menlo" panose="020B0609030804020204" pitchFamily="49" charset="0"/>
                <a:cs typeface="Menlo" panose="020B0609030804020204" pitchFamily="49" charset="0"/>
              </a:rPr>
              <a:t>draw_icon</a:t>
            </a: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 { </a:t>
            </a:r>
            <a:r>
              <a:rPr lang="en-US" sz="1200" b="0" i="0" u="none" strike="noStrike" dirty="0" err="1">
                <a:solidFill>
                  <a:srgbClr val="001080"/>
                </a:solidFill>
                <a:effectLst/>
                <a:latin typeface="Menlo" panose="020B0609030804020204" pitchFamily="49" charset="0"/>
                <a:ea typeface="Menlo" panose="020B0609030804020204" pitchFamily="49" charset="0"/>
                <a:cs typeface="Menlo" panose="020B0609030804020204" pitchFamily="49" charset="0"/>
              </a:rPr>
              <a:t>svg_file</a:t>
            </a: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 (ICON_LOCATION_PERSON) }</a:t>
            </a:r>
            <a:endParaRPr lang="en-US" sz="1200" b="0" dirty="0">
              <a:effectLst/>
              <a:latin typeface="Menlo" panose="020B0609030804020204" pitchFamily="49" charset="0"/>
              <a:ea typeface="Menlo" panose="020B0609030804020204" pitchFamily="49" charset="0"/>
              <a:cs typeface="Menlo" panose="020B0609030804020204" pitchFamily="49" charset="0"/>
            </a:endParaRPr>
          </a:p>
          <a:p>
            <a:pPr rtl="0">
              <a:buNone/>
            </a:pP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           </a:t>
            </a:r>
            <a:r>
              <a:rPr lang="en-US" sz="1200" b="0" i="0" u="none" strike="noStrike" dirty="0" err="1">
                <a:solidFill>
                  <a:srgbClr val="001080"/>
                </a:solidFill>
                <a:effectLst/>
                <a:latin typeface="Menlo" panose="020B0609030804020204" pitchFamily="49" charset="0"/>
                <a:ea typeface="Menlo" panose="020B0609030804020204" pitchFamily="49" charset="0"/>
                <a:cs typeface="Menlo" panose="020B0609030804020204" pitchFamily="49" charset="0"/>
              </a:rPr>
              <a:t>icon_walk</a:t>
            </a: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 { </a:t>
            </a:r>
            <a:r>
              <a:rPr lang="en-US" sz="1200" b="0" i="0" u="none" strike="noStrike" dirty="0">
                <a:solidFill>
                  <a:srgbClr val="001080"/>
                </a:solidFill>
                <a:effectLst/>
                <a:latin typeface="Menlo" panose="020B0609030804020204" pitchFamily="49" charset="0"/>
                <a:ea typeface="Menlo" panose="020B0609030804020204" pitchFamily="49" charset="0"/>
                <a:cs typeface="Menlo" panose="020B0609030804020204" pitchFamily="49" charset="0"/>
              </a:rPr>
              <a:t>width</a:t>
            </a: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 </a:t>
            </a:r>
            <a:r>
              <a:rPr lang="en-US" sz="1200" b="0" i="0" u="none" strike="noStrike" dirty="0">
                <a:solidFill>
                  <a:srgbClr val="267F99"/>
                </a:solidFill>
                <a:effectLst/>
                <a:latin typeface="Menlo" panose="020B0609030804020204" pitchFamily="49" charset="0"/>
                <a:ea typeface="Menlo" panose="020B0609030804020204" pitchFamily="49" charset="0"/>
                <a:cs typeface="Menlo" panose="020B0609030804020204" pitchFamily="49" charset="0"/>
              </a:rPr>
              <a:t>Fit</a:t>
            </a: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 </a:t>
            </a:r>
            <a:r>
              <a:rPr lang="en-US" sz="1200" b="0" i="0" u="none" strike="noStrike" dirty="0">
                <a:solidFill>
                  <a:srgbClr val="001080"/>
                </a:solidFill>
                <a:effectLst/>
                <a:latin typeface="Menlo" panose="020B0609030804020204" pitchFamily="49" charset="0"/>
                <a:ea typeface="Menlo" panose="020B0609030804020204" pitchFamily="49" charset="0"/>
                <a:cs typeface="Menlo" panose="020B0609030804020204" pitchFamily="49" charset="0"/>
              </a:rPr>
              <a:t>height</a:t>
            </a: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 </a:t>
            </a:r>
            <a:r>
              <a:rPr lang="en-US" sz="1200" b="0" i="0" u="none" strike="noStrike" dirty="0">
                <a:solidFill>
                  <a:srgbClr val="098658"/>
                </a:solidFill>
                <a:effectLst/>
                <a:latin typeface="Menlo" panose="020B0609030804020204" pitchFamily="49" charset="0"/>
                <a:ea typeface="Menlo" panose="020B0609030804020204" pitchFamily="49" charset="0"/>
                <a:cs typeface="Menlo" panose="020B0609030804020204" pitchFamily="49" charset="0"/>
              </a:rPr>
              <a:t>23</a:t>
            </a:r>
            <a:r>
              <a:rPr lang="en-US" sz="1200" dirty="0">
                <a:solidFill>
                  <a:srgbClr val="000000"/>
                </a:solidFill>
                <a:latin typeface="Menlo" panose="020B0609030804020204" pitchFamily="49" charset="0"/>
                <a:ea typeface="Menlo" panose="020B0609030804020204" pitchFamily="49" charset="0"/>
                <a:cs typeface="Menlo" panose="020B0609030804020204" pitchFamily="49" charset="0"/>
              </a:rPr>
              <a:t> </a:t>
            </a: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a:t>
            </a:r>
            <a:endParaRPr lang="en-US" sz="1200" b="0" dirty="0">
              <a:effectLst/>
              <a:latin typeface="Menlo" panose="020B0609030804020204" pitchFamily="49" charset="0"/>
              <a:ea typeface="Menlo" panose="020B0609030804020204" pitchFamily="49" charset="0"/>
              <a:cs typeface="Menlo" panose="020B0609030804020204" pitchFamily="49" charset="0"/>
            </a:endParaRPr>
          </a:p>
          <a:p>
            <a:pPr rtl="0">
              <a:buNone/>
            </a:pP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       }</a:t>
            </a:r>
            <a:br>
              <a:rPr lang="en-US" sz="1200" b="0" dirty="0">
                <a:effectLst/>
                <a:latin typeface="Menlo" panose="020B0609030804020204" pitchFamily="49" charset="0"/>
                <a:ea typeface="Menlo" panose="020B0609030804020204" pitchFamily="49" charset="0"/>
                <a:cs typeface="Menlo" panose="020B0609030804020204" pitchFamily="49" charset="0"/>
              </a:rPr>
            </a:br>
            <a:endParaRPr lang="en-US" sz="1200" b="0" dirty="0">
              <a:effectLst/>
              <a:latin typeface="Menlo" panose="020B0609030804020204" pitchFamily="49" charset="0"/>
              <a:ea typeface="Menlo" panose="020B0609030804020204" pitchFamily="49" charset="0"/>
              <a:cs typeface="Menlo" panose="020B0609030804020204" pitchFamily="49" charset="0"/>
            </a:endParaRPr>
          </a:p>
          <a:p>
            <a:pPr rtl="0">
              <a:buNone/>
            </a:pP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       </a:t>
            </a:r>
            <a:r>
              <a:rPr lang="en-US" sz="1200" b="0" i="0" u="none" strike="noStrike" dirty="0" err="1">
                <a:solidFill>
                  <a:srgbClr val="001080"/>
                </a:solidFill>
                <a:effectLst/>
                <a:latin typeface="Menlo" panose="020B0609030804020204" pitchFamily="49" charset="0"/>
                <a:ea typeface="Menlo" panose="020B0609030804020204" pitchFamily="49" charset="0"/>
                <a:cs typeface="Menlo" panose="020B0609030804020204" pitchFamily="49" charset="0"/>
              </a:rPr>
              <a:t>message_input</a:t>
            </a: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 = &lt;</a:t>
            </a:r>
            <a:r>
              <a:rPr lang="en-US" sz="1200" b="0" i="0" u="none" strike="noStrike" dirty="0" err="1">
                <a:solidFill>
                  <a:srgbClr val="267F99"/>
                </a:solidFill>
                <a:effectLst/>
                <a:latin typeface="Menlo" panose="020B0609030804020204" pitchFamily="49" charset="0"/>
                <a:ea typeface="Menlo" panose="020B0609030804020204" pitchFamily="49" charset="0"/>
                <a:cs typeface="Menlo" panose="020B0609030804020204" pitchFamily="49" charset="0"/>
              </a:rPr>
              <a:t>TextInput</a:t>
            </a: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&gt; {</a:t>
            </a:r>
            <a:endParaRPr lang="en-US" sz="1200" b="0" dirty="0">
              <a:effectLst/>
              <a:latin typeface="Menlo" panose="020B0609030804020204" pitchFamily="49" charset="0"/>
              <a:ea typeface="Menlo" panose="020B0609030804020204" pitchFamily="49" charset="0"/>
              <a:cs typeface="Menlo" panose="020B0609030804020204" pitchFamily="49" charset="0"/>
            </a:endParaRPr>
          </a:p>
          <a:p>
            <a:pPr rtl="0">
              <a:buNone/>
            </a:pP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           </a:t>
            </a:r>
            <a:r>
              <a:rPr lang="en-US" sz="1200" b="0" i="0" u="none" strike="noStrike" dirty="0" err="1">
                <a:solidFill>
                  <a:srgbClr val="001080"/>
                </a:solidFill>
                <a:effectLst/>
                <a:latin typeface="Menlo" panose="020B0609030804020204" pitchFamily="49" charset="0"/>
                <a:ea typeface="Menlo" panose="020B0609030804020204" pitchFamily="49" charset="0"/>
                <a:cs typeface="Menlo" panose="020B0609030804020204" pitchFamily="49" charset="0"/>
              </a:rPr>
              <a:t>empty_text</a:t>
            </a: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 </a:t>
            </a:r>
            <a:r>
              <a:rPr lang="en-US" sz="1200" b="0" i="0" u="none" strike="noStrike" dirty="0">
                <a:solidFill>
                  <a:srgbClr val="A31515"/>
                </a:solidFill>
                <a:effectLst/>
                <a:latin typeface="Menlo" panose="020B0609030804020204" pitchFamily="49" charset="0"/>
                <a:ea typeface="Menlo" panose="020B0609030804020204" pitchFamily="49" charset="0"/>
                <a:cs typeface="Menlo" panose="020B0609030804020204" pitchFamily="49" charset="0"/>
              </a:rPr>
              <a:t>"Write a message (in Markdown)..."</a:t>
            </a:r>
            <a:endParaRPr lang="en-US" sz="1200" b="0" dirty="0">
              <a:effectLst/>
              <a:latin typeface="Menlo" panose="020B0609030804020204" pitchFamily="49" charset="0"/>
              <a:ea typeface="Menlo" panose="020B0609030804020204" pitchFamily="49" charset="0"/>
              <a:cs typeface="Menlo" panose="020B0609030804020204" pitchFamily="49" charset="0"/>
            </a:endParaRPr>
          </a:p>
          <a:p>
            <a:pPr rtl="0">
              <a:buNone/>
            </a:pP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       }</a:t>
            </a:r>
            <a:endParaRPr lang="en-US" sz="1200" b="0" dirty="0">
              <a:effectLst/>
              <a:latin typeface="Menlo" panose="020B0609030804020204" pitchFamily="49" charset="0"/>
              <a:ea typeface="Menlo" panose="020B0609030804020204" pitchFamily="49" charset="0"/>
              <a:cs typeface="Menlo" panose="020B0609030804020204" pitchFamily="49" charset="0"/>
            </a:endParaRPr>
          </a:p>
          <a:p>
            <a:pPr rtl="0">
              <a:buNone/>
            </a:pPr>
            <a:endParaRPr lang="en-US" sz="1200" b="0" dirty="0">
              <a:effectLst/>
              <a:latin typeface="Menlo" panose="020B0609030804020204" pitchFamily="49" charset="0"/>
              <a:ea typeface="Menlo" panose="020B0609030804020204" pitchFamily="49" charset="0"/>
              <a:cs typeface="Menlo" panose="020B0609030804020204" pitchFamily="49" charset="0"/>
            </a:endParaRPr>
          </a:p>
          <a:p>
            <a:pPr rtl="0">
              <a:buNone/>
            </a:pP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       </a:t>
            </a:r>
            <a:r>
              <a:rPr lang="en-US" sz="1200" b="0" i="0" u="none" strike="noStrike" dirty="0" err="1">
                <a:solidFill>
                  <a:srgbClr val="001080"/>
                </a:solidFill>
                <a:effectLst/>
                <a:latin typeface="Menlo" panose="020B0609030804020204" pitchFamily="49" charset="0"/>
                <a:ea typeface="Menlo" panose="020B0609030804020204" pitchFamily="49" charset="0"/>
                <a:cs typeface="Menlo" panose="020B0609030804020204" pitchFamily="49" charset="0"/>
              </a:rPr>
              <a:t>send_message_button</a:t>
            </a: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 = &lt;</a:t>
            </a:r>
            <a:r>
              <a:rPr lang="en-US" sz="1200" b="0" i="0" u="none" strike="noStrike" dirty="0" err="1">
                <a:solidFill>
                  <a:srgbClr val="267F99"/>
                </a:solidFill>
                <a:effectLst/>
                <a:latin typeface="Menlo" panose="020B0609030804020204" pitchFamily="49" charset="0"/>
                <a:ea typeface="Menlo" panose="020B0609030804020204" pitchFamily="49" charset="0"/>
                <a:cs typeface="Menlo" panose="020B0609030804020204" pitchFamily="49" charset="0"/>
              </a:rPr>
              <a:t>RobrixIconButton</a:t>
            </a: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&gt; {</a:t>
            </a:r>
            <a:endParaRPr lang="en-US" sz="1200" b="0" dirty="0">
              <a:effectLst/>
              <a:latin typeface="Menlo" panose="020B0609030804020204" pitchFamily="49" charset="0"/>
              <a:ea typeface="Menlo" panose="020B0609030804020204" pitchFamily="49" charset="0"/>
              <a:cs typeface="Menlo" panose="020B0609030804020204" pitchFamily="49" charset="0"/>
            </a:endParaRPr>
          </a:p>
          <a:p>
            <a:pPr rtl="0">
              <a:buNone/>
            </a:pP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           </a:t>
            </a:r>
            <a:r>
              <a:rPr lang="en-US" sz="1200" b="0" i="0" u="none" strike="noStrike" dirty="0">
                <a:solidFill>
                  <a:srgbClr val="008000"/>
                </a:solidFill>
                <a:effectLst/>
                <a:latin typeface="Menlo" panose="020B0609030804020204" pitchFamily="49" charset="0"/>
                <a:ea typeface="Menlo" panose="020B0609030804020204" pitchFamily="49" charset="0"/>
                <a:cs typeface="Menlo" panose="020B0609030804020204" pitchFamily="49" charset="0"/>
              </a:rPr>
              <a:t>// Only enabled when text is inputted</a:t>
            </a:r>
            <a:endParaRPr lang="en-US" sz="1200" b="0" dirty="0">
              <a:effectLst/>
              <a:latin typeface="Menlo" panose="020B0609030804020204" pitchFamily="49" charset="0"/>
              <a:ea typeface="Menlo" panose="020B0609030804020204" pitchFamily="49" charset="0"/>
              <a:cs typeface="Menlo" panose="020B0609030804020204" pitchFamily="49" charset="0"/>
            </a:endParaRPr>
          </a:p>
          <a:p>
            <a:pPr rtl="0">
              <a:buNone/>
            </a:pP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           </a:t>
            </a:r>
            <a:r>
              <a:rPr lang="en-US" sz="1200" b="0" i="0" u="none" strike="noStrike" dirty="0">
                <a:solidFill>
                  <a:srgbClr val="001080"/>
                </a:solidFill>
                <a:effectLst/>
                <a:latin typeface="Menlo" panose="020B0609030804020204" pitchFamily="49" charset="0"/>
                <a:ea typeface="Menlo" panose="020B0609030804020204" pitchFamily="49" charset="0"/>
                <a:cs typeface="Menlo" panose="020B0609030804020204" pitchFamily="49" charset="0"/>
              </a:rPr>
              <a:t>enabled</a:t>
            </a: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 </a:t>
            </a:r>
            <a:r>
              <a:rPr lang="en-US" sz="1200" b="0" i="0" u="none" strike="noStrike" dirty="0">
                <a:solidFill>
                  <a:srgbClr val="0000FF"/>
                </a:solidFill>
                <a:effectLst/>
                <a:latin typeface="Menlo" panose="020B0609030804020204" pitchFamily="49" charset="0"/>
                <a:ea typeface="Menlo" panose="020B0609030804020204" pitchFamily="49" charset="0"/>
                <a:cs typeface="Menlo" panose="020B0609030804020204" pitchFamily="49" charset="0"/>
              </a:rPr>
              <a:t>false</a:t>
            </a: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a:t>
            </a:r>
            <a:endParaRPr lang="en-US" sz="1200" b="0" dirty="0">
              <a:effectLst/>
              <a:latin typeface="Menlo" panose="020B0609030804020204" pitchFamily="49" charset="0"/>
              <a:ea typeface="Menlo" panose="020B0609030804020204" pitchFamily="49" charset="0"/>
              <a:cs typeface="Menlo" panose="020B0609030804020204" pitchFamily="49" charset="0"/>
            </a:endParaRPr>
          </a:p>
          <a:p>
            <a:pPr rtl="0">
              <a:buNone/>
            </a:pP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           </a:t>
            </a:r>
            <a:r>
              <a:rPr lang="en-US" sz="1200" b="0" i="0" u="none" strike="noStrike" dirty="0" err="1">
                <a:solidFill>
                  <a:srgbClr val="001080"/>
                </a:solidFill>
                <a:effectLst/>
                <a:latin typeface="Menlo" panose="020B0609030804020204" pitchFamily="49" charset="0"/>
                <a:ea typeface="Menlo" panose="020B0609030804020204" pitchFamily="49" charset="0"/>
                <a:cs typeface="Menlo" panose="020B0609030804020204" pitchFamily="49" charset="0"/>
              </a:rPr>
              <a:t>draw_icon</a:t>
            </a: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 {</a:t>
            </a:r>
            <a:endParaRPr lang="en-US" sz="1200" b="0" dirty="0">
              <a:effectLst/>
              <a:latin typeface="Menlo" panose="020B0609030804020204" pitchFamily="49" charset="0"/>
              <a:ea typeface="Menlo" panose="020B0609030804020204" pitchFamily="49" charset="0"/>
              <a:cs typeface="Menlo" panose="020B0609030804020204" pitchFamily="49" charset="0"/>
            </a:endParaRPr>
          </a:p>
          <a:p>
            <a:pPr rtl="0">
              <a:buNone/>
            </a:pP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               </a:t>
            </a:r>
            <a:r>
              <a:rPr lang="en-US" sz="1200" b="0" i="0" u="none" strike="noStrike" dirty="0" err="1">
                <a:solidFill>
                  <a:srgbClr val="001080"/>
                </a:solidFill>
                <a:effectLst/>
                <a:latin typeface="Menlo" panose="020B0609030804020204" pitchFamily="49" charset="0"/>
                <a:ea typeface="Menlo" panose="020B0609030804020204" pitchFamily="49" charset="0"/>
                <a:cs typeface="Menlo" panose="020B0609030804020204" pitchFamily="49" charset="0"/>
              </a:rPr>
              <a:t>svg_file</a:t>
            </a: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 (ICON_SEND),</a:t>
            </a:r>
            <a:endParaRPr lang="en-US" sz="1200" b="0" dirty="0">
              <a:effectLst/>
              <a:latin typeface="Menlo" panose="020B0609030804020204" pitchFamily="49" charset="0"/>
              <a:ea typeface="Menlo" panose="020B0609030804020204" pitchFamily="49" charset="0"/>
              <a:cs typeface="Menlo" panose="020B0609030804020204" pitchFamily="49" charset="0"/>
            </a:endParaRPr>
          </a:p>
          <a:p>
            <a:pPr rtl="0">
              <a:buNone/>
            </a:pP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               </a:t>
            </a:r>
            <a:r>
              <a:rPr lang="en-US" sz="1200" b="0" i="0" u="none" strike="noStrike" dirty="0">
                <a:solidFill>
                  <a:srgbClr val="001080"/>
                </a:solidFill>
                <a:effectLst/>
                <a:latin typeface="Menlo" panose="020B0609030804020204" pitchFamily="49" charset="0"/>
                <a:ea typeface="Menlo" panose="020B0609030804020204" pitchFamily="49" charset="0"/>
                <a:cs typeface="Menlo" panose="020B0609030804020204" pitchFamily="49" charset="0"/>
              </a:rPr>
              <a:t>color</a:t>
            </a: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 (COLOR_FG_DISABLED),</a:t>
            </a:r>
            <a:endParaRPr lang="en-US" sz="1200" b="0" dirty="0">
              <a:effectLst/>
              <a:latin typeface="Menlo" panose="020B0609030804020204" pitchFamily="49" charset="0"/>
              <a:ea typeface="Menlo" panose="020B0609030804020204" pitchFamily="49" charset="0"/>
              <a:cs typeface="Menlo" panose="020B0609030804020204" pitchFamily="49" charset="0"/>
            </a:endParaRPr>
          </a:p>
          <a:p>
            <a:pPr rtl="0">
              <a:buNone/>
            </a:pP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           }</a:t>
            </a:r>
            <a:endParaRPr lang="en-US" sz="1200" b="0" dirty="0">
              <a:effectLst/>
              <a:latin typeface="Menlo" panose="020B0609030804020204" pitchFamily="49" charset="0"/>
              <a:ea typeface="Menlo" panose="020B0609030804020204" pitchFamily="49" charset="0"/>
              <a:cs typeface="Menlo" panose="020B0609030804020204" pitchFamily="49" charset="0"/>
            </a:endParaRPr>
          </a:p>
          <a:p>
            <a:pPr rtl="0">
              <a:buNone/>
            </a:pP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           </a:t>
            </a:r>
            <a:r>
              <a:rPr lang="en-US" sz="1200" b="0" i="0" u="none" strike="noStrike" dirty="0" err="1">
                <a:solidFill>
                  <a:srgbClr val="001080"/>
                </a:solidFill>
                <a:effectLst/>
                <a:latin typeface="Menlo" panose="020B0609030804020204" pitchFamily="49" charset="0"/>
                <a:ea typeface="Menlo" panose="020B0609030804020204" pitchFamily="49" charset="0"/>
                <a:cs typeface="Menlo" panose="020B0609030804020204" pitchFamily="49" charset="0"/>
              </a:rPr>
              <a:t>draw_bg</a:t>
            </a: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 { </a:t>
            </a:r>
            <a:r>
              <a:rPr lang="en-US" sz="1200" b="0" i="0" u="none" strike="noStrike" dirty="0">
                <a:solidFill>
                  <a:srgbClr val="001080"/>
                </a:solidFill>
                <a:effectLst/>
                <a:latin typeface="Menlo" panose="020B0609030804020204" pitchFamily="49" charset="0"/>
                <a:ea typeface="Menlo" panose="020B0609030804020204" pitchFamily="49" charset="0"/>
                <a:cs typeface="Menlo" panose="020B0609030804020204" pitchFamily="49" charset="0"/>
              </a:rPr>
              <a:t>color</a:t>
            </a: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 (COLOR_BG_DISABLED) }</a:t>
            </a:r>
            <a:endParaRPr lang="en-US" sz="1200" b="0" dirty="0">
              <a:effectLst/>
              <a:latin typeface="Menlo" panose="020B0609030804020204" pitchFamily="49" charset="0"/>
              <a:ea typeface="Menlo" panose="020B0609030804020204" pitchFamily="49" charset="0"/>
              <a:cs typeface="Menlo" panose="020B0609030804020204" pitchFamily="49" charset="0"/>
            </a:endParaRPr>
          </a:p>
          <a:p>
            <a:pPr rtl="0">
              <a:buNone/>
            </a:pP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       }</a:t>
            </a:r>
            <a:endParaRPr lang="en-US" sz="1200" b="0" dirty="0">
              <a:effectLst/>
              <a:latin typeface="Menlo" panose="020B0609030804020204" pitchFamily="49" charset="0"/>
              <a:ea typeface="Menlo" panose="020B0609030804020204" pitchFamily="49" charset="0"/>
              <a:cs typeface="Menlo" panose="020B0609030804020204" pitchFamily="49" charset="0"/>
            </a:endParaRPr>
          </a:p>
          <a:p>
            <a:pPr rtl="0">
              <a:buNone/>
            </a:pP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   }</a:t>
            </a:r>
            <a:endParaRPr lang="en-US" sz="1200" dirty="0">
              <a:latin typeface="Menlo" panose="020B0609030804020204" pitchFamily="49" charset="0"/>
              <a:ea typeface="Menlo" panose="020B0609030804020204" pitchFamily="49" charset="0"/>
              <a:cs typeface="Menlo" panose="020B0609030804020204" pitchFamily="49" charset="0"/>
            </a:endParaRPr>
          </a:p>
        </p:txBody>
      </p:sp>
      <p:pic>
        <p:nvPicPr>
          <p:cNvPr id="7" name="Picture 6">
            <a:extLst>
              <a:ext uri="{FF2B5EF4-FFF2-40B4-BE49-F238E27FC236}">
                <a16:creationId xmlns:a16="http://schemas.microsoft.com/office/drawing/2014/main" id="{3F34F4FE-EE81-1DAE-D9E1-5DCFF36F415A}"/>
              </a:ext>
            </a:extLst>
          </p:cNvPr>
          <p:cNvPicPr>
            <a:picLocks noChangeAspect="1"/>
          </p:cNvPicPr>
          <p:nvPr/>
        </p:nvPicPr>
        <p:blipFill>
          <a:blip r:embed="rId7"/>
          <a:stretch>
            <a:fillRect/>
          </a:stretch>
        </p:blipFill>
        <p:spPr>
          <a:xfrm>
            <a:off x="159819" y="1233101"/>
            <a:ext cx="5226942" cy="608760"/>
          </a:xfrm>
          <a:prstGeom prst="rect">
            <a:avLst/>
          </a:prstGeom>
          <a:effectLst>
            <a:outerShdw blurRad="50800" dist="38100" dir="2700000" algn="tl" rotWithShape="0">
              <a:prstClr val="black">
                <a:alpha val="40000"/>
              </a:prstClr>
            </a:outerShdw>
          </a:effectLst>
        </p:spPr>
      </p:pic>
      <p:sp>
        <p:nvSpPr>
          <p:cNvPr id="8" name="TextBox 7">
            <a:extLst>
              <a:ext uri="{FF2B5EF4-FFF2-40B4-BE49-F238E27FC236}">
                <a16:creationId xmlns:a16="http://schemas.microsoft.com/office/drawing/2014/main" id="{9A93CA53-730D-4CBE-9E68-2CBAED870395}"/>
              </a:ext>
            </a:extLst>
          </p:cNvPr>
          <p:cNvSpPr txBox="1"/>
          <p:nvPr/>
        </p:nvSpPr>
        <p:spPr>
          <a:xfrm>
            <a:off x="5685123" y="1299693"/>
            <a:ext cx="6571614" cy="5262979"/>
          </a:xfrm>
          <a:prstGeom prst="rect">
            <a:avLst/>
          </a:prstGeom>
          <a:noFill/>
        </p:spPr>
        <p:txBody>
          <a:bodyPr wrap="square">
            <a:spAutoFit/>
          </a:bodyPr>
          <a:lstStyle/>
          <a:p>
            <a:pPr rtl="0">
              <a:buNone/>
            </a:pPr>
            <a:r>
              <a:rPr lang="en-US" sz="1200" b="0" i="0" u="none" strike="noStrike" dirty="0" err="1">
                <a:solidFill>
                  <a:srgbClr val="0000FF"/>
                </a:solidFill>
                <a:effectLst/>
                <a:latin typeface="Menlo" panose="020B0609030804020204" pitchFamily="49" charset="0"/>
                <a:ea typeface="Menlo" panose="020B0609030804020204" pitchFamily="49" charset="0"/>
                <a:cs typeface="Menlo" panose="020B0609030804020204" pitchFamily="49" charset="0"/>
              </a:rPr>
              <a:t>impl</a:t>
            </a: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 </a:t>
            </a:r>
            <a:r>
              <a:rPr lang="en-US" sz="1200" b="0" i="0" u="none" strike="noStrike" dirty="0">
                <a:solidFill>
                  <a:srgbClr val="267F99"/>
                </a:solidFill>
                <a:effectLst/>
                <a:latin typeface="Menlo" panose="020B0609030804020204" pitchFamily="49" charset="0"/>
                <a:ea typeface="Menlo" panose="020B0609030804020204" pitchFamily="49" charset="0"/>
                <a:cs typeface="Menlo" panose="020B0609030804020204" pitchFamily="49" charset="0"/>
              </a:rPr>
              <a:t>Widget</a:t>
            </a: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 </a:t>
            </a:r>
            <a:r>
              <a:rPr lang="en-US" sz="1200" b="0" i="0" u="none" strike="noStrike" dirty="0">
                <a:solidFill>
                  <a:srgbClr val="AF00DB"/>
                </a:solidFill>
                <a:effectLst/>
                <a:latin typeface="Menlo" panose="020B0609030804020204" pitchFamily="49" charset="0"/>
                <a:ea typeface="Menlo" panose="020B0609030804020204" pitchFamily="49" charset="0"/>
                <a:cs typeface="Menlo" panose="020B0609030804020204" pitchFamily="49" charset="0"/>
              </a:rPr>
              <a:t>for</a:t>
            </a: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 </a:t>
            </a:r>
            <a:r>
              <a:rPr lang="en-US" sz="1200" b="0" i="0" u="none" strike="noStrike" dirty="0" err="1">
                <a:solidFill>
                  <a:srgbClr val="267F99"/>
                </a:solidFill>
                <a:effectLst/>
                <a:latin typeface="Menlo" panose="020B0609030804020204" pitchFamily="49" charset="0"/>
                <a:ea typeface="Menlo" panose="020B0609030804020204" pitchFamily="49" charset="0"/>
                <a:cs typeface="Menlo" panose="020B0609030804020204" pitchFamily="49" charset="0"/>
              </a:rPr>
              <a:t>RoomInputBar</a:t>
            </a: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 {</a:t>
            </a:r>
            <a:endParaRPr lang="en-US" sz="1200" b="0" dirty="0">
              <a:effectLst/>
              <a:latin typeface="Menlo" panose="020B0609030804020204" pitchFamily="49" charset="0"/>
              <a:ea typeface="Menlo" panose="020B0609030804020204" pitchFamily="49" charset="0"/>
              <a:cs typeface="Menlo" panose="020B0609030804020204" pitchFamily="49" charset="0"/>
            </a:endParaRPr>
          </a:p>
          <a:p>
            <a:pPr rtl="0">
              <a:buNone/>
            </a:pP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  </a:t>
            </a:r>
            <a:r>
              <a:rPr lang="en-US" sz="1200" b="0" i="0" u="none" strike="noStrike" dirty="0" err="1">
                <a:solidFill>
                  <a:srgbClr val="0000FF"/>
                </a:solidFill>
                <a:effectLst/>
                <a:latin typeface="Menlo" panose="020B0609030804020204" pitchFamily="49" charset="0"/>
                <a:ea typeface="Menlo" panose="020B0609030804020204" pitchFamily="49" charset="0"/>
                <a:cs typeface="Menlo" panose="020B0609030804020204" pitchFamily="49" charset="0"/>
              </a:rPr>
              <a:t>fn</a:t>
            </a: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 </a:t>
            </a:r>
            <a:r>
              <a:rPr lang="en-US" sz="1200" b="0" i="0" u="none" strike="noStrike" dirty="0" err="1">
                <a:solidFill>
                  <a:srgbClr val="795E26"/>
                </a:solidFill>
                <a:effectLst/>
                <a:latin typeface="Menlo" panose="020B0609030804020204" pitchFamily="49" charset="0"/>
                <a:ea typeface="Menlo" panose="020B0609030804020204" pitchFamily="49" charset="0"/>
                <a:cs typeface="Menlo" panose="020B0609030804020204" pitchFamily="49" charset="0"/>
              </a:rPr>
              <a:t>handle_event</a:t>
            </a: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(&amp;</a:t>
            </a:r>
            <a:r>
              <a:rPr lang="en-US" sz="1200" b="0" i="0" u="none" strike="noStrike" dirty="0">
                <a:solidFill>
                  <a:srgbClr val="0000FF"/>
                </a:solidFill>
                <a:effectLst/>
                <a:latin typeface="Menlo" panose="020B0609030804020204" pitchFamily="49" charset="0"/>
                <a:ea typeface="Menlo" panose="020B0609030804020204" pitchFamily="49" charset="0"/>
                <a:cs typeface="Menlo" panose="020B0609030804020204" pitchFamily="49" charset="0"/>
              </a:rPr>
              <a:t>mut</a:t>
            </a: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 </a:t>
            </a:r>
            <a:r>
              <a:rPr lang="en-US" sz="1200" b="0" i="0" u="none" strike="noStrike" dirty="0">
                <a:solidFill>
                  <a:srgbClr val="0000FF"/>
                </a:solidFill>
                <a:effectLst/>
                <a:latin typeface="Menlo" panose="020B0609030804020204" pitchFamily="49" charset="0"/>
                <a:ea typeface="Menlo" panose="020B0609030804020204" pitchFamily="49" charset="0"/>
                <a:cs typeface="Menlo" panose="020B0609030804020204" pitchFamily="49" charset="0"/>
              </a:rPr>
              <a:t>self</a:t>
            </a: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 </a:t>
            </a:r>
            <a:r>
              <a:rPr lang="en-US" sz="1200" b="0" i="0" u="none" strike="noStrike" dirty="0">
                <a:solidFill>
                  <a:srgbClr val="001080"/>
                </a:solidFill>
                <a:effectLst/>
                <a:latin typeface="Menlo" panose="020B0609030804020204" pitchFamily="49" charset="0"/>
                <a:ea typeface="Menlo" panose="020B0609030804020204" pitchFamily="49" charset="0"/>
                <a:cs typeface="Menlo" panose="020B0609030804020204" pitchFamily="49" charset="0"/>
              </a:rPr>
              <a:t>cx</a:t>
            </a: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 &amp;</a:t>
            </a:r>
            <a:r>
              <a:rPr lang="en-US" sz="1200" b="0" i="0" u="none" strike="noStrike" dirty="0">
                <a:solidFill>
                  <a:srgbClr val="0000FF"/>
                </a:solidFill>
                <a:effectLst/>
                <a:latin typeface="Menlo" panose="020B0609030804020204" pitchFamily="49" charset="0"/>
                <a:ea typeface="Menlo" panose="020B0609030804020204" pitchFamily="49" charset="0"/>
                <a:cs typeface="Menlo" panose="020B0609030804020204" pitchFamily="49" charset="0"/>
              </a:rPr>
              <a:t>mut</a:t>
            </a: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 </a:t>
            </a:r>
            <a:r>
              <a:rPr lang="en-US" sz="1200" b="0" i="0" u="none" strike="noStrike" dirty="0" err="1">
                <a:solidFill>
                  <a:srgbClr val="267F99"/>
                </a:solidFill>
                <a:effectLst/>
                <a:latin typeface="Menlo" panose="020B0609030804020204" pitchFamily="49" charset="0"/>
                <a:ea typeface="Menlo" panose="020B0609030804020204" pitchFamily="49" charset="0"/>
                <a:cs typeface="Menlo" panose="020B0609030804020204" pitchFamily="49" charset="0"/>
              </a:rPr>
              <a:t>Cx</a:t>
            </a: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 </a:t>
            </a:r>
            <a:r>
              <a:rPr lang="en-US" sz="1200" b="0" i="0" u="none" strike="noStrike" dirty="0">
                <a:solidFill>
                  <a:srgbClr val="001080"/>
                </a:solidFill>
                <a:effectLst/>
                <a:latin typeface="Menlo" panose="020B0609030804020204" pitchFamily="49" charset="0"/>
                <a:ea typeface="Menlo" panose="020B0609030804020204" pitchFamily="49" charset="0"/>
                <a:cs typeface="Menlo" panose="020B0609030804020204" pitchFamily="49" charset="0"/>
              </a:rPr>
              <a:t>event</a:t>
            </a: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 &amp;</a:t>
            </a:r>
            <a:r>
              <a:rPr lang="en-US" sz="1200" b="0" i="0" u="none" strike="noStrike" dirty="0">
                <a:solidFill>
                  <a:srgbClr val="267F99"/>
                </a:solidFill>
                <a:effectLst/>
                <a:latin typeface="Menlo" panose="020B0609030804020204" pitchFamily="49" charset="0"/>
                <a:ea typeface="Menlo" panose="020B0609030804020204" pitchFamily="49" charset="0"/>
                <a:cs typeface="Menlo" panose="020B0609030804020204" pitchFamily="49" charset="0"/>
              </a:rPr>
              <a:t>Event</a:t>
            </a: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 </a:t>
            </a:r>
            <a:r>
              <a:rPr lang="en-US" sz="1200" b="0" i="0" u="none" strike="noStrike" dirty="0">
                <a:solidFill>
                  <a:srgbClr val="001080"/>
                </a:solidFill>
                <a:effectLst/>
                <a:latin typeface="Menlo" panose="020B0609030804020204" pitchFamily="49" charset="0"/>
                <a:ea typeface="Menlo" panose="020B0609030804020204" pitchFamily="49" charset="0"/>
                <a:cs typeface="Menlo" panose="020B0609030804020204" pitchFamily="49" charset="0"/>
              </a:rPr>
              <a:t>...</a:t>
            </a: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 {</a:t>
            </a:r>
            <a:endParaRPr lang="en-US" sz="1200" b="0" dirty="0">
              <a:effectLst/>
              <a:latin typeface="Menlo" panose="020B0609030804020204" pitchFamily="49" charset="0"/>
              <a:ea typeface="Menlo" panose="020B0609030804020204" pitchFamily="49" charset="0"/>
              <a:cs typeface="Menlo" panose="020B0609030804020204" pitchFamily="49" charset="0"/>
            </a:endParaRPr>
          </a:p>
          <a:p>
            <a:pPr rtl="0">
              <a:buNone/>
            </a:pP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    </a:t>
            </a:r>
            <a:r>
              <a:rPr lang="en-US" sz="1200" b="0" i="0" u="none" strike="noStrike" dirty="0">
                <a:solidFill>
                  <a:srgbClr val="AF00DB"/>
                </a:solidFill>
                <a:effectLst/>
                <a:latin typeface="Menlo" panose="020B0609030804020204" pitchFamily="49" charset="0"/>
                <a:ea typeface="Menlo" panose="020B0609030804020204" pitchFamily="49" charset="0"/>
                <a:cs typeface="Menlo" panose="020B0609030804020204" pitchFamily="49" charset="0"/>
              </a:rPr>
              <a:t>if</a:t>
            </a: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 </a:t>
            </a:r>
            <a:r>
              <a:rPr lang="en-US" sz="1200" b="0" i="0" u="none" strike="noStrike" dirty="0">
                <a:solidFill>
                  <a:srgbClr val="0000FF"/>
                </a:solidFill>
                <a:effectLst/>
                <a:latin typeface="Menlo" panose="020B0609030804020204" pitchFamily="49" charset="0"/>
                <a:ea typeface="Menlo" panose="020B0609030804020204" pitchFamily="49" charset="0"/>
                <a:cs typeface="Menlo" panose="020B0609030804020204" pitchFamily="49" charset="0"/>
              </a:rPr>
              <a:t>let</a:t>
            </a: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 </a:t>
            </a:r>
            <a:r>
              <a:rPr lang="en-US" sz="1200" b="0" i="0" u="none" strike="noStrike" dirty="0">
                <a:solidFill>
                  <a:srgbClr val="267F99"/>
                </a:solidFill>
                <a:effectLst/>
                <a:latin typeface="Menlo" panose="020B0609030804020204" pitchFamily="49" charset="0"/>
                <a:ea typeface="Menlo" panose="020B0609030804020204" pitchFamily="49" charset="0"/>
                <a:cs typeface="Menlo" panose="020B0609030804020204" pitchFamily="49" charset="0"/>
              </a:rPr>
              <a:t>Event</a:t>
            </a: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a:t>
            </a:r>
            <a:r>
              <a:rPr lang="en-US" sz="1200" b="0" i="0" u="none" strike="noStrike" dirty="0">
                <a:solidFill>
                  <a:srgbClr val="795E26"/>
                </a:solidFill>
                <a:effectLst/>
                <a:latin typeface="Menlo" panose="020B0609030804020204" pitchFamily="49" charset="0"/>
                <a:ea typeface="Menlo" panose="020B0609030804020204" pitchFamily="49" charset="0"/>
                <a:cs typeface="Menlo" panose="020B0609030804020204" pitchFamily="49" charset="0"/>
              </a:rPr>
              <a:t>Action</a:t>
            </a: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a:t>
            </a:r>
            <a:r>
              <a:rPr lang="en-US" sz="1200" b="0" i="0" u="none" strike="noStrike" dirty="0">
                <a:solidFill>
                  <a:srgbClr val="001080"/>
                </a:solidFill>
                <a:effectLst/>
                <a:latin typeface="Menlo" panose="020B0609030804020204" pitchFamily="49" charset="0"/>
                <a:ea typeface="Menlo" panose="020B0609030804020204" pitchFamily="49" charset="0"/>
                <a:cs typeface="Menlo" panose="020B0609030804020204" pitchFamily="49" charset="0"/>
              </a:rPr>
              <a:t>actions</a:t>
            </a: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 = </a:t>
            </a:r>
            <a:r>
              <a:rPr lang="en-US" sz="1200" b="0" i="0" u="none" strike="noStrike" dirty="0">
                <a:solidFill>
                  <a:srgbClr val="001080"/>
                </a:solidFill>
                <a:effectLst/>
                <a:latin typeface="Menlo" panose="020B0609030804020204" pitchFamily="49" charset="0"/>
                <a:ea typeface="Menlo" panose="020B0609030804020204" pitchFamily="49" charset="0"/>
                <a:cs typeface="Menlo" panose="020B0609030804020204" pitchFamily="49" charset="0"/>
              </a:rPr>
              <a:t>event</a:t>
            </a: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 {</a:t>
            </a:r>
            <a:endParaRPr lang="en-US" sz="1200" b="0" dirty="0">
              <a:effectLst/>
              <a:latin typeface="Menlo" panose="020B0609030804020204" pitchFamily="49" charset="0"/>
              <a:ea typeface="Menlo" panose="020B0609030804020204" pitchFamily="49" charset="0"/>
              <a:cs typeface="Menlo" panose="020B0609030804020204" pitchFamily="49" charset="0"/>
            </a:endParaRPr>
          </a:p>
          <a:p>
            <a:pPr rtl="0">
              <a:buNone/>
            </a:pP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      </a:t>
            </a:r>
            <a:r>
              <a:rPr lang="en-US" sz="1200" b="0" i="0" u="none" strike="noStrike" dirty="0">
                <a:solidFill>
                  <a:srgbClr val="008000"/>
                </a:solidFill>
                <a:effectLst/>
                <a:latin typeface="Menlo" panose="020B0609030804020204" pitchFamily="49" charset="0"/>
                <a:ea typeface="Menlo" panose="020B0609030804020204" pitchFamily="49" charset="0"/>
                <a:cs typeface="Menlo" panose="020B0609030804020204" pitchFamily="49" charset="0"/>
              </a:rPr>
              <a:t>// Handle the send message button click or Enter being pressed.</a:t>
            </a:r>
          </a:p>
          <a:p>
            <a:r>
              <a:rPr lang="en-US" sz="1200" dirty="0">
                <a:solidFill>
                  <a:srgbClr val="008000"/>
                </a:solidFill>
                <a:latin typeface="Menlo" panose="020B0609030804020204" pitchFamily="49" charset="0"/>
                <a:ea typeface="Menlo" panose="020B0609030804020204" pitchFamily="49" charset="0"/>
                <a:cs typeface="Menlo" panose="020B0609030804020204" pitchFamily="49" charset="0"/>
              </a:rPr>
              <a:t>      </a:t>
            </a:r>
            <a:r>
              <a:rPr lang="en-US" sz="1200" dirty="0">
                <a:solidFill>
                  <a:srgbClr val="0000FF"/>
                </a:solidFill>
                <a:latin typeface="Menlo" panose="020B0609030804020204" pitchFamily="49" charset="0"/>
                <a:ea typeface="Menlo" panose="020B0609030804020204" pitchFamily="49" charset="0"/>
                <a:cs typeface="Menlo" panose="020B0609030804020204" pitchFamily="49" charset="0"/>
              </a:rPr>
              <a:t>let</a:t>
            </a:r>
            <a:r>
              <a:rPr lang="en-US" sz="1200" dirty="0">
                <a:solidFill>
                  <a:srgbClr val="000000"/>
                </a:solidFill>
                <a:latin typeface="Menlo" panose="020B0609030804020204" pitchFamily="49" charset="0"/>
                <a:ea typeface="Menlo" panose="020B0609030804020204" pitchFamily="49" charset="0"/>
                <a:cs typeface="Menlo" panose="020B0609030804020204" pitchFamily="49" charset="0"/>
              </a:rPr>
              <a:t> </a:t>
            </a:r>
            <a:r>
              <a:rPr lang="en-US" sz="1200" dirty="0" err="1">
                <a:solidFill>
                  <a:srgbClr val="001080"/>
                </a:solidFill>
                <a:latin typeface="Menlo" panose="020B0609030804020204" pitchFamily="49" charset="0"/>
                <a:ea typeface="Menlo" panose="020B0609030804020204" pitchFamily="49" charset="0"/>
                <a:cs typeface="Menlo" panose="020B0609030804020204" pitchFamily="49" charset="0"/>
              </a:rPr>
              <a:t>msg_input</a:t>
            </a:r>
            <a:r>
              <a:rPr lang="en-US" sz="1200" dirty="0">
                <a:solidFill>
                  <a:srgbClr val="000000"/>
                </a:solidFill>
                <a:latin typeface="Menlo" panose="020B0609030804020204" pitchFamily="49" charset="0"/>
                <a:ea typeface="Menlo" panose="020B0609030804020204" pitchFamily="49" charset="0"/>
                <a:cs typeface="Menlo" panose="020B0609030804020204" pitchFamily="49" charset="0"/>
              </a:rPr>
              <a:t> = </a:t>
            </a:r>
            <a:r>
              <a:rPr lang="en-US" sz="1200" dirty="0" err="1">
                <a:solidFill>
                  <a:srgbClr val="0000FF"/>
                </a:solidFill>
                <a:latin typeface="Menlo" panose="020B0609030804020204" pitchFamily="49" charset="0"/>
                <a:ea typeface="Menlo" panose="020B0609030804020204" pitchFamily="49" charset="0"/>
                <a:cs typeface="Menlo" panose="020B0609030804020204" pitchFamily="49" charset="0"/>
              </a:rPr>
              <a:t>self</a:t>
            </a:r>
            <a:r>
              <a:rPr lang="en-US" sz="1200" dirty="0" err="1">
                <a:solidFill>
                  <a:srgbClr val="000000"/>
                </a:solidFill>
                <a:latin typeface="Menlo" panose="020B0609030804020204" pitchFamily="49" charset="0"/>
                <a:ea typeface="Menlo" panose="020B0609030804020204" pitchFamily="49" charset="0"/>
                <a:cs typeface="Menlo" panose="020B0609030804020204" pitchFamily="49" charset="0"/>
              </a:rPr>
              <a:t>.</a:t>
            </a:r>
            <a:r>
              <a:rPr lang="en-US" sz="1200" dirty="0" err="1">
                <a:solidFill>
                  <a:srgbClr val="795E26"/>
                </a:solidFill>
                <a:latin typeface="Menlo" panose="020B0609030804020204" pitchFamily="49" charset="0"/>
                <a:ea typeface="Menlo" panose="020B0609030804020204" pitchFamily="49" charset="0"/>
                <a:cs typeface="Menlo" panose="020B0609030804020204" pitchFamily="49" charset="0"/>
              </a:rPr>
              <a:t>text_input</a:t>
            </a:r>
            <a:r>
              <a:rPr lang="en-US" sz="1200" dirty="0">
                <a:solidFill>
                  <a:srgbClr val="000000"/>
                </a:solidFill>
                <a:latin typeface="Menlo" panose="020B0609030804020204" pitchFamily="49" charset="0"/>
                <a:ea typeface="Menlo" panose="020B0609030804020204" pitchFamily="49" charset="0"/>
                <a:cs typeface="Menlo" panose="020B0609030804020204" pitchFamily="49" charset="0"/>
              </a:rPr>
              <a:t>(</a:t>
            </a:r>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id!</a:t>
            </a:r>
            <a:r>
              <a:rPr lang="en-US" sz="1200" dirty="0">
                <a:solidFill>
                  <a:srgbClr val="000000"/>
                </a:solidFill>
                <a:latin typeface="Menlo" panose="020B0609030804020204" pitchFamily="49" charset="0"/>
                <a:ea typeface="Menlo" panose="020B0609030804020204" pitchFamily="49" charset="0"/>
                <a:cs typeface="Menlo" panose="020B0609030804020204" pitchFamily="49" charset="0"/>
              </a:rPr>
              <a:t>(</a:t>
            </a:r>
            <a:r>
              <a:rPr lang="en-US" sz="1200" dirty="0" err="1">
                <a:solidFill>
                  <a:srgbClr val="001080"/>
                </a:solidFill>
                <a:latin typeface="Menlo" panose="020B0609030804020204" pitchFamily="49" charset="0"/>
                <a:ea typeface="Menlo" panose="020B0609030804020204" pitchFamily="49" charset="0"/>
                <a:cs typeface="Menlo" panose="020B0609030804020204" pitchFamily="49" charset="0"/>
              </a:rPr>
              <a:t>message_input</a:t>
            </a:r>
            <a:r>
              <a:rPr lang="en-US" sz="1200" dirty="0">
                <a:solidFill>
                  <a:srgbClr val="000000"/>
                </a:solidFill>
                <a:latin typeface="Menlo" panose="020B0609030804020204" pitchFamily="49" charset="0"/>
                <a:ea typeface="Menlo" panose="020B0609030804020204" pitchFamily="49" charset="0"/>
                <a:cs typeface="Menlo" panose="020B0609030804020204" pitchFamily="49" charset="0"/>
              </a:rPr>
              <a:t>));</a:t>
            </a:r>
            <a:endParaRPr lang="en-US" sz="1200" b="0" dirty="0">
              <a:effectLst/>
              <a:latin typeface="Menlo" panose="020B0609030804020204" pitchFamily="49" charset="0"/>
              <a:ea typeface="Menlo" panose="020B0609030804020204" pitchFamily="49" charset="0"/>
              <a:cs typeface="Menlo" panose="020B0609030804020204" pitchFamily="49" charset="0"/>
            </a:endParaRPr>
          </a:p>
          <a:p>
            <a:pPr rtl="0">
              <a:buNone/>
            </a:pP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      </a:t>
            </a:r>
            <a:r>
              <a:rPr lang="en-US" sz="1200" b="0" i="0" u="none" strike="noStrike" dirty="0">
                <a:solidFill>
                  <a:srgbClr val="AF00DB"/>
                </a:solidFill>
                <a:effectLst/>
                <a:latin typeface="Menlo" panose="020B0609030804020204" pitchFamily="49" charset="0"/>
                <a:ea typeface="Menlo" panose="020B0609030804020204" pitchFamily="49" charset="0"/>
                <a:cs typeface="Menlo" panose="020B0609030804020204" pitchFamily="49" charset="0"/>
              </a:rPr>
              <a:t>if</a:t>
            </a: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 </a:t>
            </a:r>
            <a:r>
              <a:rPr lang="en-US" sz="1200" b="0" i="0" u="none" strike="noStrike" dirty="0" err="1">
                <a:solidFill>
                  <a:srgbClr val="0000FF"/>
                </a:solidFill>
                <a:effectLst/>
                <a:latin typeface="Menlo" panose="020B0609030804020204" pitchFamily="49" charset="0"/>
                <a:ea typeface="Menlo" panose="020B0609030804020204" pitchFamily="49" charset="0"/>
                <a:cs typeface="Menlo" panose="020B0609030804020204" pitchFamily="49" charset="0"/>
              </a:rPr>
              <a:t>self</a:t>
            </a:r>
            <a:r>
              <a:rPr lang="en-US" sz="1200" b="0" i="0" u="none" strike="noStrike" dirty="0" err="1">
                <a:solidFill>
                  <a:srgbClr val="000000"/>
                </a:solidFill>
                <a:effectLst/>
                <a:latin typeface="Menlo" panose="020B0609030804020204" pitchFamily="49" charset="0"/>
                <a:ea typeface="Menlo" panose="020B0609030804020204" pitchFamily="49" charset="0"/>
                <a:cs typeface="Menlo" panose="020B0609030804020204" pitchFamily="49" charset="0"/>
              </a:rPr>
              <a:t>.</a:t>
            </a:r>
            <a:r>
              <a:rPr lang="en-US" sz="1200" b="0" i="0" u="none" strike="noStrike" dirty="0" err="1">
                <a:solidFill>
                  <a:srgbClr val="795E26"/>
                </a:solidFill>
                <a:effectLst/>
                <a:latin typeface="Menlo" panose="020B0609030804020204" pitchFamily="49" charset="0"/>
                <a:ea typeface="Menlo" panose="020B0609030804020204" pitchFamily="49" charset="0"/>
                <a:cs typeface="Menlo" panose="020B0609030804020204" pitchFamily="49" charset="0"/>
              </a:rPr>
              <a:t>button</a:t>
            </a: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a:t>
            </a:r>
            <a:r>
              <a:rPr lang="en-US" sz="1200" b="0" i="0" u="none" strike="noStrike" dirty="0">
                <a:solidFill>
                  <a:srgbClr val="795E26"/>
                </a:solidFill>
                <a:effectLst/>
                <a:latin typeface="Menlo" panose="020B0609030804020204" pitchFamily="49" charset="0"/>
                <a:ea typeface="Menlo" panose="020B0609030804020204" pitchFamily="49" charset="0"/>
                <a:cs typeface="Menlo" panose="020B0609030804020204" pitchFamily="49" charset="0"/>
              </a:rPr>
              <a:t>id!</a:t>
            </a: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a:t>
            </a:r>
            <a:r>
              <a:rPr lang="en-US" sz="1200" b="0" i="0" u="none" strike="noStrike" dirty="0" err="1">
                <a:solidFill>
                  <a:srgbClr val="001080"/>
                </a:solidFill>
                <a:effectLst/>
                <a:latin typeface="Menlo" panose="020B0609030804020204" pitchFamily="49" charset="0"/>
                <a:ea typeface="Menlo" panose="020B0609030804020204" pitchFamily="49" charset="0"/>
                <a:cs typeface="Menlo" panose="020B0609030804020204" pitchFamily="49" charset="0"/>
              </a:rPr>
              <a:t>send_message_button</a:t>
            </a: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a:t>
            </a:r>
            <a:r>
              <a:rPr lang="en-US" sz="1200" b="0" i="0" u="none" strike="noStrike" dirty="0">
                <a:solidFill>
                  <a:srgbClr val="795E26"/>
                </a:solidFill>
                <a:effectLst/>
                <a:latin typeface="Menlo" panose="020B0609030804020204" pitchFamily="49" charset="0"/>
                <a:ea typeface="Menlo" panose="020B0609030804020204" pitchFamily="49" charset="0"/>
                <a:cs typeface="Menlo" panose="020B0609030804020204" pitchFamily="49" charset="0"/>
              </a:rPr>
              <a:t>clicked</a:t>
            </a: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a:t>
            </a:r>
            <a:r>
              <a:rPr lang="en-US" sz="1200" b="0" i="0" u="none" strike="noStrike" dirty="0">
                <a:solidFill>
                  <a:srgbClr val="001080"/>
                </a:solidFill>
                <a:effectLst/>
                <a:latin typeface="Menlo" panose="020B0609030804020204" pitchFamily="49" charset="0"/>
                <a:ea typeface="Menlo" panose="020B0609030804020204" pitchFamily="49" charset="0"/>
                <a:cs typeface="Menlo" panose="020B0609030804020204" pitchFamily="49" charset="0"/>
              </a:rPr>
              <a:t>actions</a:t>
            </a: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a:t>
            </a:r>
            <a:endParaRPr lang="en-US" sz="1200" b="0" dirty="0">
              <a:effectLst/>
              <a:latin typeface="Menlo" panose="020B0609030804020204" pitchFamily="49" charset="0"/>
              <a:ea typeface="Menlo" panose="020B0609030804020204" pitchFamily="49" charset="0"/>
              <a:cs typeface="Menlo" panose="020B0609030804020204" pitchFamily="49" charset="0"/>
            </a:endParaRPr>
          </a:p>
          <a:p>
            <a:pPr rtl="0">
              <a:buNone/>
            </a:pP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         || </a:t>
            </a:r>
            <a:r>
              <a:rPr lang="en-US" sz="1200" dirty="0" err="1">
                <a:solidFill>
                  <a:srgbClr val="001080"/>
                </a:solidFill>
                <a:latin typeface="Menlo" panose="020B0609030804020204" pitchFamily="49" charset="0"/>
                <a:ea typeface="Menlo" panose="020B0609030804020204" pitchFamily="49" charset="0"/>
                <a:cs typeface="Menlo" panose="020B0609030804020204" pitchFamily="49" charset="0"/>
              </a:rPr>
              <a:t>msg_</a:t>
            </a:r>
            <a:r>
              <a:rPr lang="en-US" sz="1200" b="0" i="0" u="none" strike="noStrike" dirty="0" err="1">
                <a:solidFill>
                  <a:srgbClr val="001080"/>
                </a:solidFill>
                <a:effectLst/>
                <a:latin typeface="Menlo" panose="020B0609030804020204" pitchFamily="49" charset="0"/>
                <a:ea typeface="Menlo" panose="020B0609030804020204" pitchFamily="49" charset="0"/>
                <a:cs typeface="Menlo" panose="020B0609030804020204" pitchFamily="49" charset="0"/>
              </a:rPr>
              <a:t>input</a:t>
            </a:r>
            <a:r>
              <a:rPr lang="en-US" sz="1200" b="0" i="0" u="none" strike="noStrike" dirty="0" err="1">
                <a:solidFill>
                  <a:srgbClr val="000000"/>
                </a:solidFill>
                <a:effectLst/>
                <a:latin typeface="Menlo" panose="020B0609030804020204" pitchFamily="49" charset="0"/>
                <a:ea typeface="Menlo" panose="020B0609030804020204" pitchFamily="49" charset="0"/>
                <a:cs typeface="Menlo" panose="020B0609030804020204" pitchFamily="49" charset="0"/>
              </a:rPr>
              <a:t>.</a:t>
            </a:r>
            <a:r>
              <a:rPr lang="en-US" sz="1200" b="0" i="0" u="none" strike="noStrike" dirty="0" err="1">
                <a:solidFill>
                  <a:srgbClr val="795E26"/>
                </a:solidFill>
                <a:effectLst/>
                <a:latin typeface="Menlo" panose="020B0609030804020204" pitchFamily="49" charset="0"/>
                <a:ea typeface="Menlo" panose="020B0609030804020204" pitchFamily="49" charset="0"/>
                <a:cs typeface="Menlo" panose="020B0609030804020204" pitchFamily="49" charset="0"/>
              </a:rPr>
              <a:t>returned</a:t>
            </a: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a:t>
            </a:r>
            <a:r>
              <a:rPr lang="en-US" sz="1200" b="0" i="0" u="none" strike="noStrike" dirty="0">
                <a:solidFill>
                  <a:srgbClr val="001080"/>
                </a:solidFill>
                <a:effectLst/>
                <a:latin typeface="Menlo" panose="020B0609030804020204" pitchFamily="49" charset="0"/>
                <a:ea typeface="Menlo" panose="020B0609030804020204" pitchFamily="49" charset="0"/>
                <a:cs typeface="Menlo" panose="020B0609030804020204" pitchFamily="49" charset="0"/>
              </a:rPr>
              <a:t>actions</a:t>
            </a: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a:t>
            </a:r>
            <a:r>
              <a:rPr lang="en-US" sz="1200" b="0" i="0" u="none" strike="noStrike" dirty="0" err="1">
                <a:solidFill>
                  <a:srgbClr val="795E26"/>
                </a:solidFill>
                <a:effectLst/>
                <a:latin typeface="Menlo" panose="020B0609030804020204" pitchFamily="49" charset="0"/>
                <a:ea typeface="Menlo" panose="020B0609030804020204" pitchFamily="49" charset="0"/>
                <a:cs typeface="Menlo" panose="020B0609030804020204" pitchFamily="49" charset="0"/>
              </a:rPr>
              <a:t>is_some</a:t>
            </a:r>
            <a:r>
              <a:rPr lang="en-US" sz="1200" b="0" i="0" u="none" strike="noStrike" dirty="0">
                <a:solidFill>
                  <a:srgbClr val="795E26"/>
                </a:solidFill>
                <a:effectLst/>
                <a:latin typeface="Menlo" panose="020B0609030804020204" pitchFamily="49" charset="0"/>
                <a:ea typeface="Menlo" panose="020B0609030804020204" pitchFamily="49" charset="0"/>
                <a:cs typeface="Menlo" panose="020B0609030804020204" pitchFamily="49" charset="0"/>
              </a:rPr>
              <a:t>()</a:t>
            </a:r>
          </a:p>
          <a:p>
            <a:pPr rtl="0">
              <a:buNone/>
            </a:pP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      {</a:t>
            </a:r>
          </a:p>
          <a:p>
            <a:pPr rtl="0">
              <a:buNone/>
            </a:pP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        </a:t>
            </a:r>
            <a:r>
              <a:rPr lang="en-US" sz="1200" b="0" i="0" u="none" strike="noStrike" dirty="0">
                <a:solidFill>
                  <a:srgbClr val="0000FF"/>
                </a:solidFill>
                <a:effectLst/>
                <a:latin typeface="Menlo" panose="020B0609030804020204" pitchFamily="49" charset="0"/>
                <a:ea typeface="Menlo" panose="020B0609030804020204" pitchFamily="49" charset="0"/>
                <a:cs typeface="Menlo" panose="020B0609030804020204" pitchFamily="49" charset="0"/>
              </a:rPr>
              <a:t>let</a:t>
            </a: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 </a:t>
            </a:r>
            <a:r>
              <a:rPr lang="en-US" sz="1200" b="0" i="0" u="none" strike="noStrike" dirty="0">
                <a:solidFill>
                  <a:srgbClr val="001080"/>
                </a:solidFill>
                <a:effectLst/>
                <a:latin typeface="Menlo" panose="020B0609030804020204" pitchFamily="49" charset="0"/>
                <a:ea typeface="Menlo" panose="020B0609030804020204" pitchFamily="49" charset="0"/>
                <a:cs typeface="Menlo" panose="020B0609030804020204" pitchFamily="49" charset="0"/>
              </a:rPr>
              <a:t>text</a:t>
            </a: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 = </a:t>
            </a:r>
            <a:r>
              <a:rPr lang="en-US" sz="1200" b="0" i="0" u="none" strike="noStrike" dirty="0" err="1">
                <a:solidFill>
                  <a:srgbClr val="000000"/>
                </a:solidFill>
                <a:effectLst/>
                <a:latin typeface="Menlo" panose="020B0609030804020204" pitchFamily="49" charset="0"/>
                <a:ea typeface="Menlo" panose="020B0609030804020204" pitchFamily="49" charset="0"/>
                <a:cs typeface="Menlo" panose="020B0609030804020204" pitchFamily="49" charset="0"/>
              </a:rPr>
              <a:t>msg</a:t>
            </a:r>
            <a:r>
              <a:rPr lang="en-US" sz="1200" b="0" i="0" u="none" strike="noStrike" dirty="0" err="1">
                <a:solidFill>
                  <a:srgbClr val="001080"/>
                </a:solidFill>
                <a:effectLst/>
                <a:latin typeface="Menlo" panose="020B0609030804020204" pitchFamily="49" charset="0"/>
                <a:ea typeface="Menlo" panose="020B0609030804020204" pitchFamily="49" charset="0"/>
                <a:cs typeface="Menlo" panose="020B0609030804020204" pitchFamily="49" charset="0"/>
              </a:rPr>
              <a:t>_input</a:t>
            </a:r>
            <a:r>
              <a:rPr lang="en-US" sz="1200" b="0" i="0" u="none" strike="noStrike" dirty="0" err="1">
                <a:solidFill>
                  <a:srgbClr val="000000"/>
                </a:solidFill>
                <a:effectLst/>
                <a:latin typeface="Menlo" panose="020B0609030804020204" pitchFamily="49" charset="0"/>
                <a:ea typeface="Menlo" panose="020B0609030804020204" pitchFamily="49" charset="0"/>
                <a:cs typeface="Menlo" panose="020B0609030804020204" pitchFamily="49" charset="0"/>
              </a:rPr>
              <a:t>.</a:t>
            </a:r>
            <a:r>
              <a:rPr lang="en-US" sz="1200" b="0" i="0" u="none" strike="noStrike" dirty="0" err="1">
                <a:solidFill>
                  <a:srgbClr val="795E26"/>
                </a:solidFill>
                <a:effectLst/>
                <a:latin typeface="Menlo" panose="020B0609030804020204" pitchFamily="49" charset="0"/>
                <a:ea typeface="Menlo" panose="020B0609030804020204" pitchFamily="49" charset="0"/>
                <a:cs typeface="Menlo" panose="020B0609030804020204" pitchFamily="49" charset="0"/>
              </a:rPr>
              <a:t>text</a:t>
            </a: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a:t>
            </a:r>
            <a:r>
              <a:rPr lang="en-US" sz="1200" b="0" i="0" u="none" strike="noStrike" dirty="0">
                <a:solidFill>
                  <a:srgbClr val="795E26"/>
                </a:solidFill>
                <a:effectLst/>
                <a:latin typeface="Menlo" panose="020B0609030804020204" pitchFamily="49" charset="0"/>
                <a:ea typeface="Menlo" panose="020B0609030804020204" pitchFamily="49" charset="0"/>
                <a:cs typeface="Menlo" panose="020B0609030804020204" pitchFamily="49" charset="0"/>
              </a:rPr>
              <a:t>trim</a:t>
            </a: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a:t>
            </a:r>
            <a:endParaRPr lang="en-US" sz="1200" b="0" dirty="0">
              <a:effectLst/>
              <a:latin typeface="Menlo" panose="020B0609030804020204" pitchFamily="49" charset="0"/>
              <a:ea typeface="Menlo" panose="020B0609030804020204" pitchFamily="49" charset="0"/>
              <a:cs typeface="Menlo" panose="020B0609030804020204" pitchFamily="49" charset="0"/>
            </a:endParaRPr>
          </a:p>
          <a:p>
            <a:pPr rtl="0">
              <a:buNone/>
            </a:pP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        </a:t>
            </a:r>
            <a:r>
              <a:rPr lang="en-US" sz="1200" b="0" i="0" u="none" strike="noStrike" dirty="0">
                <a:solidFill>
                  <a:srgbClr val="AF00DB"/>
                </a:solidFill>
                <a:effectLst/>
                <a:latin typeface="Menlo" panose="020B0609030804020204" pitchFamily="49" charset="0"/>
                <a:ea typeface="Menlo" panose="020B0609030804020204" pitchFamily="49" charset="0"/>
                <a:cs typeface="Menlo" panose="020B0609030804020204" pitchFamily="49" charset="0"/>
              </a:rPr>
              <a:t>if</a:t>
            </a: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 !</a:t>
            </a:r>
            <a:r>
              <a:rPr lang="en-US" sz="1200" b="0" i="0" u="none" strike="noStrike" dirty="0" err="1">
                <a:solidFill>
                  <a:srgbClr val="001080"/>
                </a:solidFill>
                <a:effectLst/>
                <a:latin typeface="Menlo" panose="020B0609030804020204" pitchFamily="49" charset="0"/>
                <a:ea typeface="Menlo" panose="020B0609030804020204" pitchFamily="49" charset="0"/>
                <a:cs typeface="Menlo" panose="020B0609030804020204" pitchFamily="49" charset="0"/>
              </a:rPr>
              <a:t>text</a:t>
            </a:r>
            <a:r>
              <a:rPr lang="en-US" sz="1200" b="0" i="0" u="none" strike="noStrike" dirty="0" err="1">
                <a:solidFill>
                  <a:srgbClr val="000000"/>
                </a:solidFill>
                <a:effectLst/>
                <a:latin typeface="Menlo" panose="020B0609030804020204" pitchFamily="49" charset="0"/>
                <a:ea typeface="Menlo" panose="020B0609030804020204" pitchFamily="49" charset="0"/>
                <a:cs typeface="Menlo" panose="020B0609030804020204" pitchFamily="49" charset="0"/>
              </a:rPr>
              <a:t>.</a:t>
            </a:r>
            <a:r>
              <a:rPr lang="en-US" sz="1200" b="0" i="0" u="none" strike="noStrike" dirty="0" err="1">
                <a:solidFill>
                  <a:srgbClr val="795E26"/>
                </a:solidFill>
                <a:effectLst/>
                <a:latin typeface="Menlo" panose="020B0609030804020204" pitchFamily="49" charset="0"/>
                <a:ea typeface="Menlo" panose="020B0609030804020204" pitchFamily="49" charset="0"/>
                <a:cs typeface="Menlo" panose="020B0609030804020204" pitchFamily="49" charset="0"/>
              </a:rPr>
              <a:t>is_empty</a:t>
            </a: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 {</a:t>
            </a:r>
            <a:endParaRPr lang="en-US" sz="1200" b="0" dirty="0">
              <a:effectLst/>
              <a:latin typeface="Menlo" panose="020B0609030804020204" pitchFamily="49" charset="0"/>
              <a:ea typeface="Menlo" panose="020B0609030804020204" pitchFamily="49" charset="0"/>
              <a:cs typeface="Menlo" panose="020B0609030804020204" pitchFamily="49" charset="0"/>
            </a:endParaRPr>
          </a:p>
          <a:p>
            <a:pPr rtl="0">
              <a:buNone/>
            </a:pP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           </a:t>
            </a:r>
            <a:r>
              <a:rPr lang="en-US" sz="1200" b="0" i="0" u="none" strike="noStrike" dirty="0">
                <a:solidFill>
                  <a:srgbClr val="0000FF"/>
                </a:solidFill>
                <a:effectLst/>
                <a:latin typeface="Menlo" panose="020B0609030804020204" pitchFamily="49" charset="0"/>
                <a:ea typeface="Menlo" panose="020B0609030804020204" pitchFamily="49" charset="0"/>
                <a:cs typeface="Menlo" panose="020B0609030804020204" pitchFamily="49" charset="0"/>
              </a:rPr>
              <a:t>let</a:t>
            </a: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 </a:t>
            </a:r>
            <a:r>
              <a:rPr lang="en-US" sz="1200" b="0" i="0" u="none" strike="noStrike" dirty="0">
                <a:solidFill>
                  <a:srgbClr val="001080"/>
                </a:solidFill>
                <a:effectLst/>
                <a:latin typeface="Menlo" panose="020B0609030804020204" pitchFamily="49" charset="0"/>
                <a:ea typeface="Menlo" panose="020B0609030804020204" pitchFamily="49" charset="0"/>
                <a:cs typeface="Menlo" panose="020B0609030804020204" pitchFamily="49" charset="0"/>
              </a:rPr>
              <a:t>message</a:t>
            </a: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 = </a:t>
            </a:r>
            <a:r>
              <a:rPr lang="en-US" sz="1200" b="0" i="0" u="none" strike="noStrike" dirty="0" err="1">
                <a:solidFill>
                  <a:srgbClr val="795E26"/>
                </a:solidFill>
                <a:effectLst/>
                <a:latin typeface="Menlo" panose="020B0609030804020204" pitchFamily="49" charset="0"/>
                <a:ea typeface="Menlo" panose="020B0609030804020204" pitchFamily="49" charset="0"/>
                <a:cs typeface="Menlo" panose="020B0609030804020204" pitchFamily="49" charset="0"/>
              </a:rPr>
              <a:t>create_message_with_mentions</a:t>
            </a: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(&amp;</a:t>
            </a:r>
            <a:r>
              <a:rPr lang="en-US" sz="1200" b="0" i="0" u="none" strike="noStrike" dirty="0">
                <a:solidFill>
                  <a:srgbClr val="001080"/>
                </a:solidFill>
                <a:effectLst/>
                <a:latin typeface="Menlo" panose="020B0609030804020204" pitchFamily="49" charset="0"/>
                <a:ea typeface="Menlo" panose="020B0609030804020204" pitchFamily="49" charset="0"/>
                <a:cs typeface="Menlo" panose="020B0609030804020204" pitchFamily="49" charset="0"/>
              </a:rPr>
              <a:t>text</a:t>
            </a: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a:t>
            </a:r>
            <a:endParaRPr lang="en-US" sz="1200" b="0" dirty="0">
              <a:effectLst/>
              <a:latin typeface="Menlo" panose="020B0609030804020204" pitchFamily="49" charset="0"/>
              <a:ea typeface="Menlo" panose="020B0609030804020204" pitchFamily="49" charset="0"/>
              <a:cs typeface="Menlo" panose="020B0609030804020204" pitchFamily="49" charset="0"/>
            </a:endParaRPr>
          </a:p>
          <a:p>
            <a:pPr rtl="0">
              <a:buNone/>
            </a:pPr>
            <a:r>
              <a:rPr lang="en-US" sz="1200" b="0" i="0" u="none" strike="noStrike" dirty="0">
                <a:solidFill>
                  <a:schemeClr val="bg1"/>
                </a:solidFill>
                <a:effectLst/>
                <a:latin typeface="Menlo" panose="020B0609030804020204" pitchFamily="49" charset="0"/>
                <a:ea typeface="Menlo" panose="020B0609030804020204" pitchFamily="49" charset="0"/>
                <a:cs typeface="Menlo" panose="020B0609030804020204" pitchFamily="49" charset="0"/>
              </a:rPr>
              <a:t>           </a:t>
            </a:r>
            <a:r>
              <a:rPr lang="en-US" sz="1200" b="0" i="0" u="none" strike="noStrike" dirty="0" err="1">
                <a:solidFill>
                  <a:schemeClr val="bg1"/>
                </a:solidFill>
                <a:effectLst/>
                <a:latin typeface="Menlo" panose="020B0609030804020204" pitchFamily="49" charset="0"/>
                <a:ea typeface="Menlo" panose="020B0609030804020204" pitchFamily="49" charset="0"/>
                <a:cs typeface="Menlo" panose="020B0609030804020204" pitchFamily="49" charset="0"/>
              </a:rPr>
              <a:t>submit_async_request</a:t>
            </a:r>
            <a:r>
              <a:rPr lang="en-US" sz="1200" b="0" i="0" u="none" strike="noStrike" dirty="0">
                <a:solidFill>
                  <a:schemeClr val="bg1"/>
                </a:solidFill>
                <a:effectLst/>
                <a:latin typeface="Menlo" panose="020B0609030804020204" pitchFamily="49" charset="0"/>
                <a:ea typeface="Menlo" panose="020B0609030804020204" pitchFamily="49" charset="0"/>
                <a:cs typeface="Menlo" panose="020B0609030804020204" pitchFamily="49" charset="0"/>
              </a:rPr>
              <a:t>(</a:t>
            </a:r>
            <a:r>
              <a:rPr lang="en-US" sz="1200" b="0" i="0" u="none" strike="noStrike" dirty="0" err="1">
                <a:solidFill>
                  <a:schemeClr val="bg1"/>
                </a:solidFill>
                <a:effectLst/>
                <a:latin typeface="Menlo" panose="020B0609030804020204" pitchFamily="49" charset="0"/>
                <a:ea typeface="Menlo" panose="020B0609030804020204" pitchFamily="49" charset="0"/>
                <a:cs typeface="Menlo" panose="020B0609030804020204" pitchFamily="49" charset="0"/>
              </a:rPr>
              <a:t>MatrixRequest</a:t>
            </a:r>
            <a:r>
              <a:rPr lang="en-US" sz="1200" b="0" i="0" u="none" strike="noStrike" dirty="0">
                <a:solidFill>
                  <a:schemeClr val="bg1"/>
                </a:solidFill>
                <a:effectLst/>
                <a:latin typeface="Menlo" panose="020B0609030804020204" pitchFamily="49" charset="0"/>
                <a:ea typeface="Menlo" panose="020B0609030804020204" pitchFamily="49" charset="0"/>
                <a:cs typeface="Menlo" panose="020B0609030804020204" pitchFamily="49" charset="0"/>
              </a:rPr>
              <a:t>::</a:t>
            </a:r>
            <a:r>
              <a:rPr lang="en-US" sz="1200" b="0" i="0" u="none" strike="noStrike" dirty="0" err="1">
                <a:solidFill>
                  <a:schemeClr val="bg1"/>
                </a:solidFill>
                <a:effectLst/>
                <a:latin typeface="Menlo" panose="020B0609030804020204" pitchFamily="49" charset="0"/>
                <a:ea typeface="Menlo" panose="020B0609030804020204" pitchFamily="49" charset="0"/>
                <a:cs typeface="Menlo" panose="020B0609030804020204" pitchFamily="49" charset="0"/>
              </a:rPr>
              <a:t>SendMessage</a:t>
            </a:r>
            <a:r>
              <a:rPr lang="en-US" sz="1200" b="0" i="0" u="none" strike="noStrike" dirty="0">
                <a:solidFill>
                  <a:schemeClr val="bg1"/>
                </a:solidFill>
                <a:effectLst/>
                <a:latin typeface="Menlo" panose="020B0609030804020204" pitchFamily="49" charset="0"/>
                <a:ea typeface="Menlo" panose="020B0609030804020204" pitchFamily="49" charset="0"/>
                <a:cs typeface="Menlo" panose="020B0609030804020204" pitchFamily="49" charset="0"/>
              </a:rPr>
              <a:t> {</a:t>
            </a:r>
            <a:endParaRPr lang="en-US" sz="1200" b="0" dirty="0">
              <a:solidFill>
                <a:schemeClr val="bg1"/>
              </a:solidFill>
              <a:effectLst/>
              <a:latin typeface="Menlo" panose="020B0609030804020204" pitchFamily="49" charset="0"/>
              <a:ea typeface="Menlo" panose="020B0609030804020204" pitchFamily="49" charset="0"/>
              <a:cs typeface="Menlo" panose="020B0609030804020204" pitchFamily="49" charset="0"/>
            </a:endParaRPr>
          </a:p>
          <a:p>
            <a:pPr rtl="0">
              <a:buNone/>
            </a:pPr>
            <a:r>
              <a:rPr lang="en-US" sz="1200" b="0" i="0" u="none" strike="noStrike" dirty="0">
                <a:solidFill>
                  <a:schemeClr val="bg1"/>
                </a:solidFill>
                <a:effectLst/>
                <a:latin typeface="Menlo" panose="020B0609030804020204" pitchFamily="49" charset="0"/>
                <a:ea typeface="Menlo" panose="020B0609030804020204" pitchFamily="49" charset="0"/>
                <a:cs typeface="Menlo" panose="020B0609030804020204" pitchFamily="49" charset="0"/>
              </a:rPr>
              <a:t>             </a:t>
            </a:r>
            <a:r>
              <a:rPr lang="en-US" sz="1200" b="0" i="0" u="none" strike="noStrike" dirty="0" err="1">
                <a:solidFill>
                  <a:schemeClr val="bg1"/>
                </a:solidFill>
                <a:effectLst/>
                <a:latin typeface="Menlo" panose="020B0609030804020204" pitchFamily="49" charset="0"/>
                <a:ea typeface="Menlo" panose="020B0609030804020204" pitchFamily="49" charset="0"/>
                <a:cs typeface="Menlo" panose="020B0609030804020204" pitchFamily="49" charset="0"/>
              </a:rPr>
              <a:t>room_id</a:t>
            </a:r>
            <a:r>
              <a:rPr lang="en-US" sz="1200" b="0" i="0" u="none" strike="noStrike" dirty="0">
                <a:solidFill>
                  <a:schemeClr val="bg1"/>
                </a:solidFill>
                <a:effectLst/>
                <a:latin typeface="Menlo" panose="020B0609030804020204" pitchFamily="49" charset="0"/>
                <a:ea typeface="Menlo" panose="020B0609030804020204" pitchFamily="49" charset="0"/>
                <a:cs typeface="Menlo" panose="020B0609030804020204" pitchFamily="49" charset="0"/>
              </a:rPr>
              <a:t>,</a:t>
            </a:r>
            <a:endParaRPr lang="en-US" sz="1200" b="0" dirty="0">
              <a:solidFill>
                <a:schemeClr val="bg1"/>
              </a:solidFill>
              <a:effectLst/>
              <a:latin typeface="Menlo" panose="020B0609030804020204" pitchFamily="49" charset="0"/>
              <a:ea typeface="Menlo" panose="020B0609030804020204" pitchFamily="49" charset="0"/>
              <a:cs typeface="Menlo" panose="020B0609030804020204" pitchFamily="49" charset="0"/>
            </a:endParaRPr>
          </a:p>
          <a:p>
            <a:pPr rtl="0">
              <a:buNone/>
            </a:pPr>
            <a:r>
              <a:rPr lang="en-US" sz="1200" b="0" i="0" u="none" strike="noStrike" dirty="0">
                <a:solidFill>
                  <a:schemeClr val="bg1"/>
                </a:solidFill>
                <a:effectLst/>
                <a:latin typeface="Menlo" panose="020B0609030804020204" pitchFamily="49" charset="0"/>
                <a:ea typeface="Menlo" panose="020B0609030804020204" pitchFamily="49" charset="0"/>
                <a:cs typeface="Menlo" panose="020B0609030804020204" pitchFamily="49" charset="0"/>
              </a:rPr>
              <a:t>             message,</a:t>
            </a:r>
            <a:endParaRPr lang="en-US" sz="1200" b="0" dirty="0">
              <a:solidFill>
                <a:schemeClr val="bg1"/>
              </a:solidFill>
              <a:effectLst/>
              <a:latin typeface="Menlo" panose="020B0609030804020204" pitchFamily="49" charset="0"/>
              <a:ea typeface="Menlo" panose="020B0609030804020204" pitchFamily="49" charset="0"/>
              <a:cs typeface="Menlo" panose="020B0609030804020204" pitchFamily="49" charset="0"/>
            </a:endParaRPr>
          </a:p>
          <a:p>
            <a:pPr rtl="0">
              <a:buNone/>
            </a:pPr>
            <a:r>
              <a:rPr lang="en-US" sz="1200" b="0" i="0" u="none" strike="noStrike" dirty="0">
                <a:solidFill>
                  <a:schemeClr val="bg1"/>
                </a:solidFill>
                <a:effectLst/>
                <a:latin typeface="Menlo" panose="020B0609030804020204" pitchFamily="49" charset="0"/>
                <a:ea typeface="Menlo" panose="020B0609030804020204" pitchFamily="49" charset="0"/>
                <a:cs typeface="Menlo" panose="020B0609030804020204" pitchFamily="49" charset="0"/>
              </a:rPr>
              <a:t>             </a:t>
            </a:r>
            <a:r>
              <a:rPr lang="en-US" sz="1200" b="0" i="0" u="none" strike="noStrike" dirty="0" err="1">
                <a:solidFill>
                  <a:schemeClr val="bg1"/>
                </a:solidFill>
                <a:effectLst/>
                <a:latin typeface="Menlo" panose="020B0609030804020204" pitchFamily="49" charset="0"/>
                <a:ea typeface="Menlo" panose="020B0609030804020204" pitchFamily="49" charset="0"/>
                <a:cs typeface="Menlo" panose="020B0609030804020204" pitchFamily="49" charset="0"/>
              </a:rPr>
              <a:t>replied_to</a:t>
            </a:r>
            <a:r>
              <a:rPr lang="en-US" sz="1200" b="0" i="0" u="none" strike="noStrike" dirty="0">
                <a:solidFill>
                  <a:schemeClr val="bg1"/>
                </a:solidFill>
                <a:effectLst/>
                <a:latin typeface="Menlo" panose="020B0609030804020204" pitchFamily="49" charset="0"/>
                <a:ea typeface="Menlo" panose="020B0609030804020204" pitchFamily="49" charset="0"/>
                <a:cs typeface="Menlo" panose="020B0609030804020204" pitchFamily="49" charset="0"/>
              </a:rPr>
              <a:t>: </a:t>
            </a:r>
            <a:r>
              <a:rPr lang="en-US" sz="1200" b="0" i="0" u="none" strike="noStrike" dirty="0" err="1">
                <a:solidFill>
                  <a:schemeClr val="bg1"/>
                </a:solidFill>
                <a:effectLst/>
                <a:latin typeface="Menlo" panose="020B0609030804020204" pitchFamily="49" charset="0"/>
                <a:ea typeface="Menlo" panose="020B0609030804020204" pitchFamily="49" charset="0"/>
                <a:cs typeface="Menlo" panose="020B0609030804020204" pitchFamily="49" charset="0"/>
              </a:rPr>
              <a:t>self.tl_state.as_mut</a:t>
            </a:r>
            <a:r>
              <a:rPr lang="en-US" sz="1200" b="0" i="0" u="none" strike="noStrike" dirty="0">
                <a:solidFill>
                  <a:schemeClr val="bg1"/>
                </a:solidFill>
                <a:effectLst/>
                <a:latin typeface="Menlo" panose="020B0609030804020204" pitchFamily="49" charset="0"/>
                <a:ea typeface="Menlo" panose="020B0609030804020204" pitchFamily="49" charset="0"/>
                <a:cs typeface="Menlo" panose="020B0609030804020204" pitchFamily="49" charset="0"/>
              </a:rPr>
              <a:t>()</a:t>
            </a:r>
          </a:p>
          <a:p>
            <a:pPr rtl="0">
              <a:buNone/>
            </a:pPr>
            <a:r>
              <a:rPr lang="en-US" sz="1200" dirty="0">
                <a:solidFill>
                  <a:schemeClr val="bg1"/>
                </a:solidFill>
                <a:latin typeface="Menlo" panose="020B0609030804020204" pitchFamily="49" charset="0"/>
                <a:ea typeface="Menlo" panose="020B0609030804020204" pitchFamily="49" charset="0"/>
                <a:cs typeface="Menlo" panose="020B0609030804020204" pitchFamily="49" charset="0"/>
              </a:rPr>
              <a:t>                </a:t>
            </a:r>
            <a:r>
              <a:rPr lang="en-US" sz="1200" b="0" i="0" u="none" strike="noStrike" dirty="0">
                <a:solidFill>
                  <a:schemeClr val="bg1"/>
                </a:solidFill>
                <a:effectLst/>
                <a:latin typeface="Menlo" panose="020B0609030804020204" pitchFamily="49" charset="0"/>
                <a:ea typeface="Menlo" panose="020B0609030804020204" pitchFamily="49" charset="0"/>
                <a:cs typeface="Menlo" panose="020B0609030804020204" pitchFamily="49" charset="0"/>
              </a:rPr>
              <a:t>.</a:t>
            </a:r>
            <a:r>
              <a:rPr lang="en-US" sz="1200" b="0" i="0" u="none" strike="noStrike" dirty="0" err="1">
                <a:solidFill>
                  <a:schemeClr val="bg1"/>
                </a:solidFill>
                <a:effectLst/>
                <a:latin typeface="Menlo" panose="020B0609030804020204" pitchFamily="49" charset="0"/>
                <a:ea typeface="Menlo" panose="020B0609030804020204" pitchFamily="49" charset="0"/>
                <a:cs typeface="Menlo" panose="020B0609030804020204" pitchFamily="49" charset="0"/>
              </a:rPr>
              <a:t>and_then</a:t>
            </a:r>
            <a:r>
              <a:rPr lang="en-US" sz="1200" b="0" i="0" u="none" strike="noStrike" dirty="0">
                <a:solidFill>
                  <a:schemeClr val="bg1"/>
                </a:solidFill>
                <a:effectLst/>
                <a:latin typeface="Menlo" panose="020B0609030804020204" pitchFamily="49" charset="0"/>
                <a:ea typeface="Menlo" panose="020B0609030804020204" pitchFamily="49" charset="0"/>
                <a:cs typeface="Menlo" panose="020B0609030804020204" pitchFamily="49" charset="0"/>
              </a:rPr>
              <a:t>(|</a:t>
            </a:r>
            <a:r>
              <a:rPr lang="en-US" sz="1200" b="0" i="0" u="none" strike="noStrike" dirty="0" err="1">
                <a:solidFill>
                  <a:schemeClr val="bg1"/>
                </a:solidFill>
                <a:effectLst/>
                <a:latin typeface="Menlo" panose="020B0609030804020204" pitchFamily="49" charset="0"/>
                <a:ea typeface="Menlo" panose="020B0609030804020204" pitchFamily="49" charset="0"/>
                <a:cs typeface="Menlo" panose="020B0609030804020204" pitchFamily="49" charset="0"/>
              </a:rPr>
              <a:t>tl</a:t>
            </a:r>
            <a:r>
              <a:rPr lang="en-US" sz="1200" b="0" i="0" u="none" strike="noStrike" dirty="0">
                <a:solidFill>
                  <a:schemeClr val="bg1"/>
                </a:solidFill>
                <a:effectLst/>
                <a:latin typeface="Menlo" panose="020B0609030804020204" pitchFamily="49" charset="0"/>
                <a:ea typeface="Menlo" panose="020B0609030804020204" pitchFamily="49" charset="0"/>
                <a:cs typeface="Menlo" panose="020B0609030804020204" pitchFamily="49" charset="0"/>
              </a:rPr>
              <a:t>| </a:t>
            </a:r>
            <a:r>
              <a:rPr lang="en-US" sz="1200" b="0" i="0" u="none" strike="noStrike" dirty="0" err="1">
                <a:solidFill>
                  <a:schemeClr val="bg1"/>
                </a:solidFill>
                <a:effectLst/>
                <a:latin typeface="Menlo" panose="020B0609030804020204" pitchFamily="49" charset="0"/>
                <a:ea typeface="Menlo" panose="020B0609030804020204" pitchFamily="49" charset="0"/>
                <a:cs typeface="Menlo" panose="020B0609030804020204" pitchFamily="49" charset="0"/>
              </a:rPr>
              <a:t>tl.replying_to.take</a:t>
            </a:r>
            <a:r>
              <a:rPr lang="en-US" sz="1200" b="0" i="0" u="none" strike="noStrike" dirty="0">
                <a:solidFill>
                  <a:schemeClr val="bg1"/>
                </a:solidFill>
                <a:effectLst/>
                <a:latin typeface="Menlo" panose="020B0609030804020204" pitchFamily="49" charset="0"/>
                <a:ea typeface="Menlo" panose="020B0609030804020204" pitchFamily="49" charset="0"/>
                <a:cs typeface="Menlo" panose="020B0609030804020204" pitchFamily="49" charset="0"/>
              </a:rPr>
              <a:t>())</a:t>
            </a:r>
            <a:r>
              <a:rPr lang="en-US" sz="1200" i="0" u="none" strike="noStrike" dirty="0">
                <a:solidFill>
                  <a:schemeClr val="bg1"/>
                </a:solidFill>
                <a:latin typeface="Menlo" panose="020B0609030804020204" pitchFamily="49" charset="0"/>
                <a:ea typeface="Menlo" panose="020B0609030804020204" pitchFamily="49" charset="0"/>
                <a:cs typeface="Menlo" panose="020B0609030804020204" pitchFamily="49" charset="0"/>
              </a:rPr>
              <a:t>,</a:t>
            </a:r>
            <a:endParaRPr lang="en-US" sz="1200" b="0" dirty="0">
              <a:solidFill>
                <a:schemeClr val="bg1"/>
              </a:solidFill>
              <a:effectLst/>
              <a:latin typeface="Menlo" panose="020B0609030804020204" pitchFamily="49" charset="0"/>
              <a:ea typeface="Menlo" panose="020B0609030804020204" pitchFamily="49" charset="0"/>
              <a:cs typeface="Menlo" panose="020B0609030804020204" pitchFamily="49" charset="0"/>
            </a:endParaRPr>
          </a:p>
          <a:p>
            <a:pPr rtl="0">
              <a:buNone/>
            </a:pPr>
            <a:r>
              <a:rPr lang="en-US" sz="1200" b="0" i="0" u="none" strike="noStrike" dirty="0">
                <a:solidFill>
                  <a:schemeClr val="bg1"/>
                </a:solidFill>
                <a:effectLst/>
                <a:latin typeface="Menlo" panose="020B0609030804020204" pitchFamily="49" charset="0"/>
                <a:ea typeface="Menlo" panose="020B0609030804020204" pitchFamily="49" charset="0"/>
                <a:cs typeface="Menlo" panose="020B0609030804020204" pitchFamily="49" charset="0"/>
              </a:rPr>
              <a:t>           })</a:t>
            </a:r>
            <a:endParaRPr lang="en-US" sz="1200" b="0" dirty="0">
              <a:solidFill>
                <a:schemeClr val="bg1"/>
              </a:solidFill>
              <a:effectLst/>
              <a:latin typeface="Menlo" panose="020B0609030804020204" pitchFamily="49" charset="0"/>
              <a:ea typeface="Menlo" panose="020B0609030804020204" pitchFamily="49" charset="0"/>
              <a:cs typeface="Menlo" panose="020B0609030804020204" pitchFamily="49" charset="0"/>
            </a:endParaRPr>
          </a:p>
          <a:p>
            <a:pPr rtl="0">
              <a:buNone/>
            </a:pPr>
            <a:endParaRPr lang="en-US" sz="1200" b="0" dirty="0">
              <a:effectLst/>
              <a:latin typeface="Menlo" panose="020B0609030804020204" pitchFamily="49" charset="0"/>
              <a:ea typeface="Menlo" panose="020B0609030804020204" pitchFamily="49" charset="0"/>
              <a:cs typeface="Menlo" panose="020B0609030804020204" pitchFamily="49" charset="0"/>
            </a:endParaRPr>
          </a:p>
          <a:p>
            <a:pPr rtl="0">
              <a:buNone/>
            </a:pP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           </a:t>
            </a:r>
            <a:r>
              <a:rPr lang="en-US" sz="1200" b="0" i="0" u="none" strike="noStrike" dirty="0" err="1">
                <a:solidFill>
                  <a:srgbClr val="0000FF"/>
                </a:solidFill>
                <a:effectLst/>
                <a:latin typeface="Menlo" panose="020B0609030804020204" pitchFamily="49" charset="0"/>
                <a:ea typeface="Menlo" panose="020B0609030804020204" pitchFamily="49" charset="0"/>
                <a:cs typeface="Menlo" panose="020B0609030804020204" pitchFamily="49" charset="0"/>
              </a:rPr>
              <a:t>self</a:t>
            </a:r>
            <a:r>
              <a:rPr lang="en-US" sz="1200" b="0" i="0" u="none" strike="noStrike" dirty="0" err="1">
                <a:solidFill>
                  <a:srgbClr val="000000"/>
                </a:solidFill>
                <a:effectLst/>
                <a:latin typeface="Menlo" panose="020B0609030804020204" pitchFamily="49" charset="0"/>
                <a:ea typeface="Menlo" panose="020B0609030804020204" pitchFamily="49" charset="0"/>
                <a:cs typeface="Menlo" panose="020B0609030804020204" pitchFamily="49" charset="0"/>
              </a:rPr>
              <a:t>.</a:t>
            </a:r>
            <a:r>
              <a:rPr lang="en-US" sz="1200" b="0" i="0" u="none" strike="noStrike" dirty="0" err="1">
                <a:solidFill>
                  <a:srgbClr val="795E26"/>
                </a:solidFill>
                <a:effectLst/>
                <a:latin typeface="Menlo" panose="020B0609030804020204" pitchFamily="49" charset="0"/>
                <a:ea typeface="Menlo" panose="020B0609030804020204" pitchFamily="49" charset="0"/>
                <a:cs typeface="Menlo" panose="020B0609030804020204" pitchFamily="49" charset="0"/>
              </a:rPr>
              <a:t>clear_replying_to</a:t>
            </a: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a:t>
            </a:r>
            <a:r>
              <a:rPr lang="en-US" sz="1200" b="0" i="0" u="none" strike="noStrike" dirty="0">
                <a:solidFill>
                  <a:srgbClr val="001080"/>
                </a:solidFill>
                <a:effectLst/>
                <a:latin typeface="Menlo" panose="020B0609030804020204" pitchFamily="49" charset="0"/>
                <a:ea typeface="Menlo" panose="020B0609030804020204" pitchFamily="49" charset="0"/>
                <a:cs typeface="Menlo" panose="020B0609030804020204" pitchFamily="49" charset="0"/>
              </a:rPr>
              <a:t>cx</a:t>
            </a: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a:t>
            </a:r>
            <a:endParaRPr lang="en-US" sz="1200" b="0" dirty="0">
              <a:effectLst/>
              <a:latin typeface="Menlo" panose="020B0609030804020204" pitchFamily="49" charset="0"/>
              <a:ea typeface="Menlo" panose="020B0609030804020204" pitchFamily="49" charset="0"/>
              <a:cs typeface="Menlo" panose="020B0609030804020204" pitchFamily="49" charset="0"/>
            </a:endParaRPr>
          </a:p>
          <a:p>
            <a:pPr rtl="0">
              <a:buNone/>
            </a:pP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           </a:t>
            </a:r>
            <a:r>
              <a:rPr lang="en-US" sz="1200" b="0" i="0" u="none" strike="noStrike" dirty="0" err="1">
                <a:solidFill>
                  <a:srgbClr val="001080"/>
                </a:solidFill>
                <a:effectLst/>
                <a:latin typeface="Menlo" panose="020B0609030804020204" pitchFamily="49" charset="0"/>
                <a:ea typeface="Menlo" panose="020B0609030804020204" pitchFamily="49" charset="0"/>
                <a:cs typeface="Menlo" panose="020B0609030804020204" pitchFamily="49" charset="0"/>
              </a:rPr>
              <a:t>msg_input</a:t>
            </a:r>
            <a:r>
              <a:rPr lang="en-US" sz="1200" b="0" i="0" u="none" strike="noStrike" dirty="0" err="1">
                <a:solidFill>
                  <a:srgbClr val="000000"/>
                </a:solidFill>
                <a:effectLst/>
                <a:latin typeface="Menlo" panose="020B0609030804020204" pitchFamily="49" charset="0"/>
                <a:ea typeface="Menlo" panose="020B0609030804020204" pitchFamily="49" charset="0"/>
                <a:cs typeface="Menlo" panose="020B0609030804020204" pitchFamily="49" charset="0"/>
              </a:rPr>
              <a:t>.</a:t>
            </a:r>
            <a:r>
              <a:rPr lang="en-US" sz="1200" b="0" i="0" u="none" strike="noStrike" dirty="0" err="1">
                <a:solidFill>
                  <a:srgbClr val="795E26"/>
                </a:solidFill>
                <a:effectLst/>
                <a:latin typeface="Menlo" panose="020B0609030804020204" pitchFamily="49" charset="0"/>
                <a:ea typeface="Menlo" panose="020B0609030804020204" pitchFamily="49" charset="0"/>
                <a:cs typeface="Menlo" panose="020B0609030804020204" pitchFamily="49" charset="0"/>
              </a:rPr>
              <a:t>set_text</a:t>
            </a: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a:t>
            </a:r>
            <a:r>
              <a:rPr lang="en-US" sz="1200" b="0" i="0" u="none" strike="noStrike" dirty="0">
                <a:solidFill>
                  <a:srgbClr val="001080"/>
                </a:solidFill>
                <a:effectLst/>
                <a:latin typeface="Menlo" panose="020B0609030804020204" pitchFamily="49" charset="0"/>
                <a:ea typeface="Menlo" panose="020B0609030804020204" pitchFamily="49" charset="0"/>
                <a:cs typeface="Menlo" panose="020B0609030804020204" pitchFamily="49" charset="0"/>
              </a:rPr>
              <a:t>cx</a:t>
            </a: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 </a:t>
            </a:r>
            <a:r>
              <a:rPr lang="en-US" sz="1200" b="0" i="0" u="none" strike="noStrike" dirty="0">
                <a:solidFill>
                  <a:srgbClr val="A31515"/>
                </a:solidFill>
                <a:effectLst/>
                <a:latin typeface="Menlo" panose="020B0609030804020204" pitchFamily="49" charset="0"/>
                <a:ea typeface="Menlo" panose="020B0609030804020204" pitchFamily="49" charset="0"/>
                <a:cs typeface="Menlo" panose="020B0609030804020204" pitchFamily="49" charset="0"/>
              </a:rPr>
              <a:t>""</a:t>
            </a: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a:t>
            </a:r>
            <a:endParaRPr lang="en-US" sz="1200" b="0" dirty="0">
              <a:effectLst/>
              <a:latin typeface="Menlo" panose="020B0609030804020204" pitchFamily="49" charset="0"/>
              <a:ea typeface="Menlo" panose="020B0609030804020204" pitchFamily="49" charset="0"/>
              <a:cs typeface="Menlo" panose="020B0609030804020204" pitchFamily="49" charset="0"/>
            </a:endParaRPr>
          </a:p>
          <a:p>
            <a:pPr rtl="0">
              <a:buNone/>
            </a:pP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           </a:t>
            </a:r>
            <a:r>
              <a:rPr lang="en-US" sz="1200" b="0" i="0" u="none" strike="noStrike" dirty="0" err="1">
                <a:solidFill>
                  <a:srgbClr val="001080"/>
                </a:solidFill>
                <a:effectLst/>
                <a:latin typeface="Menlo" panose="020B0609030804020204" pitchFamily="49" charset="0"/>
                <a:ea typeface="Menlo" panose="020B0609030804020204" pitchFamily="49" charset="0"/>
                <a:cs typeface="Menlo" panose="020B0609030804020204" pitchFamily="49" charset="0"/>
              </a:rPr>
              <a:t>room_input_bar</a:t>
            </a:r>
            <a:r>
              <a:rPr lang="en-US" sz="1200" b="0" i="0" u="none" strike="noStrike" dirty="0" err="1">
                <a:solidFill>
                  <a:srgbClr val="000000"/>
                </a:solidFill>
                <a:effectLst/>
                <a:latin typeface="Menlo" panose="020B0609030804020204" pitchFamily="49" charset="0"/>
                <a:ea typeface="Menlo" panose="020B0609030804020204" pitchFamily="49" charset="0"/>
                <a:cs typeface="Menlo" panose="020B0609030804020204" pitchFamily="49" charset="0"/>
              </a:rPr>
              <a:t>.</a:t>
            </a:r>
            <a:r>
              <a:rPr lang="en-US" sz="1200" b="0" i="0" u="none" strike="noStrike" dirty="0" err="1">
                <a:solidFill>
                  <a:srgbClr val="795E26"/>
                </a:solidFill>
                <a:effectLst/>
                <a:latin typeface="Menlo" panose="020B0609030804020204" pitchFamily="49" charset="0"/>
                <a:ea typeface="Menlo" panose="020B0609030804020204" pitchFamily="49" charset="0"/>
                <a:cs typeface="Menlo" panose="020B0609030804020204" pitchFamily="49" charset="0"/>
              </a:rPr>
              <a:t>enable_send_message_button</a:t>
            </a: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a:t>
            </a:r>
            <a:r>
              <a:rPr lang="en-US" sz="1200" b="0" i="0" u="none" strike="noStrike" dirty="0">
                <a:solidFill>
                  <a:srgbClr val="001080"/>
                </a:solidFill>
                <a:effectLst/>
                <a:latin typeface="Menlo" panose="020B0609030804020204" pitchFamily="49" charset="0"/>
                <a:ea typeface="Menlo" panose="020B0609030804020204" pitchFamily="49" charset="0"/>
                <a:cs typeface="Menlo" panose="020B0609030804020204" pitchFamily="49" charset="0"/>
              </a:rPr>
              <a:t>cx</a:t>
            </a: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 </a:t>
            </a:r>
            <a:r>
              <a:rPr lang="en-US" sz="1200" b="0" i="0" u="none" strike="noStrike" dirty="0">
                <a:solidFill>
                  <a:srgbClr val="0000FF"/>
                </a:solidFill>
                <a:effectLst/>
                <a:latin typeface="Menlo" panose="020B0609030804020204" pitchFamily="49" charset="0"/>
                <a:ea typeface="Menlo" panose="020B0609030804020204" pitchFamily="49" charset="0"/>
                <a:cs typeface="Menlo" panose="020B0609030804020204" pitchFamily="49" charset="0"/>
              </a:rPr>
              <a:t>false</a:t>
            </a: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a:t>
            </a:r>
            <a:endParaRPr lang="en-US" sz="1200" b="0" dirty="0">
              <a:effectLst/>
              <a:latin typeface="Menlo" panose="020B0609030804020204" pitchFamily="49" charset="0"/>
              <a:ea typeface="Menlo" panose="020B0609030804020204" pitchFamily="49" charset="0"/>
              <a:cs typeface="Menlo" panose="020B0609030804020204" pitchFamily="49" charset="0"/>
            </a:endParaRPr>
          </a:p>
          <a:p>
            <a:pPr rtl="0">
              <a:buNone/>
            </a:pP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         }</a:t>
            </a:r>
            <a:endParaRPr lang="en-US" sz="1200" b="0" dirty="0">
              <a:effectLst/>
              <a:latin typeface="Menlo" panose="020B0609030804020204" pitchFamily="49" charset="0"/>
              <a:ea typeface="Menlo" panose="020B0609030804020204" pitchFamily="49" charset="0"/>
              <a:cs typeface="Menlo" panose="020B0609030804020204" pitchFamily="49" charset="0"/>
            </a:endParaRPr>
          </a:p>
          <a:p>
            <a:pPr rtl="0">
              <a:buNone/>
            </a:pP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      }</a:t>
            </a:r>
            <a:endParaRPr lang="en-US" sz="1200" b="0" dirty="0">
              <a:effectLst/>
              <a:latin typeface="Menlo" panose="020B0609030804020204" pitchFamily="49" charset="0"/>
              <a:ea typeface="Menlo" panose="020B0609030804020204" pitchFamily="49" charset="0"/>
              <a:cs typeface="Menlo" panose="020B0609030804020204" pitchFamily="49" charset="0"/>
            </a:endParaRPr>
          </a:p>
          <a:p>
            <a:pPr rtl="0">
              <a:buNone/>
            </a:pP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   }</a:t>
            </a:r>
            <a:endParaRPr lang="en-US" sz="1200" b="0" dirty="0">
              <a:effectLst/>
              <a:latin typeface="Menlo" panose="020B0609030804020204" pitchFamily="49" charset="0"/>
              <a:ea typeface="Menlo" panose="020B0609030804020204" pitchFamily="49" charset="0"/>
              <a:cs typeface="Menlo" panose="020B0609030804020204" pitchFamily="49" charset="0"/>
            </a:endParaRPr>
          </a:p>
          <a:p>
            <a:pPr rtl="0">
              <a:buNone/>
            </a:pP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a:t>
            </a:r>
            <a:endParaRPr lang="en-US" sz="1200" b="0" dirty="0">
              <a:effectLst/>
              <a:latin typeface="Menlo" panose="020B0609030804020204" pitchFamily="49" charset="0"/>
              <a:ea typeface="Menlo" panose="020B0609030804020204" pitchFamily="49" charset="0"/>
              <a:cs typeface="Menlo" panose="020B0609030804020204" pitchFamily="49" charset="0"/>
            </a:endParaRPr>
          </a:p>
          <a:p>
            <a:pPr>
              <a:buNone/>
            </a:pPr>
            <a:br>
              <a:rPr lang="en-US" sz="1200" dirty="0">
                <a:latin typeface="Menlo" panose="020B0609030804020204" pitchFamily="49" charset="0"/>
                <a:ea typeface="Menlo" panose="020B0609030804020204" pitchFamily="49" charset="0"/>
                <a:cs typeface="Menlo" panose="020B0609030804020204" pitchFamily="49" charset="0"/>
              </a:rPr>
            </a:br>
            <a:endParaRPr lang="en-US" sz="1200" dirty="0">
              <a:latin typeface="Menlo" panose="020B0609030804020204" pitchFamily="49" charset="0"/>
              <a:ea typeface="Menlo" panose="020B0609030804020204" pitchFamily="49" charset="0"/>
              <a:cs typeface="Menlo" panose="020B0609030804020204" pitchFamily="49" charset="0"/>
            </a:endParaRPr>
          </a:p>
        </p:txBody>
      </p:sp>
      <p:sp>
        <p:nvSpPr>
          <p:cNvPr id="13" name="TextBox 12">
            <a:extLst>
              <a:ext uri="{FF2B5EF4-FFF2-40B4-BE49-F238E27FC236}">
                <a16:creationId xmlns:a16="http://schemas.microsoft.com/office/drawing/2014/main" id="{ADC7F787-11CD-0DA8-4E46-66F05E0FD99B}"/>
              </a:ext>
            </a:extLst>
          </p:cNvPr>
          <p:cNvSpPr txBox="1"/>
          <p:nvPr/>
        </p:nvSpPr>
        <p:spPr>
          <a:xfrm>
            <a:off x="5685123" y="3311967"/>
            <a:ext cx="6405464" cy="120032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795E26"/>
                </a:solidFill>
                <a:effectLst/>
                <a:uLnTx/>
                <a:uFillTx/>
                <a:latin typeface="Menlo" panose="020B0609030804020204" pitchFamily="49" charset="0"/>
                <a:ea typeface="Menlo" panose="020B0609030804020204" pitchFamily="49" charset="0"/>
                <a:cs typeface="Menlo" panose="020B0609030804020204" pitchFamily="49" charset="0"/>
              </a:rPr>
              <a:t>           </a:t>
            </a:r>
            <a:r>
              <a:rPr kumimoji="0" lang="en-US" sz="1200" b="0" i="0" u="none" strike="noStrike" kern="1200" cap="none" spc="0" normalizeH="0" baseline="0" noProof="0" dirty="0" err="1">
                <a:ln>
                  <a:noFill/>
                </a:ln>
                <a:solidFill>
                  <a:srgbClr val="795E26"/>
                </a:solidFill>
                <a:effectLst/>
                <a:uLnTx/>
                <a:uFillTx/>
                <a:latin typeface="Menlo" panose="020B0609030804020204" pitchFamily="49" charset="0"/>
                <a:ea typeface="Menlo" panose="020B0609030804020204" pitchFamily="49" charset="0"/>
                <a:cs typeface="Menlo" panose="020B0609030804020204" pitchFamily="49" charset="0"/>
              </a:rPr>
              <a:t>submit_async_request</a:t>
            </a:r>
            <a:r>
              <a:rPr kumimoji="0" lang="en-US" sz="1200" b="0" i="0" u="none" strike="noStrike" kern="1200" cap="none" spc="0" normalizeH="0" baseline="0" noProof="0" dirty="0">
                <a:ln>
                  <a:noFill/>
                </a:ln>
                <a:solidFill>
                  <a:srgbClr val="000000"/>
                </a:solidFill>
                <a:effectLst/>
                <a:uLnTx/>
                <a:uFillTx/>
                <a:latin typeface="Menlo" panose="020B0609030804020204" pitchFamily="49" charset="0"/>
                <a:ea typeface="Menlo" panose="020B0609030804020204" pitchFamily="49" charset="0"/>
                <a:cs typeface="Menlo" panose="020B0609030804020204" pitchFamily="49" charset="0"/>
              </a:rPr>
              <a:t>(</a:t>
            </a:r>
            <a:r>
              <a:rPr kumimoji="0" lang="en-US" sz="1200" b="0" i="0" u="none" strike="noStrike" kern="1200" cap="none" spc="0" normalizeH="0" baseline="0" noProof="0" dirty="0" err="1">
                <a:ln>
                  <a:noFill/>
                </a:ln>
                <a:solidFill>
                  <a:srgbClr val="267F99"/>
                </a:solidFill>
                <a:effectLst/>
                <a:uLnTx/>
                <a:uFillTx/>
                <a:latin typeface="Menlo" panose="020B0609030804020204" pitchFamily="49" charset="0"/>
                <a:ea typeface="Menlo" panose="020B0609030804020204" pitchFamily="49" charset="0"/>
                <a:cs typeface="Menlo" panose="020B0609030804020204" pitchFamily="49" charset="0"/>
              </a:rPr>
              <a:t>MatrixRequest</a:t>
            </a:r>
            <a:r>
              <a:rPr kumimoji="0" lang="en-US" sz="1200" b="0" i="0" u="none" strike="noStrike" kern="1200" cap="none" spc="0" normalizeH="0" baseline="0" noProof="0" dirty="0">
                <a:ln>
                  <a:noFill/>
                </a:ln>
                <a:solidFill>
                  <a:srgbClr val="000000"/>
                </a:solidFill>
                <a:effectLst/>
                <a:uLnTx/>
                <a:uFillTx/>
                <a:latin typeface="Menlo" panose="020B0609030804020204" pitchFamily="49" charset="0"/>
                <a:ea typeface="Menlo" panose="020B0609030804020204" pitchFamily="49" charset="0"/>
                <a:cs typeface="Menlo" panose="020B0609030804020204" pitchFamily="49" charset="0"/>
              </a:rPr>
              <a:t>::</a:t>
            </a:r>
            <a:r>
              <a:rPr kumimoji="0" lang="en-US" sz="1200" b="0" i="0" u="none" strike="noStrike" kern="1200" cap="none" spc="0" normalizeH="0" baseline="0" noProof="0" dirty="0" err="1">
                <a:ln>
                  <a:noFill/>
                </a:ln>
                <a:solidFill>
                  <a:srgbClr val="267F99"/>
                </a:solidFill>
                <a:effectLst/>
                <a:uLnTx/>
                <a:uFillTx/>
                <a:latin typeface="Menlo" panose="020B0609030804020204" pitchFamily="49" charset="0"/>
                <a:ea typeface="Menlo" panose="020B0609030804020204" pitchFamily="49" charset="0"/>
                <a:cs typeface="Menlo" panose="020B0609030804020204" pitchFamily="49" charset="0"/>
              </a:rPr>
              <a:t>SendMessage</a:t>
            </a:r>
            <a:r>
              <a:rPr kumimoji="0" lang="en-US" sz="1200" b="0" i="0" u="none" strike="noStrike" kern="1200" cap="none" spc="0" normalizeH="0" baseline="0" noProof="0" dirty="0">
                <a:ln>
                  <a:noFill/>
                </a:ln>
                <a:solidFill>
                  <a:srgbClr val="000000"/>
                </a:solidFill>
                <a:effectLst/>
                <a:uLnTx/>
                <a:uFillTx/>
                <a:latin typeface="Menlo" panose="020B0609030804020204" pitchFamily="49" charset="0"/>
                <a:ea typeface="Menlo" panose="020B0609030804020204" pitchFamily="49" charset="0"/>
                <a:cs typeface="Menlo" panose="020B0609030804020204"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Menlo" panose="020B0609030804020204" pitchFamily="49" charset="0"/>
                <a:ea typeface="Menlo" panose="020B0609030804020204" pitchFamily="49" charset="0"/>
                <a:cs typeface="Menlo" panose="020B0609030804020204" pitchFamily="49" charset="0"/>
              </a:rPr>
              <a:t>             </a:t>
            </a:r>
            <a:r>
              <a:rPr kumimoji="0" lang="en-US" sz="1200" b="0" i="0" u="none" strike="noStrike" kern="1200" cap="none" spc="0" normalizeH="0" baseline="0" noProof="0" dirty="0" err="1">
                <a:ln>
                  <a:noFill/>
                </a:ln>
                <a:solidFill>
                  <a:srgbClr val="001080"/>
                </a:solidFill>
                <a:effectLst/>
                <a:uLnTx/>
                <a:uFillTx/>
                <a:latin typeface="Menlo" panose="020B0609030804020204" pitchFamily="49" charset="0"/>
                <a:ea typeface="Menlo" panose="020B0609030804020204" pitchFamily="49" charset="0"/>
                <a:cs typeface="Menlo" panose="020B0609030804020204" pitchFamily="49" charset="0"/>
              </a:rPr>
              <a:t>room_id</a:t>
            </a:r>
            <a:r>
              <a:rPr kumimoji="0" lang="en-US" sz="1200" b="0" i="0" u="none" strike="noStrike" kern="1200" cap="none" spc="0" normalizeH="0" baseline="0" noProof="0" dirty="0">
                <a:ln>
                  <a:noFill/>
                </a:ln>
                <a:solidFill>
                  <a:srgbClr val="000000"/>
                </a:solidFill>
                <a:effectLst/>
                <a:uLnTx/>
                <a:uFillTx/>
                <a:latin typeface="Menlo" panose="020B0609030804020204" pitchFamily="49" charset="0"/>
                <a:ea typeface="Menlo" panose="020B0609030804020204" pitchFamily="49" charset="0"/>
                <a:cs typeface="Menlo" panose="020B06090308040202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Menlo" panose="020B0609030804020204" pitchFamily="49" charset="0"/>
                <a:ea typeface="Menlo" panose="020B0609030804020204" pitchFamily="49" charset="0"/>
                <a:cs typeface="Menlo" panose="020B0609030804020204" pitchFamily="49" charset="0"/>
              </a:rPr>
              <a:t>             </a:t>
            </a:r>
            <a:r>
              <a:rPr kumimoji="0" lang="en-US" sz="1200" b="0" i="0" u="none" strike="noStrike" kern="1200" cap="none" spc="0" normalizeH="0" baseline="0" noProof="0" dirty="0">
                <a:ln>
                  <a:noFill/>
                </a:ln>
                <a:solidFill>
                  <a:srgbClr val="001080"/>
                </a:solidFill>
                <a:effectLst/>
                <a:uLnTx/>
                <a:uFillTx/>
                <a:latin typeface="Menlo" panose="020B0609030804020204" pitchFamily="49" charset="0"/>
                <a:ea typeface="Menlo" panose="020B0609030804020204" pitchFamily="49" charset="0"/>
                <a:cs typeface="Menlo" panose="020B0609030804020204" pitchFamily="49" charset="0"/>
              </a:rPr>
              <a:t>message</a:t>
            </a:r>
            <a:r>
              <a:rPr kumimoji="0" lang="en-US" sz="1200" b="0" i="0" u="none" strike="noStrike" kern="1200" cap="none" spc="0" normalizeH="0" baseline="0" noProof="0" dirty="0">
                <a:ln>
                  <a:noFill/>
                </a:ln>
                <a:solidFill>
                  <a:srgbClr val="000000"/>
                </a:solidFill>
                <a:effectLst/>
                <a:uLnTx/>
                <a:uFillTx/>
                <a:latin typeface="Menlo" panose="020B0609030804020204" pitchFamily="49" charset="0"/>
                <a:ea typeface="Menlo" panose="020B0609030804020204" pitchFamily="49" charset="0"/>
                <a:cs typeface="Menlo" panose="020B06090308040202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Menlo" panose="020B0609030804020204" pitchFamily="49" charset="0"/>
                <a:ea typeface="Menlo" panose="020B0609030804020204" pitchFamily="49" charset="0"/>
                <a:cs typeface="Menlo" panose="020B0609030804020204" pitchFamily="49" charset="0"/>
              </a:rPr>
              <a:t>             </a:t>
            </a:r>
            <a:r>
              <a:rPr kumimoji="0" lang="en-US" sz="1200" b="0" i="0" u="none" strike="noStrike" kern="1200" cap="none" spc="0" normalizeH="0" baseline="0" noProof="0" dirty="0" err="1">
                <a:ln>
                  <a:noFill/>
                </a:ln>
                <a:solidFill>
                  <a:srgbClr val="001080"/>
                </a:solidFill>
                <a:effectLst/>
                <a:uLnTx/>
                <a:uFillTx/>
                <a:latin typeface="Menlo" panose="020B0609030804020204" pitchFamily="49" charset="0"/>
                <a:ea typeface="Menlo" panose="020B0609030804020204" pitchFamily="49" charset="0"/>
                <a:cs typeface="Menlo" panose="020B0609030804020204" pitchFamily="49" charset="0"/>
              </a:rPr>
              <a:t>replied_to</a:t>
            </a:r>
            <a:r>
              <a:rPr kumimoji="0" lang="en-US" sz="1200" b="0" i="0" u="none" strike="noStrike" kern="1200" cap="none" spc="0" normalizeH="0" baseline="0" noProof="0" dirty="0">
                <a:ln>
                  <a:noFill/>
                </a:ln>
                <a:solidFill>
                  <a:srgbClr val="000000"/>
                </a:solidFill>
                <a:effectLst/>
                <a:uLnTx/>
                <a:uFillTx/>
                <a:latin typeface="Menlo" panose="020B0609030804020204" pitchFamily="49" charset="0"/>
                <a:ea typeface="Menlo" panose="020B0609030804020204" pitchFamily="49" charset="0"/>
                <a:cs typeface="Menlo" panose="020B0609030804020204" pitchFamily="49" charset="0"/>
              </a:rPr>
              <a:t>: </a:t>
            </a:r>
            <a:r>
              <a:rPr kumimoji="0" lang="en-US" sz="1200" b="0" i="0" u="none" strike="noStrike" kern="1200" cap="none" spc="0" normalizeH="0" baseline="0" noProof="0" dirty="0" err="1">
                <a:ln>
                  <a:noFill/>
                </a:ln>
                <a:solidFill>
                  <a:srgbClr val="0000FF"/>
                </a:solidFill>
                <a:effectLst/>
                <a:uLnTx/>
                <a:uFillTx/>
                <a:latin typeface="Menlo" panose="020B0609030804020204" pitchFamily="49" charset="0"/>
                <a:ea typeface="Menlo" panose="020B0609030804020204" pitchFamily="49" charset="0"/>
                <a:cs typeface="Menlo" panose="020B0609030804020204" pitchFamily="49" charset="0"/>
              </a:rPr>
              <a:t>self</a:t>
            </a:r>
            <a:r>
              <a:rPr kumimoji="0" lang="en-US" sz="1200" b="0" i="0" u="none" strike="noStrike" kern="1200" cap="none" spc="0" normalizeH="0" baseline="0" noProof="0" dirty="0" err="1">
                <a:ln>
                  <a:noFill/>
                </a:ln>
                <a:solidFill>
                  <a:srgbClr val="000000"/>
                </a:solidFill>
                <a:effectLst/>
                <a:uLnTx/>
                <a:uFillTx/>
                <a:latin typeface="Menlo" panose="020B0609030804020204" pitchFamily="49" charset="0"/>
                <a:ea typeface="Menlo" panose="020B0609030804020204" pitchFamily="49" charset="0"/>
                <a:cs typeface="Menlo" panose="020B0609030804020204" pitchFamily="49" charset="0"/>
              </a:rPr>
              <a:t>.tl_state.</a:t>
            </a:r>
            <a:r>
              <a:rPr kumimoji="0" lang="en-US" sz="1200" b="0" i="0" u="none" strike="noStrike" kern="1200" cap="none" spc="0" normalizeH="0" baseline="0" noProof="0" dirty="0" err="1">
                <a:ln>
                  <a:noFill/>
                </a:ln>
                <a:solidFill>
                  <a:srgbClr val="795E26"/>
                </a:solidFill>
                <a:effectLst/>
                <a:uLnTx/>
                <a:uFillTx/>
                <a:latin typeface="Menlo" panose="020B0609030804020204" pitchFamily="49" charset="0"/>
                <a:ea typeface="Menlo" panose="020B0609030804020204" pitchFamily="49" charset="0"/>
                <a:cs typeface="Menlo" panose="020B0609030804020204" pitchFamily="49" charset="0"/>
              </a:rPr>
              <a:t>as_mut</a:t>
            </a:r>
            <a:r>
              <a:rPr kumimoji="0" lang="en-US" sz="1200" b="0" i="0" u="none" strike="noStrike" kern="1200" cap="none" spc="0" normalizeH="0" baseline="0" noProof="0" dirty="0">
                <a:ln>
                  <a:noFill/>
                </a:ln>
                <a:solidFill>
                  <a:srgbClr val="000000"/>
                </a:solidFill>
                <a:effectLst/>
                <a:uLnTx/>
                <a:uFillTx/>
                <a:latin typeface="Menlo" panose="020B0609030804020204" pitchFamily="49" charset="0"/>
                <a:ea typeface="Menlo" panose="020B0609030804020204" pitchFamily="49" charset="0"/>
                <a:cs typeface="Menlo" panose="020B06090308040202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Menlo" panose="020B0609030804020204" pitchFamily="49" charset="0"/>
                <a:ea typeface="Menlo" panose="020B0609030804020204" pitchFamily="49" charset="0"/>
                <a:cs typeface="Menlo" panose="020B0609030804020204" pitchFamily="49" charset="0"/>
              </a:rPr>
              <a:t>                .</a:t>
            </a:r>
            <a:r>
              <a:rPr kumimoji="0" lang="en-US" sz="1200" b="0" i="0" u="none" strike="noStrike" kern="1200" cap="none" spc="0" normalizeH="0" baseline="0" noProof="0" dirty="0" err="1">
                <a:ln>
                  <a:noFill/>
                </a:ln>
                <a:solidFill>
                  <a:srgbClr val="795E26"/>
                </a:solidFill>
                <a:effectLst/>
                <a:uLnTx/>
                <a:uFillTx/>
                <a:latin typeface="Menlo" panose="020B0609030804020204" pitchFamily="49" charset="0"/>
                <a:ea typeface="Menlo" panose="020B0609030804020204" pitchFamily="49" charset="0"/>
                <a:cs typeface="Menlo" panose="020B0609030804020204" pitchFamily="49" charset="0"/>
              </a:rPr>
              <a:t>and_then</a:t>
            </a:r>
            <a:r>
              <a:rPr kumimoji="0" lang="en-US" sz="1200" b="0" i="0" u="none" strike="noStrike" kern="1200" cap="none" spc="0" normalizeH="0" baseline="0" noProof="0" dirty="0">
                <a:ln>
                  <a:noFill/>
                </a:ln>
                <a:solidFill>
                  <a:srgbClr val="000000"/>
                </a:solidFill>
                <a:effectLst/>
                <a:uLnTx/>
                <a:uFillTx/>
                <a:latin typeface="Menlo" panose="020B0609030804020204" pitchFamily="49" charset="0"/>
                <a:ea typeface="Menlo" panose="020B0609030804020204" pitchFamily="49" charset="0"/>
                <a:cs typeface="Menlo" panose="020B0609030804020204" pitchFamily="49" charset="0"/>
              </a:rPr>
              <a:t>(|</a:t>
            </a:r>
            <a:r>
              <a:rPr kumimoji="0" lang="en-US" sz="1200" b="0" i="0" u="none" strike="noStrike" kern="1200" cap="none" spc="0" normalizeH="0" baseline="0" noProof="0" dirty="0" err="1">
                <a:ln>
                  <a:noFill/>
                </a:ln>
                <a:solidFill>
                  <a:srgbClr val="001080"/>
                </a:solidFill>
                <a:effectLst/>
                <a:uLnTx/>
                <a:uFillTx/>
                <a:latin typeface="Menlo" panose="020B0609030804020204" pitchFamily="49" charset="0"/>
                <a:ea typeface="Menlo" panose="020B0609030804020204" pitchFamily="49" charset="0"/>
                <a:cs typeface="Menlo" panose="020B0609030804020204" pitchFamily="49" charset="0"/>
              </a:rPr>
              <a:t>tl</a:t>
            </a:r>
            <a:r>
              <a:rPr kumimoji="0" lang="en-US" sz="1200" b="0" i="0" u="none" strike="noStrike" kern="1200" cap="none" spc="0" normalizeH="0" baseline="0" noProof="0" dirty="0">
                <a:ln>
                  <a:noFill/>
                </a:ln>
                <a:solidFill>
                  <a:srgbClr val="000000"/>
                </a:solidFill>
                <a:effectLst/>
                <a:uLnTx/>
                <a:uFillTx/>
                <a:latin typeface="Menlo" panose="020B0609030804020204" pitchFamily="49" charset="0"/>
                <a:ea typeface="Menlo" panose="020B0609030804020204" pitchFamily="49" charset="0"/>
                <a:cs typeface="Menlo" panose="020B0609030804020204" pitchFamily="49" charset="0"/>
              </a:rPr>
              <a:t>| </a:t>
            </a:r>
            <a:r>
              <a:rPr kumimoji="0" lang="en-US" sz="1200" b="0" i="0" u="none" strike="noStrike" kern="1200" cap="none" spc="0" normalizeH="0" baseline="0" noProof="0" dirty="0" err="1">
                <a:ln>
                  <a:noFill/>
                </a:ln>
                <a:solidFill>
                  <a:srgbClr val="001080"/>
                </a:solidFill>
                <a:effectLst/>
                <a:uLnTx/>
                <a:uFillTx/>
                <a:latin typeface="Menlo" panose="020B0609030804020204" pitchFamily="49" charset="0"/>
                <a:ea typeface="Menlo" panose="020B0609030804020204" pitchFamily="49" charset="0"/>
                <a:cs typeface="Menlo" panose="020B0609030804020204" pitchFamily="49" charset="0"/>
              </a:rPr>
              <a:t>tl</a:t>
            </a:r>
            <a:r>
              <a:rPr kumimoji="0" lang="en-US" sz="1200" b="0" i="0" u="none" strike="noStrike" kern="1200" cap="none" spc="0" normalizeH="0" baseline="0" noProof="0" dirty="0" err="1">
                <a:ln>
                  <a:noFill/>
                </a:ln>
                <a:solidFill>
                  <a:srgbClr val="000000"/>
                </a:solidFill>
                <a:effectLst/>
                <a:uLnTx/>
                <a:uFillTx/>
                <a:latin typeface="Menlo" panose="020B0609030804020204" pitchFamily="49" charset="0"/>
                <a:ea typeface="Menlo" panose="020B0609030804020204" pitchFamily="49" charset="0"/>
                <a:cs typeface="Menlo" panose="020B0609030804020204" pitchFamily="49" charset="0"/>
              </a:rPr>
              <a:t>.replying_to.</a:t>
            </a:r>
            <a:r>
              <a:rPr kumimoji="0" lang="en-US" sz="1200" b="0" i="0" u="none" strike="noStrike" kern="1200" cap="none" spc="0" normalizeH="0" baseline="0" noProof="0" dirty="0" err="1">
                <a:ln>
                  <a:noFill/>
                </a:ln>
                <a:solidFill>
                  <a:srgbClr val="795E26"/>
                </a:solidFill>
                <a:effectLst/>
                <a:uLnTx/>
                <a:uFillTx/>
                <a:latin typeface="Menlo" panose="020B0609030804020204" pitchFamily="49" charset="0"/>
                <a:ea typeface="Menlo" panose="020B0609030804020204" pitchFamily="49" charset="0"/>
                <a:cs typeface="Menlo" panose="020B0609030804020204" pitchFamily="49" charset="0"/>
              </a:rPr>
              <a:t>take</a:t>
            </a:r>
            <a:r>
              <a:rPr kumimoji="0" lang="en-US" sz="1200" b="0" i="0" u="none" strike="noStrike" kern="1200" cap="none" spc="0" normalizeH="0" baseline="0" noProof="0" dirty="0">
                <a:ln>
                  <a:noFill/>
                </a:ln>
                <a:solidFill>
                  <a:srgbClr val="795E26"/>
                </a:solidFill>
                <a:effectLst/>
                <a:uLnTx/>
                <a:uFillTx/>
                <a:latin typeface="Menlo" panose="020B0609030804020204" pitchFamily="49" charset="0"/>
                <a:ea typeface="Menlo" panose="020B0609030804020204" pitchFamily="49" charset="0"/>
                <a:cs typeface="Menlo" panose="020B0609030804020204" pitchFamily="49" charset="0"/>
              </a:rPr>
              <a:t>()</a:t>
            </a:r>
            <a:r>
              <a:rPr kumimoji="0" lang="en-US" sz="1200" b="0" i="0" u="none" strike="noStrike" kern="1200" cap="none" spc="0" normalizeH="0" baseline="0" noProof="0" dirty="0">
                <a:ln>
                  <a:noFill/>
                </a:ln>
                <a:solidFill>
                  <a:srgbClr val="000000"/>
                </a:solidFill>
                <a:effectLst/>
                <a:uLnTx/>
                <a:uFillTx/>
                <a:latin typeface="Menlo" panose="020B0609030804020204" pitchFamily="49" charset="0"/>
                <a:ea typeface="Menlo" panose="020B0609030804020204" pitchFamily="49" charset="0"/>
                <a:cs typeface="Menlo" panose="020B06090308040202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Menlo" panose="020B0609030804020204" pitchFamily="49" charset="0"/>
                <a:ea typeface="Menlo" panose="020B0609030804020204" pitchFamily="49" charset="0"/>
                <a:cs typeface="Menlo" panose="020B0609030804020204" pitchFamily="49" charset="0"/>
              </a:rPr>
              <a:t>           })</a:t>
            </a:r>
          </a:p>
        </p:txBody>
      </p:sp>
    </p:spTree>
    <p:extLst>
      <p:ext uri="{BB962C8B-B14F-4D97-AF65-F5344CB8AC3E}">
        <p14:creationId xmlns:p14="http://schemas.microsoft.com/office/powerpoint/2010/main" val="16974239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descr="A screenshot of a phone&#10;&#10;Description automatically generated">
            <a:extLst>
              <a:ext uri="{FF2B5EF4-FFF2-40B4-BE49-F238E27FC236}">
                <a16:creationId xmlns:a16="http://schemas.microsoft.com/office/drawing/2014/main" id="{ADFDDAA4-7F44-7CA8-7D65-11D8C26065A5}"/>
              </a:ext>
            </a:extLst>
          </p:cNvPr>
          <p:cNvPicPr>
            <a:picLocks noChangeAspect="1"/>
          </p:cNvPicPr>
          <p:nvPr/>
        </p:nvPicPr>
        <p:blipFill>
          <a:blip r:embed="rId3"/>
          <a:stretch>
            <a:fillRect/>
          </a:stretch>
        </p:blipFill>
        <p:spPr>
          <a:xfrm>
            <a:off x="3656843" y="3077901"/>
            <a:ext cx="1861009" cy="3836779"/>
          </a:xfrm>
          <a:prstGeom prst="rect">
            <a:avLst/>
          </a:prstGeom>
        </p:spPr>
      </p:pic>
      <p:sp>
        <p:nvSpPr>
          <p:cNvPr id="7" name="文本框 9">
            <a:extLst>
              <a:ext uri="{FF2B5EF4-FFF2-40B4-BE49-F238E27FC236}">
                <a16:creationId xmlns:a16="http://schemas.microsoft.com/office/drawing/2014/main" id="{1618AA2F-5686-9345-A665-C51CFC709A54}"/>
              </a:ext>
            </a:extLst>
          </p:cNvPr>
          <p:cNvSpPr txBox="1"/>
          <p:nvPr/>
        </p:nvSpPr>
        <p:spPr>
          <a:xfrm>
            <a:off x="3766088" y="1362616"/>
            <a:ext cx="3816286" cy="1501950"/>
          </a:xfrm>
          <a:prstGeom prst="rect">
            <a:avLst/>
          </a:prstGeom>
          <a:noFill/>
        </p:spPr>
        <p:txBody>
          <a:bodyPr wrap="square" rtlCol="0">
            <a:spAutoFit/>
          </a:bodyPr>
          <a:lstStyle/>
          <a:p>
            <a:pPr marL="9525" marR="0" lvl="0" algn="ctr" defTabSz="914400" rtl="0" eaLnBrk="1" fontAlgn="auto" latinLnBrk="0" hangingPunct="1">
              <a:lnSpc>
                <a:spcPct val="95000"/>
              </a:lnSpc>
              <a:spcBef>
                <a:spcPts val="0"/>
              </a:spcBef>
              <a:spcAft>
                <a:spcPts val="0"/>
              </a:spcAft>
              <a:buClrTx/>
              <a:buSzTx/>
              <a:buFontTx/>
              <a:buNone/>
              <a:defRPr/>
            </a:pPr>
            <a:r>
              <a:rPr kumimoji="0" lang="en-US" altLang="zh-CN" sz="3200" b="1" i="0" u="none" strike="noStrike" kern="1200" cap="none" spc="0" normalizeH="0" baseline="0" noProof="0" dirty="0">
                <a:ln>
                  <a:noFill/>
                </a:ln>
                <a:solidFill>
                  <a:srgbClr val="00257E"/>
                </a:solidFill>
                <a:effectLst/>
                <a:uLnTx/>
                <a:uFillTx/>
                <a:latin typeface="Tenorite" pitchFamily="2" charset="0"/>
                <a:ea typeface="Alibaba PuHuiTi Medium" panose="00020600040101010101" charset="-122"/>
                <a:cs typeface="Bebas Neue Bold" panose="00000500000000000000" charset="0"/>
              </a:rPr>
              <a:t>one code base,</a:t>
            </a:r>
            <a:br>
              <a:rPr kumimoji="0" lang="en-US" altLang="zh-CN" sz="3200" b="1" i="0" u="none" strike="noStrike" kern="1200" cap="none" spc="0" normalizeH="0" baseline="0" noProof="0" dirty="0">
                <a:ln>
                  <a:noFill/>
                </a:ln>
                <a:solidFill>
                  <a:srgbClr val="00257E"/>
                </a:solidFill>
                <a:effectLst/>
                <a:uLnTx/>
                <a:uFillTx/>
                <a:latin typeface="Tenorite" pitchFamily="2" charset="0"/>
                <a:ea typeface="Alibaba PuHuiTi Medium" panose="00020600040101010101" charset="-122"/>
                <a:cs typeface="Bebas Neue Bold" panose="00000500000000000000" charset="0"/>
              </a:rPr>
            </a:br>
            <a:r>
              <a:rPr kumimoji="0" lang="en-US" altLang="zh-CN" sz="3200" b="1" i="0" u="none" strike="noStrike" kern="1200" cap="none" spc="0" normalizeH="0" baseline="0" noProof="0" dirty="0">
                <a:ln>
                  <a:noFill/>
                </a:ln>
                <a:solidFill>
                  <a:srgbClr val="00257E"/>
                </a:solidFill>
                <a:effectLst/>
                <a:uLnTx/>
                <a:uFillTx/>
                <a:latin typeface="Tenorite" pitchFamily="2" charset="0"/>
                <a:ea typeface="Alibaba PuHuiTi Medium" panose="00020600040101010101" charset="-122"/>
                <a:cs typeface="Bebas Neue Bold" panose="00000500000000000000" charset="0"/>
              </a:rPr>
              <a:t>one</a:t>
            </a:r>
            <a:r>
              <a:rPr kumimoji="0" lang="en-US" altLang="zh-CN" sz="3200" b="1" i="0" u="none" strike="noStrike" kern="1200" cap="none" spc="0" normalizeH="0" noProof="0" dirty="0">
                <a:ln>
                  <a:noFill/>
                </a:ln>
                <a:solidFill>
                  <a:srgbClr val="00257E"/>
                </a:solidFill>
                <a:effectLst/>
                <a:uLnTx/>
                <a:uFillTx/>
                <a:latin typeface="Tenorite" pitchFamily="2" charset="0"/>
                <a:ea typeface="Alibaba PuHuiTi Medium" panose="00020600040101010101" charset="-122"/>
                <a:cs typeface="Bebas Neue Bold" panose="00000500000000000000" charset="0"/>
              </a:rPr>
              <a:t> language</a:t>
            </a:r>
            <a:r>
              <a:rPr kumimoji="0" lang="en-US" altLang="zh-CN" sz="2400" b="1" i="0" u="none" strike="noStrike" kern="1200" cap="none" spc="0" normalizeH="0" noProof="0" dirty="0">
                <a:ln>
                  <a:noFill/>
                </a:ln>
                <a:solidFill>
                  <a:srgbClr val="00257E"/>
                </a:solidFill>
                <a:effectLst/>
                <a:uLnTx/>
                <a:uFillTx/>
                <a:latin typeface="Tenorite" pitchFamily="2" charset="0"/>
                <a:ea typeface="Alibaba PuHuiTi Medium" panose="00020600040101010101" charset="-122"/>
                <a:cs typeface="Bebas Neue Bold" panose="00000500000000000000" charset="0"/>
              </a:rPr>
              <a:t>  </a:t>
            </a:r>
            <a:r>
              <a:rPr kumimoji="0" lang="en-US" altLang="zh-CN" sz="3200" b="1" i="0" u="none" strike="noStrike" kern="1200" cap="none" spc="0" normalizeH="0" noProof="0" dirty="0">
                <a:ln>
                  <a:noFill/>
                </a:ln>
                <a:solidFill>
                  <a:srgbClr val="00257E"/>
                </a:solidFill>
                <a:effectLst/>
                <a:uLnTx/>
                <a:uFillTx/>
                <a:latin typeface="Tenorite" pitchFamily="2" charset="0"/>
                <a:ea typeface="Alibaba PuHuiTi Medium" panose="00020600040101010101" charset="-122"/>
                <a:cs typeface="Bebas Neue Bold" panose="00000500000000000000" charset="0"/>
              </a:rPr>
              <a:t>   ,</a:t>
            </a:r>
          </a:p>
          <a:p>
            <a:pPr marL="9525" marR="0" lvl="0" algn="ctr" defTabSz="914400" rtl="0" eaLnBrk="1" fontAlgn="auto" latinLnBrk="0" hangingPunct="1">
              <a:lnSpc>
                <a:spcPct val="95000"/>
              </a:lnSpc>
              <a:spcBef>
                <a:spcPts val="0"/>
              </a:spcBef>
              <a:spcAft>
                <a:spcPts val="0"/>
              </a:spcAft>
              <a:buClrTx/>
              <a:buSzTx/>
              <a:buFontTx/>
              <a:buNone/>
              <a:defRPr/>
            </a:pPr>
            <a:r>
              <a:rPr kumimoji="0" lang="en-US" altLang="zh-CN" sz="3200" b="1" i="0" u="none" strike="noStrike" kern="1200" cap="none" spc="0" normalizeH="0" baseline="0" noProof="0" dirty="0">
                <a:ln>
                  <a:noFill/>
                </a:ln>
                <a:solidFill>
                  <a:srgbClr val="00257E"/>
                </a:solidFill>
                <a:effectLst/>
                <a:uLnTx/>
                <a:uFillTx/>
                <a:latin typeface="Tenorite" pitchFamily="2" charset="0"/>
                <a:ea typeface="Alibaba PuHuiTi Medium" panose="00020600040101010101" charset="-122"/>
                <a:cs typeface="Bebas Neue Bold" panose="00000500000000000000" charset="0"/>
              </a:rPr>
              <a:t>many platforms!</a:t>
            </a:r>
            <a:endParaRPr kumimoji="0" lang="en-US" altLang="zh-CN" sz="3200" b="1" i="0" u="none" strike="noStrike" kern="1200" cap="none" spc="0" normalizeH="0" baseline="0" noProof="0" dirty="0">
              <a:ln>
                <a:noFill/>
              </a:ln>
              <a:solidFill>
                <a:srgbClr val="00257E"/>
              </a:solidFill>
              <a:effectLst/>
              <a:uLnTx/>
              <a:uFillTx/>
              <a:latin typeface="Bebas Neue Bold" panose="00000500000000000000" charset="0"/>
              <a:ea typeface="Alibaba PuHuiTi Medium" panose="00020600040101010101" charset="-122"/>
              <a:cs typeface="Bebas Neue Bold" panose="00000500000000000000" charset="0"/>
            </a:endParaRPr>
          </a:p>
        </p:txBody>
      </p:sp>
      <p:pic>
        <p:nvPicPr>
          <p:cNvPr id="17" name="Picture 16" descr="A screenshot of a cell phone&#10;&#10;Description automatically generated">
            <a:extLst>
              <a:ext uri="{FF2B5EF4-FFF2-40B4-BE49-F238E27FC236}">
                <a16:creationId xmlns:a16="http://schemas.microsoft.com/office/drawing/2014/main" id="{3D14B0C6-1A6D-A7BD-81DE-5996F9404310}"/>
              </a:ext>
            </a:extLst>
          </p:cNvPr>
          <p:cNvPicPr>
            <a:picLocks noChangeAspect="1"/>
          </p:cNvPicPr>
          <p:nvPr/>
        </p:nvPicPr>
        <p:blipFill rotWithShape="1">
          <a:blip r:embed="rId4"/>
          <a:srcRect l="3500" t="7325" r="3515" b="341"/>
          <a:stretch/>
        </p:blipFill>
        <p:spPr>
          <a:xfrm>
            <a:off x="7582373" y="135692"/>
            <a:ext cx="1218847" cy="2543305"/>
          </a:xfrm>
          <a:prstGeom prst="roundRect">
            <a:avLst/>
          </a:prstGeom>
        </p:spPr>
      </p:pic>
      <p:pic>
        <p:nvPicPr>
          <p:cNvPr id="19" name="Picture 18" descr="A screenshot of a phone&#10;&#10;Description automatically generated">
            <a:extLst>
              <a:ext uri="{FF2B5EF4-FFF2-40B4-BE49-F238E27FC236}">
                <a16:creationId xmlns:a16="http://schemas.microsoft.com/office/drawing/2014/main" id="{ECF4129F-D852-B5E4-00B0-2546A7B1893B}"/>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177420" y="3287382"/>
            <a:ext cx="1574234" cy="3415737"/>
          </a:xfrm>
          <a:prstGeom prst="rect">
            <a:avLst/>
          </a:prstGeom>
        </p:spPr>
      </p:pic>
      <p:pic>
        <p:nvPicPr>
          <p:cNvPr id="20" name="Picture 19">
            <a:extLst>
              <a:ext uri="{FF2B5EF4-FFF2-40B4-BE49-F238E27FC236}">
                <a16:creationId xmlns:a16="http://schemas.microsoft.com/office/drawing/2014/main" id="{439A43E7-E1A2-EA16-FE6E-A03FF906522B}"/>
              </a:ext>
            </a:extLst>
          </p:cNvPr>
          <p:cNvPicPr>
            <a:picLocks noChangeAspect="1"/>
          </p:cNvPicPr>
          <p:nvPr/>
        </p:nvPicPr>
        <p:blipFill rotWithShape="1">
          <a:blip r:embed="rId6"/>
          <a:srcRect l="3596" t="7504" r="3596" b="569"/>
          <a:stretch/>
        </p:blipFill>
        <p:spPr>
          <a:xfrm>
            <a:off x="1977171" y="3345357"/>
            <a:ext cx="1614130" cy="3374552"/>
          </a:xfrm>
          <a:prstGeom prst="roundRect">
            <a:avLst/>
          </a:prstGeom>
        </p:spPr>
      </p:pic>
      <p:pic>
        <p:nvPicPr>
          <p:cNvPr id="27" name="Picture 26">
            <a:extLst>
              <a:ext uri="{FF2B5EF4-FFF2-40B4-BE49-F238E27FC236}">
                <a16:creationId xmlns:a16="http://schemas.microsoft.com/office/drawing/2014/main" id="{F95A3097-AB7D-0BB1-5D03-A125BC3EDCC6}"/>
              </a:ext>
            </a:extLst>
          </p:cNvPr>
          <p:cNvPicPr>
            <a:picLocks noChangeAspect="1"/>
          </p:cNvPicPr>
          <p:nvPr/>
        </p:nvPicPr>
        <p:blipFill rotWithShape="1">
          <a:blip r:embed="rId7" cstate="hqprint">
            <a:extLst>
              <a:ext uri="{28A0092B-C50C-407E-A947-70E740481C1C}">
                <a14:useLocalDpi xmlns:a14="http://schemas.microsoft.com/office/drawing/2010/main"/>
              </a:ext>
            </a:extLst>
          </a:blip>
          <a:srcRect t="3811"/>
          <a:stretch/>
        </p:blipFill>
        <p:spPr>
          <a:xfrm>
            <a:off x="10859612" y="102937"/>
            <a:ext cx="1211006" cy="2588582"/>
          </a:xfrm>
          <a:prstGeom prst="round2DiagRect">
            <a:avLst/>
          </a:prstGeom>
        </p:spPr>
      </p:pic>
      <p:pic>
        <p:nvPicPr>
          <p:cNvPr id="15" name="Picture 14" descr="A screenshot of a chat&#10;&#10;Description automatically generated">
            <a:extLst>
              <a:ext uri="{FF2B5EF4-FFF2-40B4-BE49-F238E27FC236}">
                <a16:creationId xmlns:a16="http://schemas.microsoft.com/office/drawing/2014/main" id="{58C77D1F-45D8-C966-B1A2-2EA4C3AE4421}"/>
              </a:ext>
            </a:extLst>
          </p:cNvPr>
          <p:cNvPicPr>
            <a:picLocks noChangeAspect="1"/>
          </p:cNvPicPr>
          <p:nvPr/>
        </p:nvPicPr>
        <p:blipFill>
          <a:blip r:embed="rId8"/>
          <a:srcRect t="5336"/>
          <a:stretch/>
        </p:blipFill>
        <p:spPr>
          <a:xfrm>
            <a:off x="9026897" y="107888"/>
            <a:ext cx="1659299" cy="2636831"/>
          </a:xfrm>
          <a:prstGeom prst="rect">
            <a:avLst/>
          </a:prstGeom>
        </p:spPr>
      </p:pic>
      <p:grpSp>
        <p:nvGrpSpPr>
          <p:cNvPr id="9" name="Group 8">
            <a:extLst>
              <a:ext uri="{FF2B5EF4-FFF2-40B4-BE49-F238E27FC236}">
                <a16:creationId xmlns:a16="http://schemas.microsoft.com/office/drawing/2014/main" id="{AEA17988-B5C5-26DF-28C6-8F586A3A1E7C}"/>
              </a:ext>
            </a:extLst>
          </p:cNvPr>
          <p:cNvGrpSpPr/>
          <p:nvPr/>
        </p:nvGrpSpPr>
        <p:grpSpPr>
          <a:xfrm>
            <a:off x="-2956892" y="-804093"/>
            <a:ext cx="2640572" cy="907030"/>
            <a:chOff x="4115078" y="173006"/>
            <a:chExt cx="2640572" cy="907030"/>
          </a:xfrm>
        </p:grpSpPr>
        <p:pic>
          <p:nvPicPr>
            <p:cNvPr id="2" name="Picture 1" descr="A colorful logo with a black background&#10;&#10;AI-generated content may be incorrect.">
              <a:extLst>
                <a:ext uri="{FF2B5EF4-FFF2-40B4-BE49-F238E27FC236}">
                  <a16:creationId xmlns:a16="http://schemas.microsoft.com/office/drawing/2014/main" id="{FA4EF737-12CD-1AF4-174B-B59363BF33F0}"/>
                </a:ext>
              </a:extLst>
            </p:cNvPr>
            <p:cNvPicPr>
              <a:picLocks noChangeAspect="1"/>
            </p:cNvPicPr>
            <p:nvPr/>
          </p:nvPicPr>
          <p:blipFill>
            <a:blip r:embed="rId9"/>
            <a:stretch>
              <a:fillRect/>
            </a:stretch>
          </p:blipFill>
          <p:spPr>
            <a:xfrm>
              <a:off x="5848620" y="173006"/>
              <a:ext cx="907030" cy="907030"/>
            </a:xfrm>
            <a:prstGeom prst="rect">
              <a:avLst/>
            </a:prstGeom>
          </p:spPr>
        </p:pic>
        <p:pic>
          <p:nvPicPr>
            <p:cNvPr id="4" name="Graphic 3">
              <a:extLst>
                <a:ext uri="{FF2B5EF4-FFF2-40B4-BE49-F238E27FC236}">
                  <a16:creationId xmlns:a16="http://schemas.microsoft.com/office/drawing/2014/main" id="{C78155E5-DAA2-CCD5-812A-FC338E53367F}"/>
                </a:ext>
              </a:extLst>
            </p:cNvPr>
            <p:cNvPicPr>
              <a:picLocks noChangeAspect="1"/>
            </p:cNvPicPr>
            <p:nvPr/>
          </p:nvPicPr>
          <p:blipFill>
            <a:blip r:embed="rId10">
              <a:extLst>
                <a:ext uri="{96DAC541-7B7A-43D3-8B79-37D633B846F1}">
                  <asvg:svgBlip xmlns:asvg="http://schemas.microsoft.com/office/drawing/2016/SVG/main" r:embed="rId11"/>
                </a:ext>
              </a:extLst>
            </a:blip>
            <a:srcRect r="72945"/>
            <a:stretch/>
          </p:blipFill>
          <p:spPr>
            <a:xfrm>
              <a:off x="4115078" y="247108"/>
              <a:ext cx="1348632" cy="758828"/>
            </a:xfrm>
            <a:prstGeom prst="rect">
              <a:avLst/>
            </a:prstGeom>
          </p:spPr>
        </p:pic>
        <p:sp>
          <p:nvSpPr>
            <p:cNvPr id="5" name="文本框 9">
              <a:extLst>
                <a:ext uri="{FF2B5EF4-FFF2-40B4-BE49-F238E27FC236}">
                  <a16:creationId xmlns:a16="http://schemas.microsoft.com/office/drawing/2014/main" id="{B200C7ED-1F8E-953B-C87A-E64E581763BC}"/>
                </a:ext>
              </a:extLst>
            </p:cNvPr>
            <p:cNvSpPr txBox="1"/>
            <p:nvPr/>
          </p:nvSpPr>
          <p:spPr>
            <a:xfrm flipH="1">
              <a:off x="5392864" y="316687"/>
              <a:ext cx="476666" cy="720197"/>
            </a:xfrm>
            <a:prstGeom prst="rect">
              <a:avLst/>
            </a:prstGeom>
            <a:noFill/>
          </p:spPr>
          <p:txBody>
            <a:bodyPr wrap="square"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altLang="zh-CN" sz="4800" b="1" i="0" u="none" strike="noStrike" kern="1200" cap="none" spc="0" normalizeH="0" baseline="0" noProof="0" dirty="0">
                  <a:ln>
                    <a:noFill/>
                  </a:ln>
                  <a:solidFill>
                    <a:srgbClr val="00257E"/>
                  </a:solidFill>
                  <a:effectLst/>
                  <a:uLnTx/>
                  <a:uFillTx/>
                  <a:latin typeface="Tenorite" pitchFamily="2" charset="0"/>
                  <a:ea typeface="Alibaba PuHuiTi Medium" panose="00020600040101010101" charset="-122"/>
                  <a:cs typeface="Bebas Neue Bold" panose="00000500000000000000" charset="0"/>
                </a:rPr>
                <a:t>+</a:t>
              </a:r>
              <a:endParaRPr kumimoji="0" lang="en-US" altLang="zh-CN" sz="4800" b="1" i="0" u="none" strike="noStrike" kern="1200" cap="none" spc="0" normalizeH="0" baseline="0" noProof="0" dirty="0">
                <a:ln>
                  <a:noFill/>
                </a:ln>
                <a:solidFill>
                  <a:srgbClr val="00257E"/>
                </a:solidFill>
                <a:effectLst/>
                <a:uLnTx/>
                <a:uFillTx/>
                <a:latin typeface="Bebas Neue Bold" panose="00000500000000000000" charset="0"/>
                <a:ea typeface="Alibaba PuHuiTi Medium" panose="00020600040101010101" charset="-122"/>
                <a:cs typeface="Bebas Neue Bold" panose="00000500000000000000" charset="0"/>
              </a:endParaRPr>
            </a:p>
          </p:txBody>
        </p:sp>
      </p:grpSp>
      <p:pic>
        <p:nvPicPr>
          <p:cNvPr id="8" name="Picture 7">
            <a:extLst>
              <a:ext uri="{FF2B5EF4-FFF2-40B4-BE49-F238E27FC236}">
                <a16:creationId xmlns:a16="http://schemas.microsoft.com/office/drawing/2014/main" id="{F53AA616-4BD5-4272-58DD-1958B485F35A}"/>
              </a:ext>
            </a:extLst>
          </p:cNvPr>
          <p:cNvPicPr>
            <a:picLocks noChangeAspect="1"/>
          </p:cNvPicPr>
          <p:nvPr/>
        </p:nvPicPr>
        <p:blipFill>
          <a:blip r:embed="rId12"/>
          <a:stretch>
            <a:fillRect/>
          </a:stretch>
        </p:blipFill>
        <p:spPr>
          <a:xfrm>
            <a:off x="5414969" y="2850173"/>
            <a:ext cx="6943163" cy="4212756"/>
          </a:xfrm>
          <a:prstGeom prst="rect">
            <a:avLst/>
          </a:prstGeom>
        </p:spPr>
      </p:pic>
      <p:pic>
        <p:nvPicPr>
          <p:cNvPr id="6" name="Graphic 5">
            <a:extLst>
              <a:ext uri="{FF2B5EF4-FFF2-40B4-BE49-F238E27FC236}">
                <a16:creationId xmlns:a16="http://schemas.microsoft.com/office/drawing/2014/main" id="{574C305F-EFCB-37C8-3D72-B164288C6A66}"/>
              </a:ext>
            </a:extLst>
          </p:cNvPr>
          <p:cNvPicPr>
            <a:picLocks noChangeAspect="1"/>
          </p:cNvPicPr>
          <p:nvPr/>
        </p:nvPicPr>
        <p:blipFill>
          <a:blip r:embed="rId13">
            <a:duotone>
              <a:schemeClr val="accent1">
                <a:shade val="45000"/>
                <a:satMod val="135000"/>
              </a:schemeClr>
              <a:prstClr val="white"/>
            </a:duotone>
            <a:alphaModFix/>
            <a:lum bright="-11000" contrast="9000"/>
            <a:extLst>
              <a:ext uri="{96DAC541-7B7A-43D3-8B79-37D633B846F1}">
                <asvg:svgBlip xmlns:asvg="http://schemas.microsoft.com/office/drawing/2016/SVG/main" r:embed="rId14"/>
              </a:ext>
            </a:extLst>
          </a:blip>
          <a:stretch>
            <a:fillRect/>
          </a:stretch>
        </p:blipFill>
        <p:spPr>
          <a:xfrm>
            <a:off x="6675742" y="1915567"/>
            <a:ext cx="386815" cy="386815"/>
          </a:xfrm>
          <a:prstGeom prst="rect">
            <a:avLst/>
          </a:prstGeom>
        </p:spPr>
      </p:pic>
      <p:pic>
        <p:nvPicPr>
          <p:cNvPr id="3" name="Picture 2" descr="A logo of a cube&#10;&#10;Description automatically generated">
            <a:extLst>
              <a:ext uri="{FF2B5EF4-FFF2-40B4-BE49-F238E27FC236}">
                <a16:creationId xmlns:a16="http://schemas.microsoft.com/office/drawing/2014/main" id="{C0203D7D-9334-17AD-E539-3EFCC923C5D7}"/>
              </a:ext>
            </a:extLst>
          </p:cNvPr>
          <p:cNvPicPr>
            <a:picLocks noChangeAspect="1"/>
          </p:cNvPicPr>
          <p:nvPr/>
        </p:nvPicPr>
        <p:blipFill>
          <a:blip r:embed="rId15"/>
          <a:srcRect t="65810"/>
          <a:stretch/>
        </p:blipFill>
        <p:spPr>
          <a:xfrm>
            <a:off x="4779683" y="286509"/>
            <a:ext cx="2689225" cy="1019259"/>
          </a:xfrm>
          <a:prstGeom prst="rect">
            <a:avLst/>
          </a:prstGeom>
        </p:spPr>
      </p:pic>
      <p:pic>
        <p:nvPicPr>
          <p:cNvPr id="10" name="Picture 9" descr="Robrix logo: a colorful cube with the middle edges partially missing.">
            <a:extLst>
              <a:ext uri="{FF2B5EF4-FFF2-40B4-BE49-F238E27FC236}">
                <a16:creationId xmlns:a16="http://schemas.microsoft.com/office/drawing/2014/main" id="{80158059-1DEC-DF92-2CF1-D8CCC5C29DC6}"/>
              </a:ext>
            </a:extLst>
          </p:cNvPr>
          <p:cNvPicPr>
            <a:picLocks noChangeAspect="1"/>
          </p:cNvPicPr>
          <p:nvPr/>
        </p:nvPicPr>
        <p:blipFill>
          <a:blip r:embed="rId16">
            <a:extLst>
              <a:ext uri="{BEBA8EAE-BF5A-486C-A8C5-ECC9F3942E4B}">
                <a14:imgProps xmlns:a14="http://schemas.microsoft.com/office/drawing/2010/main">
                  <a14:imgLayer r:embed="rId17">
                    <a14:imgEffect>
                      <a14:artisticMarker/>
                    </a14:imgEffect>
                  </a14:imgLayer>
                </a14:imgProps>
              </a:ext>
            </a:extLst>
          </a:blip>
          <a:stretch>
            <a:fillRect/>
          </a:stretch>
        </p:blipFill>
        <p:spPr>
          <a:xfrm>
            <a:off x="4026531" y="156424"/>
            <a:ext cx="1119261" cy="1119261"/>
          </a:xfrm>
          <a:prstGeom prst="rect">
            <a:avLst/>
          </a:prstGeom>
        </p:spPr>
      </p:pic>
      <p:pic>
        <p:nvPicPr>
          <p:cNvPr id="12" name="Picture 11">
            <a:extLst>
              <a:ext uri="{FF2B5EF4-FFF2-40B4-BE49-F238E27FC236}">
                <a16:creationId xmlns:a16="http://schemas.microsoft.com/office/drawing/2014/main" id="{DF39F1E9-3E26-71D0-52B2-FE2A2AD1AD34}"/>
              </a:ext>
            </a:extLst>
          </p:cNvPr>
          <p:cNvPicPr>
            <a:picLocks noChangeAspect="1"/>
          </p:cNvPicPr>
          <p:nvPr/>
        </p:nvPicPr>
        <p:blipFill>
          <a:blip r:embed="rId18"/>
          <a:stretch>
            <a:fillRect/>
          </a:stretch>
        </p:blipFill>
        <p:spPr>
          <a:xfrm>
            <a:off x="-3282568" y="658614"/>
            <a:ext cx="2046814" cy="2908460"/>
          </a:xfrm>
          <a:prstGeom prst="rect">
            <a:avLst/>
          </a:prstGeom>
        </p:spPr>
      </p:pic>
      <p:pic>
        <p:nvPicPr>
          <p:cNvPr id="14" name="Picture 13">
            <a:extLst>
              <a:ext uri="{FF2B5EF4-FFF2-40B4-BE49-F238E27FC236}">
                <a16:creationId xmlns:a16="http://schemas.microsoft.com/office/drawing/2014/main" id="{0D01E62D-3AEB-0691-4768-639451AB9D4B}"/>
              </a:ext>
            </a:extLst>
          </p:cNvPr>
          <p:cNvPicPr>
            <a:picLocks noChangeAspect="1"/>
          </p:cNvPicPr>
          <p:nvPr/>
        </p:nvPicPr>
        <p:blipFill>
          <a:blip r:embed="rId19"/>
          <a:stretch>
            <a:fillRect/>
          </a:stretch>
        </p:blipFill>
        <p:spPr>
          <a:xfrm>
            <a:off x="-53505" y="-46141"/>
            <a:ext cx="3906619" cy="3369935"/>
          </a:xfrm>
          <a:prstGeom prst="rect">
            <a:avLst/>
          </a:prstGeom>
        </p:spPr>
      </p:pic>
    </p:spTree>
    <p:extLst>
      <p:ext uri="{BB962C8B-B14F-4D97-AF65-F5344CB8AC3E}">
        <p14:creationId xmlns:p14="http://schemas.microsoft.com/office/powerpoint/2010/main" val="13913133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75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par>
                          <p:cTn id="11" fill="hold">
                            <p:stCondLst>
                              <p:cond delay="750"/>
                            </p:stCondLst>
                            <p:childTnLst>
                              <p:par>
                                <p:cTn id="12" presetID="10" presetClass="entr" presetSubtype="0" fill="hold" nodeType="afterEffect">
                                  <p:stCondLst>
                                    <p:cond delay="0"/>
                                  </p:stCondLst>
                                  <p:childTnLst>
                                    <p:set>
                                      <p:cBhvr>
                                        <p:cTn id="13" dur="1" fill="hold">
                                          <p:stCondLst>
                                            <p:cond delay="0"/>
                                          </p:stCondLst>
                                        </p:cTn>
                                        <p:tgtEl>
                                          <p:spTgt spid="17"/>
                                        </p:tgtEl>
                                        <p:attrNameLst>
                                          <p:attrName>style.visibility</p:attrName>
                                        </p:attrNameLst>
                                      </p:cBhvr>
                                      <p:to>
                                        <p:strVal val="visible"/>
                                      </p:to>
                                    </p:set>
                                    <p:animEffect transition="in" filter="fade">
                                      <p:cBhvr>
                                        <p:cTn id="14" dur="500"/>
                                        <p:tgtEl>
                                          <p:spTgt spid="17"/>
                                        </p:tgtEl>
                                      </p:cBhvr>
                                    </p:animEffect>
                                  </p:childTnLst>
                                </p:cTn>
                              </p:par>
                            </p:childTnLst>
                          </p:cTn>
                        </p:par>
                        <p:par>
                          <p:cTn id="15" fill="hold">
                            <p:stCondLst>
                              <p:cond delay="1250"/>
                            </p:stCondLst>
                            <p:childTnLst>
                              <p:par>
                                <p:cTn id="16" presetID="10" presetClass="entr" presetSubtype="0" fill="hold" nodeType="afterEffect">
                                  <p:stCondLst>
                                    <p:cond delay="0"/>
                                  </p:stCondLst>
                                  <p:childTnLst>
                                    <p:set>
                                      <p:cBhvr>
                                        <p:cTn id="17" dur="1" fill="hold">
                                          <p:stCondLst>
                                            <p:cond delay="0"/>
                                          </p:stCondLst>
                                        </p:cTn>
                                        <p:tgtEl>
                                          <p:spTgt spid="27"/>
                                        </p:tgtEl>
                                        <p:attrNameLst>
                                          <p:attrName>style.visibility</p:attrName>
                                        </p:attrNameLst>
                                      </p:cBhvr>
                                      <p:to>
                                        <p:strVal val="visible"/>
                                      </p:to>
                                    </p:set>
                                    <p:animEffect transition="in" filter="fade">
                                      <p:cBhvr>
                                        <p:cTn id="18" dur="500"/>
                                        <p:tgtEl>
                                          <p:spTgt spid="27"/>
                                        </p:tgtEl>
                                      </p:cBhvr>
                                    </p:animEffect>
                                  </p:childTnLst>
                                </p:cTn>
                              </p:par>
                            </p:childTnLst>
                          </p:cTn>
                        </p:par>
                        <p:par>
                          <p:cTn id="19" fill="hold">
                            <p:stCondLst>
                              <p:cond delay="1750"/>
                            </p:stCondLst>
                            <p:childTnLst>
                              <p:par>
                                <p:cTn id="20" presetID="10" presetClass="entr" presetSubtype="0" fill="hold" nodeType="after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500"/>
                                        <p:tgtEl>
                                          <p:spTgt spid="19"/>
                                        </p:tgtEl>
                                      </p:cBhvr>
                                    </p:animEffect>
                                  </p:childTnLst>
                                </p:cTn>
                              </p:par>
                            </p:childTnLst>
                          </p:cTn>
                        </p:par>
                        <p:par>
                          <p:cTn id="23" fill="hold">
                            <p:stCondLst>
                              <p:cond delay="2250"/>
                            </p:stCondLst>
                            <p:childTnLst>
                              <p:par>
                                <p:cTn id="24" presetID="10" presetClass="entr" presetSubtype="0" fill="hold" nodeType="after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fade">
                                      <p:cBhvr>
                                        <p:cTn id="26" dur="500"/>
                                        <p:tgtEl>
                                          <p:spTgt spid="20"/>
                                        </p:tgtEl>
                                      </p:cBhvr>
                                    </p:animEffect>
                                  </p:childTnLst>
                                </p:cTn>
                              </p:par>
                            </p:childTnLst>
                          </p:cTn>
                        </p:par>
                        <p:par>
                          <p:cTn id="27" fill="hold">
                            <p:stCondLst>
                              <p:cond delay="2750"/>
                            </p:stCondLst>
                            <p:childTnLst>
                              <p:par>
                                <p:cTn id="28" presetID="10" presetClass="entr" presetSubtype="0" fill="hold" nodeType="after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fade">
                                      <p:cBhvr>
                                        <p:cTn id="30" dur="500"/>
                                        <p:tgtEl>
                                          <p:spTgt spid="15"/>
                                        </p:tgtEl>
                                      </p:cBhvr>
                                    </p:animEffect>
                                  </p:childTnLst>
                                </p:cTn>
                              </p:par>
                            </p:childTnLst>
                          </p:cTn>
                        </p:par>
                        <p:par>
                          <p:cTn id="31" fill="hold">
                            <p:stCondLst>
                              <p:cond delay="3250"/>
                            </p:stCondLst>
                            <p:childTnLst>
                              <p:par>
                                <p:cTn id="32" presetID="10" presetClass="entr" presetSubtype="0" fill="hold" nodeType="afterEffect">
                                  <p:stCondLst>
                                    <p:cond delay="0"/>
                                  </p:stCondLst>
                                  <p:childTnLst>
                                    <p:set>
                                      <p:cBhvr>
                                        <p:cTn id="33" dur="1" fill="hold">
                                          <p:stCondLst>
                                            <p:cond delay="0"/>
                                          </p:stCondLst>
                                        </p:cTn>
                                        <p:tgtEl>
                                          <p:spTgt spid="25"/>
                                        </p:tgtEl>
                                        <p:attrNameLst>
                                          <p:attrName>style.visibility</p:attrName>
                                        </p:attrNameLst>
                                      </p:cBhvr>
                                      <p:to>
                                        <p:strVal val="visible"/>
                                      </p:to>
                                    </p:set>
                                    <p:animEffect transition="in" filter="fade">
                                      <p:cBhvr>
                                        <p:cTn id="34" dur="500"/>
                                        <p:tgtEl>
                                          <p:spTgt spid="25"/>
                                        </p:tgtEl>
                                      </p:cBhvr>
                                    </p:animEffect>
                                  </p:childTnLst>
                                </p:cTn>
                              </p:par>
                            </p:childTnLst>
                          </p:cTn>
                        </p:par>
                        <p:par>
                          <p:cTn id="35" fill="hold">
                            <p:stCondLst>
                              <p:cond delay="3750"/>
                            </p:stCondLst>
                            <p:childTnLst>
                              <p:par>
                                <p:cTn id="36" presetID="10" presetClass="entr" presetSubtype="0" fill="hold" nodeType="afterEffect">
                                  <p:stCondLst>
                                    <p:cond delay="0"/>
                                  </p:stCondLst>
                                  <p:childTnLst>
                                    <p:set>
                                      <p:cBhvr>
                                        <p:cTn id="37" dur="1" fill="hold">
                                          <p:stCondLst>
                                            <p:cond delay="0"/>
                                          </p:stCondLst>
                                        </p:cTn>
                                        <p:tgtEl>
                                          <p:spTgt spid="8"/>
                                        </p:tgtEl>
                                        <p:attrNameLst>
                                          <p:attrName>style.visibility</p:attrName>
                                        </p:attrNameLst>
                                      </p:cBhvr>
                                      <p:to>
                                        <p:strVal val="visible"/>
                                      </p:to>
                                    </p:set>
                                    <p:animEffect transition="in" filter="fade">
                                      <p:cBhvr>
                                        <p:cTn id="38" dur="500"/>
                                        <p:tgtEl>
                                          <p:spTgt spid="8"/>
                                        </p:tgtEl>
                                      </p:cBhvr>
                                    </p:animEffect>
                                  </p:childTnLst>
                                </p:cTn>
                              </p:par>
                            </p:childTnLst>
                          </p:cTn>
                        </p:par>
                        <p:par>
                          <p:cTn id="39" fill="hold">
                            <p:stCondLst>
                              <p:cond delay="4250"/>
                            </p:stCondLst>
                            <p:childTnLst>
                              <p:par>
                                <p:cTn id="40" presetID="10" presetClass="entr" presetSubtype="0" fill="hold" nodeType="after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fade">
                                      <p:cBhvr>
                                        <p:cTn id="4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31">
          <a:extLst>
            <a:ext uri="{FF2B5EF4-FFF2-40B4-BE49-F238E27FC236}">
              <a16:creationId xmlns:a16="http://schemas.microsoft.com/office/drawing/2014/main" id="{274829CC-6F76-2303-E635-CF934F9C7FAE}"/>
            </a:ext>
          </a:extLst>
        </p:cNvPr>
        <p:cNvGrpSpPr/>
        <p:nvPr/>
      </p:nvGrpSpPr>
      <p:grpSpPr>
        <a:xfrm>
          <a:off x="0" y="0"/>
          <a:ext cx="0" cy="0"/>
          <a:chOff x="0" y="0"/>
          <a:chExt cx="0" cy="0"/>
        </a:xfrm>
      </p:grpSpPr>
      <p:pic>
        <p:nvPicPr>
          <p:cNvPr id="132" name="Google Shape;132;p30" descr="Mask group.svg">
            <a:extLst>
              <a:ext uri="{FF2B5EF4-FFF2-40B4-BE49-F238E27FC236}">
                <a16:creationId xmlns:a16="http://schemas.microsoft.com/office/drawing/2014/main" id="{83C08F33-2745-B7B2-E6C5-C46AC3F903EE}"/>
              </a:ext>
            </a:extLst>
          </p:cNvPr>
          <p:cNvPicPr preferRelativeResize="0"/>
          <p:nvPr/>
        </p:nvPicPr>
        <p:blipFill rotWithShape="1">
          <a:blip r:embed="rId3">
            <a:alphaModFix/>
          </a:blip>
          <a:srcRect/>
          <a:stretch/>
        </p:blipFill>
        <p:spPr>
          <a:xfrm>
            <a:off x="34599" y="153224"/>
            <a:ext cx="12192000" cy="6858000"/>
          </a:xfrm>
          <a:prstGeom prst="rect">
            <a:avLst/>
          </a:prstGeom>
          <a:noFill/>
          <a:ln>
            <a:noFill/>
          </a:ln>
        </p:spPr>
      </p:pic>
      <p:sp>
        <p:nvSpPr>
          <p:cNvPr id="134" name="Google Shape;134;p30">
            <a:extLst>
              <a:ext uri="{FF2B5EF4-FFF2-40B4-BE49-F238E27FC236}">
                <a16:creationId xmlns:a16="http://schemas.microsoft.com/office/drawing/2014/main" id="{A5526B3B-B786-B349-4EB0-7E9D740176C0}"/>
              </a:ext>
            </a:extLst>
          </p:cNvPr>
          <p:cNvSpPr/>
          <p:nvPr/>
        </p:nvSpPr>
        <p:spPr>
          <a:xfrm>
            <a:off x="0" y="6096000"/>
            <a:ext cx="12192000" cy="762000"/>
          </a:xfrm>
          <a:prstGeom prst="rect">
            <a:avLst/>
          </a:prstGeom>
          <a:solidFill>
            <a:srgbClr val="FFE9E6"/>
          </a:solidFill>
          <a:ln>
            <a:noFill/>
          </a:ln>
        </p:spPr>
        <p:txBody>
          <a:bodyPr spcFirstLastPara="1" wrap="square" lIns="0" tIns="0" rIns="0" bIns="0" anchor="ctr" anchorCtr="0">
            <a:noAutofit/>
          </a:bodyPr>
          <a:lstStyle/>
          <a:p>
            <a:pPr algn="ctr">
              <a:buClr>
                <a:srgbClr val="FFFFFF"/>
              </a:buClr>
              <a:buSzPts val="1200"/>
            </a:pPr>
            <a:endParaRPr sz="1600">
              <a:solidFill>
                <a:srgbClr val="FFFFFF"/>
              </a:solidFill>
              <a:latin typeface="Helvetica Neue"/>
              <a:ea typeface="Helvetica Neue"/>
              <a:cs typeface="Helvetica Neue"/>
              <a:sym typeface="Helvetica Neue"/>
            </a:endParaRPr>
          </a:p>
        </p:txBody>
      </p:sp>
      <p:pic>
        <p:nvPicPr>
          <p:cNvPr id="135" name="Google Shape;135;p30" descr="Group.svg">
            <a:extLst>
              <a:ext uri="{FF2B5EF4-FFF2-40B4-BE49-F238E27FC236}">
                <a16:creationId xmlns:a16="http://schemas.microsoft.com/office/drawing/2014/main" id="{2621DDF4-79E6-7A32-C390-96C02660952E}"/>
              </a:ext>
            </a:extLst>
          </p:cNvPr>
          <p:cNvPicPr preferRelativeResize="0"/>
          <p:nvPr/>
        </p:nvPicPr>
        <p:blipFill rotWithShape="1">
          <a:blip r:embed="rId4">
            <a:alphaModFix/>
          </a:blip>
          <a:srcRect/>
          <a:stretch/>
        </p:blipFill>
        <p:spPr>
          <a:xfrm>
            <a:off x="11247899" y="6187617"/>
            <a:ext cx="774233" cy="573505"/>
          </a:xfrm>
          <a:prstGeom prst="rect">
            <a:avLst/>
          </a:prstGeom>
          <a:noFill/>
          <a:ln>
            <a:noFill/>
          </a:ln>
        </p:spPr>
      </p:pic>
      <p:sp>
        <p:nvSpPr>
          <p:cNvPr id="137" name="Google Shape;137;p30">
            <a:extLst>
              <a:ext uri="{FF2B5EF4-FFF2-40B4-BE49-F238E27FC236}">
                <a16:creationId xmlns:a16="http://schemas.microsoft.com/office/drawing/2014/main" id="{80E2DA1E-ADD4-E8AF-FAA5-333831702F2A}"/>
              </a:ext>
            </a:extLst>
          </p:cNvPr>
          <p:cNvSpPr txBox="1"/>
          <p:nvPr/>
        </p:nvSpPr>
        <p:spPr>
          <a:xfrm>
            <a:off x="0" y="160497"/>
            <a:ext cx="12191999" cy="1036181"/>
          </a:xfrm>
          <a:prstGeom prst="rect">
            <a:avLst/>
          </a:prstGeom>
          <a:noFill/>
          <a:ln>
            <a:noFill/>
          </a:ln>
        </p:spPr>
        <p:txBody>
          <a:bodyPr spcFirstLastPara="1" wrap="square" lIns="25400" tIns="25400" rIns="25400" bIns="25400" anchor="ctr" anchorCtr="0">
            <a:spAutoFit/>
          </a:bodyPr>
          <a:lstStyle/>
          <a:p>
            <a:pPr algn="ctr">
              <a:buClr>
                <a:srgbClr val="000000"/>
              </a:buClr>
              <a:buSzPts val="3000"/>
            </a:pPr>
            <a:r>
              <a:rPr lang="en" sz="3200" b="1" dirty="0">
                <a:solidFill>
                  <a:srgbClr val="000000"/>
                </a:solidFill>
                <a:latin typeface="Helvetica Neue"/>
                <a:ea typeface="Helvetica Neue"/>
                <a:cs typeface="Helvetica Neue"/>
                <a:sym typeface="Helvetica Neue"/>
              </a:rPr>
              <a:t>Leverage Rust for max performance: </a:t>
            </a:r>
            <a:r>
              <a:rPr lang="en" sz="3200" b="1" i="1" dirty="0">
                <a:solidFill>
                  <a:srgbClr val="000000"/>
                </a:solidFill>
                <a:latin typeface="Helvetica Neue"/>
                <a:ea typeface="Helvetica Neue"/>
                <a:cs typeface="Helvetica Neue"/>
                <a:sym typeface="Helvetica Neue"/>
              </a:rPr>
              <a:t>safely</a:t>
            </a:r>
            <a:r>
              <a:rPr lang="en" sz="3200" b="1" dirty="0">
                <a:solidFill>
                  <a:srgbClr val="000000"/>
                </a:solidFill>
                <a:latin typeface="Helvetica Neue"/>
                <a:ea typeface="Helvetica Neue"/>
                <a:cs typeface="Helvetica Neue"/>
                <a:sym typeface="Helvetica Neue"/>
              </a:rPr>
              <a:t> and easily</a:t>
            </a:r>
            <a:br>
              <a:rPr lang="en" sz="3200" b="1" dirty="0">
                <a:solidFill>
                  <a:srgbClr val="000000"/>
                </a:solidFill>
                <a:latin typeface="Helvetica Neue"/>
                <a:ea typeface="Helvetica Neue"/>
                <a:cs typeface="Helvetica Neue"/>
                <a:sym typeface="Helvetica Neue"/>
              </a:rPr>
            </a:br>
            <a:r>
              <a:rPr lang="en" sz="3200" b="1" dirty="0">
                <a:solidFill>
                  <a:srgbClr val="000000"/>
                </a:solidFill>
                <a:latin typeface="Helvetica Neue"/>
                <a:ea typeface="Helvetica Neue"/>
                <a:cs typeface="Helvetica Neue"/>
                <a:sym typeface="Helvetica Neue"/>
              </a:rPr>
              <a:t>offload I/O &amp; computation off of the main UI thread</a:t>
            </a:r>
          </a:p>
        </p:txBody>
      </p:sp>
      <p:sp>
        <p:nvSpPr>
          <p:cNvPr id="11" name="TextBox 10">
            <a:extLst>
              <a:ext uri="{FF2B5EF4-FFF2-40B4-BE49-F238E27FC236}">
                <a16:creationId xmlns:a16="http://schemas.microsoft.com/office/drawing/2014/main" id="{02693001-71F5-833A-FC38-6DD64FD96D29}"/>
              </a:ext>
            </a:extLst>
          </p:cNvPr>
          <p:cNvSpPr txBox="1"/>
          <p:nvPr/>
        </p:nvSpPr>
        <p:spPr>
          <a:xfrm>
            <a:off x="5783460" y="1486440"/>
            <a:ext cx="10691394" cy="3416320"/>
          </a:xfrm>
          <a:prstGeom prst="rect">
            <a:avLst/>
          </a:prstGeom>
          <a:gradFill flip="none" rotWithShape="1">
            <a:gsLst>
              <a:gs pos="0">
                <a:srgbClr val="F8F8F8">
                  <a:shade val="30000"/>
                  <a:satMod val="115000"/>
                  <a:alpha val="75602"/>
                </a:srgbClr>
              </a:gs>
              <a:gs pos="50000">
                <a:srgbClr val="F8F8F8">
                  <a:shade val="67500"/>
                  <a:satMod val="115000"/>
                </a:srgbClr>
              </a:gs>
              <a:gs pos="100000">
                <a:srgbClr val="F8F8F8">
                  <a:shade val="100000"/>
                  <a:satMod val="115000"/>
                  <a:alpha val="50000"/>
                  <a:lumMod val="93000"/>
                </a:srgbClr>
              </a:gs>
            </a:gsLst>
            <a:path path="circle">
              <a:fillToRect l="100000" t="100000"/>
            </a:path>
            <a:tileRect r="-100000" b="-100000"/>
          </a:gradFill>
        </p:spPr>
        <p:txBody>
          <a:bodyPr wrap="square">
            <a:spAutoFit/>
          </a:bodyPr>
          <a:lstStyle/>
          <a:p>
            <a:pPr rtl="0">
              <a:buNone/>
            </a:pPr>
            <a:r>
              <a:rPr lang="en-US" sz="1200" b="0" i="0" u="none" strike="noStrike" dirty="0">
                <a:solidFill>
                  <a:srgbClr val="0000FF"/>
                </a:solidFill>
                <a:effectLst/>
                <a:latin typeface="Menlo" panose="020B0609030804020204" pitchFamily="49" charset="0"/>
                <a:ea typeface="Menlo" panose="020B0609030804020204" pitchFamily="49" charset="0"/>
                <a:cs typeface="Menlo" panose="020B0609030804020204" pitchFamily="49" charset="0"/>
              </a:rPr>
              <a:t>async</a:t>
            </a: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 </a:t>
            </a:r>
            <a:r>
              <a:rPr lang="en-US" sz="1200" b="0" i="0" u="none" strike="noStrike" dirty="0" err="1">
                <a:solidFill>
                  <a:srgbClr val="0000FF"/>
                </a:solidFill>
                <a:effectLst/>
                <a:latin typeface="Menlo" panose="020B0609030804020204" pitchFamily="49" charset="0"/>
                <a:ea typeface="Menlo" panose="020B0609030804020204" pitchFamily="49" charset="0"/>
                <a:cs typeface="Menlo" panose="020B0609030804020204" pitchFamily="49" charset="0"/>
              </a:rPr>
              <a:t>fn</a:t>
            </a: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 </a:t>
            </a:r>
            <a:r>
              <a:rPr lang="en-US" sz="1200" b="0" i="0" u="none" strike="noStrike" dirty="0" err="1">
                <a:solidFill>
                  <a:srgbClr val="795E26"/>
                </a:solidFill>
                <a:effectLst/>
                <a:latin typeface="Menlo" panose="020B0609030804020204" pitchFamily="49" charset="0"/>
                <a:ea typeface="Menlo" panose="020B0609030804020204" pitchFamily="49" charset="0"/>
                <a:cs typeface="Menlo" panose="020B0609030804020204" pitchFamily="49" charset="0"/>
              </a:rPr>
              <a:t>async_matrix_worker</a:t>
            </a: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a:t>
            </a:r>
            <a:endParaRPr lang="en-US" sz="1200" b="0" dirty="0">
              <a:effectLst/>
              <a:latin typeface="Menlo" panose="020B0609030804020204" pitchFamily="49" charset="0"/>
              <a:ea typeface="Menlo" panose="020B0609030804020204" pitchFamily="49" charset="0"/>
              <a:cs typeface="Menlo" panose="020B0609030804020204" pitchFamily="49" charset="0"/>
            </a:endParaRPr>
          </a:p>
          <a:p>
            <a:pPr rtl="0">
              <a:buNone/>
            </a:pP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   </a:t>
            </a:r>
            <a:r>
              <a:rPr lang="en-US" sz="1200" b="0" i="0" u="none" strike="noStrike" dirty="0">
                <a:solidFill>
                  <a:srgbClr val="0000FF"/>
                </a:solidFill>
                <a:effectLst/>
                <a:latin typeface="Menlo" panose="020B0609030804020204" pitchFamily="49" charset="0"/>
                <a:ea typeface="Menlo" panose="020B0609030804020204" pitchFamily="49" charset="0"/>
                <a:cs typeface="Menlo" panose="020B0609030804020204" pitchFamily="49" charset="0"/>
              </a:rPr>
              <a:t>mut</a:t>
            </a: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 </a:t>
            </a:r>
            <a:r>
              <a:rPr lang="en-US" sz="1200" b="0" i="0" u="sng" dirty="0" err="1">
                <a:solidFill>
                  <a:srgbClr val="001080"/>
                </a:solidFill>
                <a:effectLst/>
                <a:latin typeface="Menlo" panose="020B0609030804020204" pitchFamily="49" charset="0"/>
                <a:ea typeface="Menlo" panose="020B0609030804020204" pitchFamily="49" charset="0"/>
                <a:cs typeface="Menlo" panose="020B0609030804020204" pitchFamily="49" charset="0"/>
              </a:rPr>
              <a:t>request_receiver</a:t>
            </a: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 </a:t>
            </a:r>
            <a:r>
              <a:rPr lang="en-US" sz="1200" b="0" i="0" u="none" strike="noStrike" dirty="0" err="1">
                <a:solidFill>
                  <a:srgbClr val="267F99"/>
                </a:solidFill>
                <a:effectLst/>
                <a:latin typeface="Menlo" panose="020B0609030804020204" pitchFamily="49" charset="0"/>
                <a:ea typeface="Menlo" panose="020B0609030804020204" pitchFamily="49" charset="0"/>
                <a:cs typeface="Menlo" panose="020B0609030804020204" pitchFamily="49" charset="0"/>
              </a:rPr>
              <a:t>UnboundedReceiver</a:t>
            </a: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&lt;</a:t>
            </a:r>
            <a:r>
              <a:rPr lang="en-US" sz="1200" b="0" i="0" u="none" strike="noStrike" dirty="0" err="1">
                <a:solidFill>
                  <a:srgbClr val="267F99"/>
                </a:solidFill>
                <a:effectLst/>
                <a:latin typeface="Menlo" panose="020B0609030804020204" pitchFamily="49" charset="0"/>
                <a:ea typeface="Menlo" panose="020B0609030804020204" pitchFamily="49" charset="0"/>
                <a:cs typeface="Menlo" panose="020B0609030804020204" pitchFamily="49" charset="0"/>
              </a:rPr>
              <a:t>MatrixRequest</a:t>
            </a: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&gt;,</a:t>
            </a:r>
            <a:endParaRPr lang="en-US" sz="1200" b="0" dirty="0">
              <a:effectLst/>
              <a:latin typeface="Menlo" panose="020B0609030804020204" pitchFamily="49" charset="0"/>
              <a:ea typeface="Menlo" panose="020B0609030804020204" pitchFamily="49" charset="0"/>
              <a:cs typeface="Menlo" panose="020B0609030804020204" pitchFamily="49" charset="0"/>
            </a:endParaRPr>
          </a:p>
          <a:p>
            <a:pPr rtl="0">
              <a:buNone/>
            </a:pP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 -&gt; </a:t>
            </a:r>
            <a:r>
              <a:rPr lang="en-US" sz="1200" b="0" i="0" u="none" strike="noStrike" dirty="0">
                <a:solidFill>
                  <a:srgbClr val="267F99"/>
                </a:solidFill>
                <a:effectLst/>
                <a:latin typeface="Menlo" panose="020B0609030804020204" pitchFamily="49" charset="0"/>
                <a:ea typeface="Menlo" panose="020B0609030804020204" pitchFamily="49" charset="0"/>
                <a:cs typeface="Menlo" panose="020B0609030804020204" pitchFamily="49" charset="0"/>
              </a:rPr>
              <a:t>Result</a:t>
            </a: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&lt;()&gt; {</a:t>
            </a:r>
            <a:endParaRPr lang="en-US" sz="1200" b="0" dirty="0">
              <a:effectLst/>
              <a:latin typeface="Menlo" panose="020B0609030804020204" pitchFamily="49" charset="0"/>
              <a:ea typeface="Menlo" panose="020B0609030804020204" pitchFamily="49" charset="0"/>
              <a:cs typeface="Menlo" panose="020B0609030804020204" pitchFamily="49" charset="0"/>
            </a:endParaRPr>
          </a:p>
          <a:p>
            <a:pPr rtl="0">
              <a:buNone/>
            </a:pPr>
            <a:r>
              <a:rPr lang="en-US" sz="1200" dirty="0">
                <a:solidFill>
                  <a:srgbClr val="000000"/>
                </a:solidFill>
                <a:latin typeface="Menlo" panose="020B0609030804020204" pitchFamily="49" charset="0"/>
                <a:ea typeface="Menlo" panose="020B0609030804020204" pitchFamily="49" charset="0"/>
                <a:cs typeface="Menlo" panose="020B0609030804020204" pitchFamily="49" charset="0"/>
              </a:rPr>
              <a:t>  </a:t>
            </a:r>
            <a:r>
              <a:rPr lang="en-US" sz="1200" b="0" i="0" u="none" strike="noStrike" dirty="0">
                <a:solidFill>
                  <a:srgbClr val="AF00DB"/>
                </a:solidFill>
                <a:effectLst/>
                <a:latin typeface="Menlo" panose="020B0609030804020204" pitchFamily="49" charset="0"/>
                <a:ea typeface="Menlo" panose="020B0609030804020204" pitchFamily="49" charset="0"/>
                <a:cs typeface="Menlo" panose="020B0609030804020204" pitchFamily="49" charset="0"/>
              </a:rPr>
              <a:t>while</a:t>
            </a: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 </a:t>
            </a:r>
            <a:r>
              <a:rPr lang="en-US" sz="1200" b="0" i="0" u="none" strike="noStrike" dirty="0">
                <a:solidFill>
                  <a:srgbClr val="0000FF"/>
                </a:solidFill>
                <a:effectLst/>
                <a:latin typeface="Menlo" panose="020B0609030804020204" pitchFamily="49" charset="0"/>
                <a:ea typeface="Menlo" panose="020B0609030804020204" pitchFamily="49" charset="0"/>
                <a:cs typeface="Menlo" panose="020B0609030804020204" pitchFamily="49" charset="0"/>
              </a:rPr>
              <a:t>let</a:t>
            </a: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 </a:t>
            </a:r>
            <a:r>
              <a:rPr lang="en-US" sz="1200" b="0" i="0" u="none" strike="noStrike" dirty="0">
                <a:solidFill>
                  <a:srgbClr val="0070C1"/>
                </a:solidFill>
                <a:effectLst/>
                <a:latin typeface="Menlo" panose="020B0609030804020204" pitchFamily="49" charset="0"/>
                <a:ea typeface="Menlo" panose="020B0609030804020204" pitchFamily="49" charset="0"/>
                <a:cs typeface="Menlo" panose="020B0609030804020204" pitchFamily="49" charset="0"/>
              </a:rPr>
              <a:t>Some</a:t>
            </a: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a:t>
            </a:r>
            <a:r>
              <a:rPr lang="en-US" sz="1200" b="0" i="0" u="none" strike="noStrike" dirty="0">
                <a:solidFill>
                  <a:srgbClr val="001080"/>
                </a:solidFill>
                <a:effectLst/>
                <a:latin typeface="Menlo" panose="020B0609030804020204" pitchFamily="49" charset="0"/>
                <a:ea typeface="Menlo" panose="020B0609030804020204" pitchFamily="49" charset="0"/>
                <a:cs typeface="Menlo" panose="020B0609030804020204" pitchFamily="49" charset="0"/>
              </a:rPr>
              <a:t>request</a:t>
            </a: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 = </a:t>
            </a:r>
            <a:r>
              <a:rPr lang="en-US" sz="1200" b="0" i="0" u="sng" dirty="0" err="1">
                <a:solidFill>
                  <a:srgbClr val="001080"/>
                </a:solidFill>
                <a:effectLst/>
                <a:latin typeface="Menlo" panose="020B0609030804020204" pitchFamily="49" charset="0"/>
                <a:ea typeface="Menlo" panose="020B0609030804020204" pitchFamily="49" charset="0"/>
                <a:cs typeface="Menlo" panose="020B0609030804020204" pitchFamily="49" charset="0"/>
              </a:rPr>
              <a:t>request_receiver</a:t>
            </a:r>
            <a:r>
              <a:rPr lang="en-US" sz="1200" b="0" i="0" u="none" strike="noStrike" dirty="0" err="1">
                <a:solidFill>
                  <a:srgbClr val="000000"/>
                </a:solidFill>
                <a:effectLst/>
                <a:latin typeface="Menlo" panose="020B0609030804020204" pitchFamily="49" charset="0"/>
                <a:ea typeface="Menlo" panose="020B0609030804020204" pitchFamily="49" charset="0"/>
                <a:cs typeface="Menlo" panose="020B0609030804020204" pitchFamily="49" charset="0"/>
              </a:rPr>
              <a:t>.</a:t>
            </a:r>
            <a:r>
              <a:rPr lang="en-US" sz="1200" b="0" i="0" u="sng" dirty="0" err="1">
                <a:solidFill>
                  <a:srgbClr val="795E26"/>
                </a:solidFill>
                <a:effectLst/>
                <a:latin typeface="Menlo" panose="020B0609030804020204" pitchFamily="49" charset="0"/>
                <a:ea typeface="Menlo" panose="020B0609030804020204" pitchFamily="49" charset="0"/>
                <a:cs typeface="Menlo" panose="020B0609030804020204" pitchFamily="49" charset="0"/>
              </a:rPr>
              <a:t>recv</a:t>
            </a: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a:t>
            </a:r>
            <a:r>
              <a:rPr lang="en-US" sz="1200" b="0" i="0" u="none" strike="noStrike" dirty="0">
                <a:solidFill>
                  <a:srgbClr val="AF00DB"/>
                </a:solidFill>
                <a:effectLst/>
                <a:latin typeface="Menlo" panose="020B0609030804020204" pitchFamily="49" charset="0"/>
                <a:ea typeface="Menlo" panose="020B0609030804020204" pitchFamily="49" charset="0"/>
                <a:cs typeface="Menlo" panose="020B0609030804020204" pitchFamily="49" charset="0"/>
              </a:rPr>
              <a:t>await</a:t>
            </a: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 {</a:t>
            </a:r>
            <a:endParaRPr lang="en-US" sz="1200" b="0" dirty="0">
              <a:effectLst/>
              <a:latin typeface="Menlo" panose="020B0609030804020204" pitchFamily="49" charset="0"/>
              <a:ea typeface="Menlo" panose="020B0609030804020204" pitchFamily="49" charset="0"/>
              <a:cs typeface="Menlo" panose="020B0609030804020204" pitchFamily="49" charset="0"/>
            </a:endParaRPr>
          </a:p>
          <a:p>
            <a:pPr rtl="0">
              <a:buNone/>
            </a:pP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    </a:t>
            </a:r>
            <a:r>
              <a:rPr lang="en-US" sz="1200" b="0" i="0" u="none" strike="noStrike" dirty="0">
                <a:solidFill>
                  <a:srgbClr val="AF00DB"/>
                </a:solidFill>
                <a:effectLst/>
                <a:latin typeface="Menlo" panose="020B0609030804020204" pitchFamily="49" charset="0"/>
                <a:ea typeface="Menlo" panose="020B0609030804020204" pitchFamily="49" charset="0"/>
                <a:cs typeface="Menlo" panose="020B0609030804020204" pitchFamily="49" charset="0"/>
              </a:rPr>
              <a:t>match</a:t>
            </a: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 </a:t>
            </a:r>
            <a:r>
              <a:rPr lang="en-US" sz="1200" b="0" i="0" u="none" strike="noStrike" dirty="0">
                <a:solidFill>
                  <a:srgbClr val="001080"/>
                </a:solidFill>
                <a:effectLst/>
                <a:latin typeface="Menlo" panose="020B0609030804020204" pitchFamily="49" charset="0"/>
                <a:ea typeface="Menlo" panose="020B0609030804020204" pitchFamily="49" charset="0"/>
                <a:cs typeface="Menlo" panose="020B0609030804020204" pitchFamily="49" charset="0"/>
              </a:rPr>
              <a:t>request</a:t>
            </a: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 {</a:t>
            </a:r>
            <a:endParaRPr lang="en-US" sz="1200" b="0" dirty="0">
              <a:effectLst/>
              <a:latin typeface="Menlo" panose="020B0609030804020204" pitchFamily="49" charset="0"/>
              <a:ea typeface="Menlo" panose="020B0609030804020204" pitchFamily="49" charset="0"/>
              <a:cs typeface="Menlo" panose="020B0609030804020204" pitchFamily="49" charset="0"/>
            </a:endParaRPr>
          </a:p>
          <a:p>
            <a:pPr rtl="0">
              <a:buNone/>
            </a:pPr>
            <a:r>
              <a:rPr lang="en-US" sz="1200" b="0" i="0" u="none" strike="noStrike" dirty="0">
                <a:solidFill>
                  <a:srgbClr val="267F99"/>
                </a:solidFill>
                <a:effectLst/>
                <a:latin typeface="Menlo" panose="020B0609030804020204" pitchFamily="49" charset="0"/>
                <a:ea typeface="Menlo" panose="020B0609030804020204" pitchFamily="49" charset="0"/>
                <a:cs typeface="Menlo" panose="020B0609030804020204" pitchFamily="49" charset="0"/>
              </a:rPr>
              <a:t>      </a:t>
            </a:r>
            <a:r>
              <a:rPr lang="en-US" sz="1200" b="0" i="0" u="none" strike="noStrike" dirty="0" err="1">
                <a:solidFill>
                  <a:srgbClr val="267F99"/>
                </a:solidFill>
                <a:effectLst/>
                <a:latin typeface="Menlo" panose="020B0609030804020204" pitchFamily="49" charset="0"/>
                <a:ea typeface="Menlo" panose="020B0609030804020204" pitchFamily="49" charset="0"/>
                <a:cs typeface="Menlo" panose="020B0609030804020204" pitchFamily="49" charset="0"/>
              </a:rPr>
              <a:t>MatrixRequest</a:t>
            </a: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a:t>
            </a:r>
            <a:r>
              <a:rPr lang="en-US" sz="1200" b="0" i="0" u="none" strike="noStrike" dirty="0" err="1">
                <a:solidFill>
                  <a:srgbClr val="267F99"/>
                </a:solidFill>
                <a:effectLst/>
                <a:latin typeface="Menlo" panose="020B0609030804020204" pitchFamily="49" charset="0"/>
                <a:ea typeface="Menlo" panose="020B0609030804020204" pitchFamily="49" charset="0"/>
                <a:cs typeface="Menlo" panose="020B0609030804020204" pitchFamily="49" charset="0"/>
              </a:rPr>
              <a:t>SendMessage</a:t>
            </a: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 { </a:t>
            </a:r>
            <a:r>
              <a:rPr lang="en-US" sz="1200" b="0" i="0" u="none" strike="noStrike" dirty="0" err="1">
                <a:solidFill>
                  <a:srgbClr val="001080"/>
                </a:solidFill>
                <a:effectLst/>
                <a:latin typeface="Menlo" panose="020B0609030804020204" pitchFamily="49" charset="0"/>
                <a:ea typeface="Menlo" panose="020B0609030804020204" pitchFamily="49" charset="0"/>
                <a:cs typeface="Menlo" panose="020B0609030804020204" pitchFamily="49" charset="0"/>
              </a:rPr>
              <a:t>room_id</a:t>
            </a: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 </a:t>
            </a:r>
            <a:r>
              <a:rPr lang="en-US" sz="1200" b="0" i="0" u="none" strike="noStrike" dirty="0">
                <a:solidFill>
                  <a:srgbClr val="001080"/>
                </a:solidFill>
                <a:effectLst/>
                <a:latin typeface="Menlo" panose="020B0609030804020204" pitchFamily="49" charset="0"/>
                <a:ea typeface="Menlo" panose="020B0609030804020204" pitchFamily="49" charset="0"/>
                <a:cs typeface="Menlo" panose="020B0609030804020204" pitchFamily="49" charset="0"/>
              </a:rPr>
              <a:t>msg</a:t>
            </a: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 </a:t>
            </a:r>
            <a:r>
              <a:rPr lang="en-US" sz="1200" b="0" i="0" u="none" strike="noStrike" dirty="0" err="1">
                <a:solidFill>
                  <a:srgbClr val="001080"/>
                </a:solidFill>
                <a:effectLst/>
                <a:latin typeface="Menlo" panose="020B0609030804020204" pitchFamily="49" charset="0"/>
                <a:ea typeface="Menlo" panose="020B0609030804020204" pitchFamily="49" charset="0"/>
                <a:cs typeface="Menlo" panose="020B0609030804020204" pitchFamily="49" charset="0"/>
              </a:rPr>
              <a:t>replied_to</a:t>
            </a: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 } =&gt; {</a:t>
            </a:r>
            <a:endParaRPr lang="en-US" sz="1200" b="0" dirty="0">
              <a:effectLst/>
              <a:latin typeface="Menlo" panose="020B0609030804020204" pitchFamily="49" charset="0"/>
              <a:ea typeface="Menlo" panose="020B0609030804020204" pitchFamily="49" charset="0"/>
              <a:cs typeface="Menlo" panose="020B0609030804020204" pitchFamily="49" charset="0"/>
            </a:endParaRPr>
          </a:p>
          <a:p>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        </a:t>
            </a:r>
            <a:r>
              <a:rPr lang="en-US" sz="1200" b="0" i="0" u="none" strike="noStrike" dirty="0">
                <a:solidFill>
                  <a:srgbClr val="0000FF"/>
                </a:solidFill>
                <a:effectLst/>
                <a:latin typeface="Menlo" panose="020B0609030804020204" pitchFamily="49" charset="0"/>
                <a:ea typeface="Menlo" panose="020B0609030804020204" pitchFamily="49" charset="0"/>
                <a:cs typeface="Menlo" panose="020B0609030804020204" pitchFamily="49" charset="0"/>
              </a:rPr>
              <a:t>let</a:t>
            </a: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 </a:t>
            </a:r>
            <a:r>
              <a:rPr lang="en-US" sz="1200" b="0" i="0" u="none" strike="noStrike" dirty="0">
                <a:solidFill>
                  <a:srgbClr val="001080"/>
                </a:solidFill>
                <a:effectLst/>
                <a:latin typeface="Menlo" panose="020B0609030804020204" pitchFamily="49" charset="0"/>
                <a:ea typeface="Menlo" panose="020B0609030804020204" pitchFamily="49" charset="0"/>
                <a:cs typeface="Menlo" panose="020B0609030804020204" pitchFamily="49" charset="0"/>
              </a:rPr>
              <a:t>timeline</a:t>
            </a: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 = </a:t>
            </a:r>
            <a:r>
              <a:rPr lang="en-US" sz="1200" b="0" i="0" u="none" strike="noStrike" dirty="0" err="1">
                <a:solidFill>
                  <a:srgbClr val="795E26"/>
                </a:solidFill>
                <a:effectLst/>
                <a:latin typeface="Menlo" panose="020B0609030804020204" pitchFamily="49" charset="0"/>
                <a:ea typeface="Menlo" panose="020B0609030804020204" pitchFamily="49" charset="0"/>
                <a:cs typeface="Menlo" panose="020B0609030804020204" pitchFamily="49" charset="0"/>
              </a:rPr>
              <a:t>get_room_timeline</a:t>
            </a:r>
            <a:r>
              <a:rPr lang="en-US" sz="1200" b="0" i="0" u="none" strike="noStrike" dirty="0">
                <a:solidFill>
                  <a:srgbClr val="795E26"/>
                </a:solidFill>
                <a:effectLst/>
                <a:latin typeface="Menlo" panose="020B0609030804020204" pitchFamily="49" charset="0"/>
                <a:ea typeface="Menlo" panose="020B0609030804020204" pitchFamily="49" charset="0"/>
                <a:cs typeface="Menlo" panose="020B0609030804020204" pitchFamily="49" charset="0"/>
              </a:rPr>
              <a:t>(</a:t>
            </a: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&amp;</a:t>
            </a:r>
            <a:r>
              <a:rPr lang="en-US" sz="1200" b="0" i="0" u="none" strike="noStrike" dirty="0" err="1">
                <a:solidFill>
                  <a:srgbClr val="001080"/>
                </a:solidFill>
                <a:effectLst/>
                <a:latin typeface="Menlo" panose="020B0609030804020204" pitchFamily="49" charset="0"/>
                <a:ea typeface="Menlo" panose="020B0609030804020204" pitchFamily="49" charset="0"/>
                <a:cs typeface="Menlo" panose="020B0609030804020204" pitchFamily="49" charset="0"/>
              </a:rPr>
              <a:t>room_id</a:t>
            </a: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 </a:t>
            </a:r>
            <a:r>
              <a:rPr lang="en-US" sz="1200" b="0" i="0" u="none" strike="noStrike" dirty="0">
                <a:solidFill>
                  <a:srgbClr val="AF00DB"/>
                </a:solidFill>
                <a:effectLst/>
                <a:latin typeface="Menlo" panose="020B0609030804020204" pitchFamily="49" charset="0"/>
                <a:ea typeface="Menlo" panose="020B0609030804020204" pitchFamily="49" charset="0"/>
                <a:cs typeface="Menlo" panose="020B0609030804020204" pitchFamily="49" charset="0"/>
              </a:rPr>
              <a:t>else</a:t>
            </a: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 { ... </a:t>
            </a:r>
            <a:r>
              <a:rPr lang="en-US" sz="1200" dirty="0">
                <a:solidFill>
                  <a:srgbClr val="000000"/>
                </a:solidFill>
                <a:latin typeface="Menlo" panose="020B0609030804020204" pitchFamily="49" charset="0"/>
                <a:ea typeface="Menlo" panose="020B0609030804020204" pitchFamily="49" charset="0"/>
                <a:cs typeface="Menlo" panose="020B0609030804020204" pitchFamily="49" charset="0"/>
              </a:rPr>
              <a:t>};</a:t>
            </a:r>
            <a:br>
              <a:rPr lang="en-US" sz="1200" b="0" dirty="0">
                <a:effectLst/>
                <a:latin typeface="Menlo" panose="020B0609030804020204" pitchFamily="49" charset="0"/>
                <a:ea typeface="Menlo" panose="020B0609030804020204" pitchFamily="49" charset="0"/>
                <a:cs typeface="Menlo" panose="020B0609030804020204" pitchFamily="49" charset="0"/>
              </a:rPr>
            </a:br>
            <a:endParaRPr lang="en-US" sz="1200" b="0" dirty="0">
              <a:effectLst/>
              <a:latin typeface="Menlo" panose="020B0609030804020204" pitchFamily="49" charset="0"/>
              <a:ea typeface="Menlo" panose="020B0609030804020204" pitchFamily="49" charset="0"/>
              <a:cs typeface="Menlo" panose="020B0609030804020204" pitchFamily="49" charset="0"/>
            </a:endParaRPr>
          </a:p>
          <a:p>
            <a:pPr rtl="0">
              <a:buNone/>
            </a:pP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        </a:t>
            </a:r>
            <a:r>
              <a:rPr lang="en-US" sz="1200" b="0" i="0" u="none" strike="noStrike" dirty="0">
                <a:solidFill>
                  <a:srgbClr val="008000"/>
                </a:solidFill>
                <a:effectLst/>
                <a:latin typeface="Menlo" panose="020B0609030804020204" pitchFamily="49" charset="0"/>
                <a:ea typeface="Menlo" panose="020B0609030804020204" pitchFamily="49" charset="0"/>
                <a:cs typeface="Menlo" panose="020B0609030804020204" pitchFamily="49" charset="0"/>
              </a:rPr>
              <a:t>// Spawn a new async task that will send the actual message.</a:t>
            </a:r>
            <a:endParaRPr lang="en-US" sz="1200" b="0" dirty="0">
              <a:effectLst/>
              <a:latin typeface="Menlo" panose="020B0609030804020204" pitchFamily="49" charset="0"/>
              <a:ea typeface="Menlo" panose="020B0609030804020204" pitchFamily="49" charset="0"/>
              <a:cs typeface="Menlo" panose="020B0609030804020204" pitchFamily="49" charset="0"/>
            </a:endParaRPr>
          </a:p>
          <a:p>
            <a:pPr rtl="0">
              <a:buNone/>
            </a:pP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        </a:t>
            </a:r>
            <a:r>
              <a:rPr lang="en-US" sz="1200" b="0" i="0" u="none" strike="noStrike" dirty="0">
                <a:solidFill>
                  <a:srgbClr val="267F99"/>
                </a:solidFill>
                <a:effectLst/>
                <a:latin typeface="Menlo" panose="020B0609030804020204" pitchFamily="49" charset="0"/>
                <a:ea typeface="Menlo" panose="020B0609030804020204" pitchFamily="49" charset="0"/>
                <a:cs typeface="Menlo" panose="020B0609030804020204" pitchFamily="49" charset="0"/>
              </a:rPr>
              <a:t>Handle</a:t>
            </a: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a:t>
            </a:r>
            <a:r>
              <a:rPr lang="en-US" sz="1200" b="0" i="0" u="none" strike="noStrike" dirty="0">
                <a:solidFill>
                  <a:srgbClr val="795E26"/>
                </a:solidFill>
                <a:effectLst/>
                <a:latin typeface="Menlo" panose="020B0609030804020204" pitchFamily="49" charset="0"/>
                <a:ea typeface="Menlo" panose="020B0609030804020204" pitchFamily="49" charset="0"/>
                <a:cs typeface="Menlo" panose="020B0609030804020204" pitchFamily="49" charset="0"/>
              </a:rPr>
              <a:t>current</a:t>
            </a: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a:t>
            </a:r>
            <a:r>
              <a:rPr lang="en-US" sz="1200" b="0" i="0" u="none" strike="noStrike" dirty="0">
                <a:solidFill>
                  <a:srgbClr val="795E26"/>
                </a:solidFill>
                <a:effectLst/>
                <a:latin typeface="Menlo" panose="020B0609030804020204" pitchFamily="49" charset="0"/>
                <a:ea typeface="Menlo" panose="020B0609030804020204" pitchFamily="49" charset="0"/>
                <a:cs typeface="Menlo" panose="020B0609030804020204" pitchFamily="49" charset="0"/>
              </a:rPr>
              <a:t>spawn</a:t>
            </a: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a:t>
            </a:r>
            <a:r>
              <a:rPr lang="en-US" sz="1200" b="0" i="0" u="none" strike="noStrike" dirty="0">
                <a:solidFill>
                  <a:srgbClr val="0000FF"/>
                </a:solidFill>
                <a:effectLst/>
                <a:latin typeface="Menlo" panose="020B0609030804020204" pitchFamily="49" charset="0"/>
                <a:ea typeface="Menlo" panose="020B0609030804020204" pitchFamily="49" charset="0"/>
                <a:cs typeface="Menlo" panose="020B0609030804020204" pitchFamily="49" charset="0"/>
              </a:rPr>
              <a:t>async</a:t>
            </a: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 </a:t>
            </a:r>
            <a:r>
              <a:rPr lang="en-US" sz="1200" b="0" i="0" u="none" strike="noStrike" dirty="0">
                <a:solidFill>
                  <a:srgbClr val="0000FF"/>
                </a:solidFill>
                <a:effectLst/>
                <a:latin typeface="Menlo" panose="020B0609030804020204" pitchFamily="49" charset="0"/>
                <a:ea typeface="Menlo" panose="020B0609030804020204" pitchFamily="49" charset="0"/>
                <a:cs typeface="Menlo" panose="020B0609030804020204" pitchFamily="49" charset="0"/>
              </a:rPr>
              <a:t>move</a:t>
            </a: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 {</a:t>
            </a:r>
            <a:endParaRPr lang="en-US" sz="1200" b="0" dirty="0">
              <a:effectLst/>
              <a:latin typeface="Menlo" panose="020B0609030804020204" pitchFamily="49" charset="0"/>
              <a:ea typeface="Menlo" panose="020B0609030804020204" pitchFamily="49" charset="0"/>
              <a:cs typeface="Menlo" panose="020B0609030804020204" pitchFamily="49" charset="0"/>
            </a:endParaRPr>
          </a:p>
          <a:p>
            <a:pPr rtl="0">
              <a:buNone/>
            </a:pP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          </a:t>
            </a:r>
            <a:r>
              <a:rPr lang="en-US" sz="1200" dirty="0">
                <a:solidFill>
                  <a:srgbClr val="0000FF"/>
                </a:solidFill>
                <a:latin typeface="Menlo" panose="020B0609030804020204" pitchFamily="49" charset="0"/>
                <a:ea typeface="Menlo" panose="020B0609030804020204" pitchFamily="49" charset="0"/>
                <a:cs typeface="Menlo" panose="020B0609030804020204" pitchFamily="49" charset="0"/>
              </a:rPr>
              <a:t>let</a:t>
            </a:r>
            <a:r>
              <a:rPr lang="en-US" sz="1200" dirty="0">
                <a:solidFill>
                  <a:srgbClr val="000000"/>
                </a:solidFill>
                <a:latin typeface="Menlo" panose="020B0609030804020204" pitchFamily="49" charset="0"/>
                <a:ea typeface="Menlo" panose="020B0609030804020204" pitchFamily="49" charset="0"/>
                <a:cs typeface="Menlo" panose="020B0609030804020204" pitchFamily="49" charset="0"/>
              </a:rPr>
              <a:t> </a:t>
            </a:r>
            <a:r>
              <a:rPr lang="en-US" sz="1200" dirty="0">
                <a:solidFill>
                  <a:srgbClr val="001080"/>
                </a:solidFill>
                <a:latin typeface="Menlo" panose="020B0609030804020204" pitchFamily="49" charset="0"/>
                <a:ea typeface="Menlo" panose="020B0609030804020204" pitchFamily="49" charset="0"/>
                <a:cs typeface="Menlo" panose="020B0609030804020204" pitchFamily="49" charset="0"/>
              </a:rPr>
              <a:t>result</a:t>
            </a:r>
            <a:r>
              <a:rPr lang="en-US" sz="1200" dirty="0">
                <a:solidFill>
                  <a:srgbClr val="000000"/>
                </a:solidFill>
                <a:latin typeface="Menlo" panose="020B0609030804020204" pitchFamily="49" charset="0"/>
                <a:ea typeface="Menlo" panose="020B0609030804020204" pitchFamily="49" charset="0"/>
                <a:cs typeface="Menlo" panose="020B0609030804020204" pitchFamily="49" charset="0"/>
              </a:rPr>
              <a:t> = </a:t>
            </a:r>
            <a:r>
              <a:rPr lang="en-US" sz="1200" b="0" i="0" u="none" strike="noStrike" dirty="0">
                <a:solidFill>
                  <a:srgbClr val="AF00DB"/>
                </a:solidFill>
                <a:effectLst/>
                <a:latin typeface="Menlo" panose="020B0609030804020204" pitchFamily="49" charset="0"/>
                <a:ea typeface="Menlo" panose="020B0609030804020204" pitchFamily="49" charset="0"/>
                <a:cs typeface="Menlo" panose="020B0609030804020204" pitchFamily="49" charset="0"/>
              </a:rPr>
              <a:t>if</a:t>
            </a: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 </a:t>
            </a:r>
            <a:r>
              <a:rPr lang="en-US" sz="1200" b="0" i="0" u="none" strike="noStrike" dirty="0">
                <a:solidFill>
                  <a:srgbClr val="0000FF"/>
                </a:solidFill>
                <a:effectLst/>
                <a:latin typeface="Menlo" panose="020B0609030804020204" pitchFamily="49" charset="0"/>
                <a:ea typeface="Menlo" panose="020B0609030804020204" pitchFamily="49" charset="0"/>
                <a:cs typeface="Menlo" panose="020B0609030804020204" pitchFamily="49" charset="0"/>
              </a:rPr>
              <a:t>let</a:t>
            </a: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 </a:t>
            </a:r>
            <a:r>
              <a:rPr lang="en-US" sz="1200" b="0" i="0" u="none" strike="noStrike" dirty="0">
                <a:solidFill>
                  <a:srgbClr val="267F99"/>
                </a:solidFill>
                <a:effectLst/>
                <a:latin typeface="Menlo" panose="020B0609030804020204" pitchFamily="49" charset="0"/>
                <a:ea typeface="Menlo" panose="020B0609030804020204" pitchFamily="49" charset="0"/>
                <a:cs typeface="Menlo" panose="020B0609030804020204" pitchFamily="49" charset="0"/>
              </a:rPr>
              <a:t>Some</a:t>
            </a: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a:t>
            </a:r>
            <a:r>
              <a:rPr lang="en-US" sz="1200" b="0" i="0" u="none" strike="noStrike" dirty="0" err="1">
                <a:solidFill>
                  <a:srgbClr val="001080"/>
                </a:solidFill>
                <a:effectLst/>
                <a:latin typeface="Menlo" panose="020B0609030804020204" pitchFamily="49" charset="0"/>
                <a:ea typeface="Menlo" panose="020B0609030804020204" pitchFamily="49" charset="0"/>
                <a:cs typeface="Menlo" panose="020B0609030804020204" pitchFamily="49" charset="0"/>
              </a:rPr>
              <a:t>replied_to_info</a:t>
            </a: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 = </a:t>
            </a:r>
            <a:r>
              <a:rPr lang="en-US" sz="1200" b="0" i="0" u="none" strike="noStrike" dirty="0" err="1">
                <a:solidFill>
                  <a:srgbClr val="001080"/>
                </a:solidFill>
                <a:effectLst/>
                <a:latin typeface="Menlo" panose="020B0609030804020204" pitchFamily="49" charset="0"/>
                <a:ea typeface="Menlo" panose="020B0609030804020204" pitchFamily="49" charset="0"/>
                <a:cs typeface="Menlo" panose="020B0609030804020204" pitchFamily="49" charset="0"/>
              </a:rPr>
              <a:t>replied_to</a:t>
            </a: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 {</a:t>
            </a:r>
            <a:endParaRPr lang="en-US" sz="1200" b="0" dirty="0">
              <a:effectLst/>
              <a:latin typeface="Menlo" panose="020B0609030804020204" pitchFamily="49" charset="0"/>
              <a:ea typeface="Menlo" panose="020B0609030804020204" pitchFamily="49" charset="0"/>
              <a:cs typeface="Menlo" panose="020B0609030804020204" pitchFamily="49" charset="0"/>
            </a:endParaRPr>
          </a:p>
          <a:p>
            <a:pPr rtl="0">
              <a:buNone/>
            </a:pP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            </a:t>
            </a:r>
            <a:r>
              <a:rPr lang="en-US" sz="1200" b="0" i="0" u="none" strike="noStrike" dirty="0" err="1">
                <a:solidFill>
                  <a:srgbClr val="001080"/>
                </a:solidFill>
                <a:effectLst/>
                <a:latin typeface="Menlo" panose="020B0609030804020204" pitchFamily="49" charset="0"/>
                <a:ea typeface="Menlo" panose="020B0609030804020204" pitchFamily="49" charset="0"/>
                <a:cs typeface="Menlo" panose="020B0609030804020204" pitchFamily="49" charset="0"/>
              </a:rPr>
              <a:t>timeline</a:t>
            </a:r>
            <a:r>
              <a:rPr lang="en-US" sz="1200" b="0" i="0" u="none" strike="noStrike" dirty="0" err="1">
                <a:solidFill>
                  <a:srgbClr val="000000"/>
                </a:solidFill>
                <a:effectLst/>
                <a:latin typeface="Menlo" panose="020B0609030804020204" pitchFamily="49" charset="0"/>
                <a:ea typeface="Menlo" panose="020B0609030804020204" pitchFamily="49" charset="0"/>
                <a:cs typeface="Menlo" panose="020B0609030804020204" pitchFamily="49" charset="0"/>
              </a:rPr>
              <a:t>.</a:t>
            </a:r>
            <a:r>
              <a:rPr lang="en-US" sz="1200" b="0" i="0" u="none" strike="noStrike" dirty="0" err="1">
                <a:solidFill>
                  <a:srgbClr val="795E26"/>
                </a:solidFill>
                <a:effectLst/>
                <a:latin typeface="Menlo" panose="020B0609030804020204" pitchFamily="49" charset="0"/>
                <a:ea typeface="Menlo" panose="020B0609030804020204" pitchFamily="49" charset="0"/>
                <a:cs typeface="Menlo" panose="020B0609030804020204" pitchFamily="49" charset="0"/>
              </a:rPr>
              <a:t>send_reply</a:t>
            </a: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a:t>
            </a:r>
            <a:r>
              <a:rPr lang="en-US" sz="1200" b="0" i="0" u="none" strike="noStrike" dirty="0">
                <a:solidFill>
                  <a:srgbClr val="001080"/>
                </a:solidFill>
                <a:effectLst/>
                <a:latin typeface="Menlo" panose="020B0609030804020204" pitchFamily="49" charset="0"/>
                <a:ea typeface="Menlo" panose="020B0609030804020204" pitchFamily="49" charset="0"/>
                <a:cs typeface="Menlo" panose="020B0609030804020204" pitchFamily="49" charset="0"/>
              </a:rPr>
              <a:t>msg</a:t>
            </a: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 </a:t>
            </a:r>
            <a:r>
              <a:rPr lang="en-US" sz="1200" b="0" i="0" u="none" strike="noStrike" dirty="0" err="1">
                <a:solidFill>
                  <a:srgbClr val="001080"/>
                </a:solidFill>
                <a:effectLst/>
                <a:latin typeface="Menlo" panose="020B0609030804020204" pitchFamily="49" charset="0"/>
                <a:ea typeface="Menlo" panose="020B0609030804020204" pitchFamily="49" charset="0"/>
                <a:cs typeface="Menlo" panose="020B0609030804020204" pitchFamily="49" charset="0"/>
              </a:rPr>
              <a:t>replied_to_info</a:t>
            </a: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a:t>
            </a:r>
            <a:r>
              <a:rPr lang="en-US" sz="1200" b="0" i="0" u="none" strike="noStrike" dirty="0">
                <a:solidFill>
                  <a:srgbClr val="AF00DB"/>
                </a:solidFill>
                <a:effectLst/>
                <a:latin typeface="Menlo" panose="020B0609030804020204" pitchFamily="49" charset="0"/>
                <a:ea typeface="Menlo" panose="020B0609030804020204" pitchFamily="49" charset="0"/>
                <a:cs typeface="Menlo" panose="020B0609030804020204" pitchFamily="49" charset="0"/>
              </a:rPr>
              <a:t>await</a:t>
            </a:r>
          </a:p>
          <a:p>
            <a:pPr rtl="0">
              <a:buNone/>
            </a:pP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          } </a:t>
            </a:r>
            <a:r>
              <a:rPr lang="en-US" sz="1200" b="0" i="0" u="none" strike="noStrike" dirty="0">
                <a:solidFill>
                  <a:srgbClr val="AF00DB"/>
                </a:solidFill>
                <a:effectLst/>
                <a:latin typeface="Menlo" panose="020B0609030804020204" pitchFamily="49" charset="0"/>
                <a:ea typeface="Menlo" panose="020B0609030804020204" pitchFamily="49" charset="0"/>
                <a:cs typeface="Menlo" panose="020B0609030804020204" pitchFamily="49" charset="0"/>
              </a:rPr>
              <a:t>else</a:t>
            </a: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 {</a:t>
            </a:r>
            <a:endParaRPr lang="en-US" sz="1200" b="0" dirty="0">
              <a:effectLst/>
              <a:latin typeface="Menlo" panose="020B0609030804020204" pitchFamily="49" charset="0"/>
              <a:ea typeface="Menlo" panose="020B0609030804020204" pitchFamily="49" charset="0"/>
              <a:cs typeface="Menlo" panose="020B0609030804020204" pitchFamily="49" charset="0"/>
            </a:endParaRPr>
          </a:p>
          <a:p>
            <a:pPr rtl="0">
              <a:buNone/>
            </a:pP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            </a:t>
            </a:r>
            <a:r>
              <a:rPr lang="en-US" sz="1200" b="0" i="0" u="none" strike="noStrike" dirty="0" err="1">
                <a:solidFill>
                  <a:srgbClr val="001080"/>
                </a:solidFill>
                <a:effectLst/>
                <a:latin typeface="Menlo" panose="020B0609030804020204" pitchFamily="49" charset="0"/>
                <a:ea typeface="Menlo" panose="020B0609030804020204" pitchFamily="49" charset="0"/>
                <a:cs typeface="Menlo" panose="020B0609030804020204" pitchFamily="49" charset="0"/>
              </a:rPr>
              <a:t>timeline</a:t>
            </a:r>
            <a:r>
              <a:rPr lang="en-US" sz="1200" b="0" i="0" u="none" strike="noStrike" dirty="0" err="1">
                <a:solidFill>
                  <a:srgbClr val="000000"/>
                </a:solidFill>
                <a:effectLst/>
                <a:latin typeface="Menlo" panose="020B0609030804020204" pitchFamily="49" charset="0"/>
                <a:ea typeface="Menlo" panose="020B0609030804020204" pitchFamily="49" charset="0"/>
                <a:cs typeface="Menlo" panose="020B0609030804020204" pitchFamily="49" charset="0"/>
              </a:rPr>
              <a:t>.</a:t>
            </a:r>
            <a:r>
              <a:rPr lang="en-US" sz="1200" b="0" i="0" u="none" strike="noStrike" dirty="0" err="1">
                <a:solidFill>
                  <a:srgbClr val="795E26"/>
                </a:solidFill>
                <a:effectLst/>
                <a:latin typeface="Menlo" panose="020B0609030804020204" pitchFamily="49" charset="0"/>
                <a:ea typeface="Menlo" panose="020B0609030804020204" pitchFamily="49" charset="0"/>
                <a:cs typeface="Menlo" panose="020B0609030804020204" pitchFamily="49" charset="0"/>
              </a:rPr>
              <a:t>send</a:t>
            </a: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a:t>
            </a:r>
            <a:r>
              <a:rPr lang="en-US" sz="1200" b="0" i="0" u="none" strike="noStrike" dirty="0">
                <a:solidFill>
                  <a:srgbClr val="001080"/>
                </a:solidFill>
                <a:effectLst/>
                <a:latin typeface="Menlo" panose="020B0609030804020204" pitchFamily="49" charset="0"/>
                <a:ea typeface="Menlo" panose="020B0609030804020204" pitchFamily="49" charset="0"/>
                <a:cs typeface="Menlo" panose="020B0609030804020204" pitchFamily="49" charset="0"/>
              </a:rPr>
              <a:t>msg</a:t>
            </a: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a:t>
            </a:r>
            <a:r>
              <a:rPr lang="en-US" sz="1200" b="0" i="0" u="none" strike="noStrike" dirty="0">
                <a:solidFill>
                  <a:srgbClr val="AF00DB"/>
                </a:solidFill>
                <a:effectLst/>
                <a:latin typeface="Menlo" panose="020B0609030804020204" pitchFamily="49" charset="0"/>
                <a:ea typeface="Menlo" panose="020B0609030804020204" pitchFamily="49" charset="0"/>
                <a:cs typeface="Menlo" panose="020B0609030804020204" pitchFamily="49" charset="0"/>
              </a:rPr>
              <a:t>await</a:t>
            </a:r>
          </a:p>
          <a:p>
            <a:pPr rtl="0">
              <a:buNone/>
            </a:pP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          };</a:t>
            </a:r>
          </a:p>
          <a:p>
            <a:r>
              <a:rPr lang="en-US" sz="1200" dirty="0">
                <a:solidFill>
                  <a:srgbClr val="000000"/>
                </a:solidFill>
                <a:latin typeface="Menlo" panose="020B0609030804020204" pitchFamily="49" charset="0"/>
                <a:ea typeface="Menlo" panose="020B0609030804020204" pitchFamily="49" charset="0"/>
                <a:cs typeface="Menlo" panose="020B0609030804020204" pitchFamily="49" charset="0"/>
              </a:rPr>
              <a:t>          </a:t>
            </a:r>
            <a:r>
              <a:rPr lang="en-US" sz="1200" b="0" i="0" u="none" strike="noStrike" dirty="0" err="1">
                <a:solidFill>
                  <a:srgbClr val="267F99"/>
                </a:solidFill>
                <a:effectLst/>
                <a:latin typeface="Menlo" panose="020B0609030804020204" pitchFamily="49" charset="0"/>
                <a:ea typeface="Menlo" panose="020B0609030804020204" pitchFamily="49" charset="0"/>
                <a:cs typeface="Menlo" panose="020B0609030804020204" pitchFamily="49" charset="0"/>
              </a:rPr>
              <a:t>Cx</a:t>
            </a: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a:t>
            </a:r>
            <a:r>
              <a:rPr lang="en-US" sz="1200" b="0" i="0" u="none" strike="noStrike" dirty="0" err="1">
                <a:solidFill>
                  <a:srgbClr val="795E26"/>
                </a:solidFill>
                <a:effectLst/>
                <a:latin typeface="Menlo" panose="020B0609030804020204" pitchFamily="49" charset="0"/>
                <a:ea typeface="Menlo" panose="020B0609030804020204" pitchFamily="49" charset="0"/>
                <a:cs typeface="Menlo" panose="020B0609030804020204" pitchFamily="49" charset="0"/>
              </a:rPr>
              <a:t>post_action</a:t>
            </a: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a:t>
            </a:r>
            <a:r>
              <a:rPr lang="en-US" sz="1200" b="0" i="0" u="none" strike="noStrike" dirty="0" err="1">
                <a:solidFill>
                  <a:srgbClr val="267F99"/>
                </a:solidFill>
                <a:effectLst/>
                <a:latin typeface="Menlo" panose="020B0609030804020204" pitchFamily="49" charset="0"/>
                <a:ea typeface="Menlo" panose="020B0609030804020204" pitchFamily="49" charset="0"/>
                <a:cs typeface="Menlo" panose="020B0609030804020204" pitchFamily="49" charset="0"/>
              </a:rPr>
              <a:t>TimelineUpdate</a:t>
            </a: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a:t>
            </a:r>
            <a:r>
              <a:rPr lang="en-US" sz="1200" b="0" i="0" u="none" strike="noStrike" dirty="0" err="1">
                <a:solidFill>
                  <a:srgbClr val="0070C1"/>
                </a:solidFill>
                <a:effectLst/>
                <a:latin typeface="Menlo" panose="020B0609030804020204" pitchFamily="49" charset="0"/>
                <a:ea typeface="Menlo" panose="020B0609030804020204" pitchFamily="49" charset="0"/>
                <a:cs typeface="Menlo" panose="020B0609030804020204" pitchFamily="49" charset="0"/>
              </a:rPr>
              <a:t>SentMessage</a:t>
            </a: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a:t>
            </a:r>
            <a:r>
              <a:rPr kumimoji="0" lang="en-US" sz="1200" b="0" i="0" u="none" strike="noStrike" kern="1200" cap="none" spc="0" normalizeH="0" baseline="0" noProof="0" dirty="0">
                <a:ln>
                  <a:noFill/>
                </a:ln>
                <a:solidFill>
                  <a:srgbClr val="001080"/>
                </a:solidFill>
                <a:effectLst/>
                <a:uLnTx/>
                <a:uFillTx/>
                <a:latin typeface="Menlo" panose="020B0609030804020204" pitchFamily="49" charset="0"/>
                <a:ea typeface="Menlo" panose="020B0609030804020204" pitchFamily="49" charset="0"/>
                <a:cs typeface="Menlo" panose="020B0609030804020204" pitchFamily="49" charset="0"/>
              </a:rPr>
              <a:t>result</a:t>
            </a:r>
            <a:r>
              <a:rPr lang="en-US" sz="1200" dirty="0">
                <a:solidFill>
                  <a:srgbClr val="000000"/>
                </a:solidFill>
                <a:latin typeface="Menlo" panose="020B0609030804020204" pitchFamily="49" charset="0"/>
                <a:ea typeface="Menlo" panose="020B0609030804020204" pitchFamily="49" charset="0"/>
                <a:cs typeface="Menlo" panose="020B0609030804020204" pitchFamily="49" charset="0"/>
              </a:rPr>
              <a:t>));</a:t>
            </a:r>
            <a:endParaRPr lang="en-US" sz="1200" b="0" dirty="0">
              <a:effectLst/>
              <a:latin typeface="Menlo" panose="020B0609030804020204" pitchFamily="49" charset="0"/>
              <a:ea typeface="Menlo" panose="020B0609030804020204" pitchFamily="49" charset="0"/>
              <a:cs typeface="Menlo" panose="020B0609030804020204" pitchFamily="49" charset="0"/>
            </a:endParaRPr>
          </a:p>
          <a:p>
            <a:pPr rtl="0">
              <a:buNone/>
            </a:pP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       });</a:t>
            </a:r>
            <a:endParaRPr lang="en-US" sz="1200" b="0" dirty="0">
              <a:effectLst/>
              <a:latin typeface="Menlo" panose="020B0609030804020204" pitchFamily="49" charset="0"/>
              <a:ea typeface="Menlo" panose="020B0609030804020204" pitchFamily="49" charset="0"/>
              <a:cs typeface="Menlo" panose="020B0609030804020204" pitchFamily="49" charset="0"/>
            </a:endParaRPr>
          </a:p>
          <a:p>
            <a:pPr rtl="0">
              <a:buNone/>
            </a:pP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   }</a:t>
            </a:r>
            <a:endParaRPr lang="en-US" sz="1200" dirty="0">
              <a:latin typeface="Menlo" panose="020B0609030804020204" pitchFamily="49" charset="0"/>
              <a:ea typeface="Menlo" panose="020B0609030804020204" pitchFamily="49" charset="0"/>
              <a:cs typeface="Menlo" panose="020B0609030804020204" pitchFamily="49" charset="0"/>
            </a:endParaRPr>
          </a:p>
        </p:txBody>
      </p:sp>
      <p:sp>
        <p:nvSpPr>
          <p:cNvPr id="13" name="TextBox 12">
            <a:extLst>
              <a:ext uri="{FF2B5EF4-FFF2-40B4-BE49-F238E27FC236}">
                <a16:creationId xmlns:a16="http://schemas.microsoft.com/office/drawing/2014/main" id="{90E93570-D1E2-1572-4E63-2B434430B890}"/>
              </a:ext>
            </a:extLst>
          </p:cNvPr>
          <p:cNvSpPr txBox="1"/>
          <p:nvPr/>
        </p:nvSpPr>
        <p:spPr>
          <a:xfrm>
            <a:off x="-610427" y="1391352"/>
            <a:ext cx="6405464" cy="120032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795E26"/>
                </a:solidFill>
                <a:effectLst/>
                <a:uLnTx/>
                <a:uFillTx/>
                <a:latin typeface="Menlo" panose="020B0609030804020204" pitchFamily="49" charset="0"/>
                <a:ea typeface="Menlo" panose="020B0609030804020204" pitchFamily="49" charset="0"/>
                <a:cs typeface="Menlo" panose="020B0609030804020204" pitchFamily="49" charset="0"/>
              </a:rPr>
              <a:t>           </a:t>
            </a:r>
            <a:r>
              <a:rPr kumimoji="0" lang="en-US" sz="1200" b="0" i="0" u="none" strike="noStrike" kern="1200" cap="none" spc="0" normalizeH="0" baseline="0" noProof="0" dirty="0" err="1">
                <a:ln>
                  <a:noFill/>
                </a:ln>
                <a:solidFill>
                  <a:srgbClr val="795E26"/>
                </a:solidFill>
                <a:effectLst/>
                <a:uLnTx/>
                <a:uFillTx/>
                <a:latin typeface="Menlo" panose="020B0609030804020204" pitchFamily="49" charset="0"/>
                <a:ea typeface="Menlo" panose="020B0609030804020204" pitchFamily="49" charset="0"/>
                <a:cs typeface="Menlo" panose="020B0609030804020204" pitchFamily="49" charset="0"/>
              </a:rPr>
              <a:t>submit_async_request</a:t>
            </a:r>
            <a:r>
              <a:rPr kumimoji="0" lang="en-US" sz="1200" b="0" i="0" u="none" strike="noStrike" kern="1200" cap="none" spc="0" normalizeH="0" baseline="0" noProof="0" dirty="0">
                <a:ln>
                  <a:noFill/>
                </a:ln>
                <a:solidFill>
                  <a:srgbClr val="000000"/>
                </a:solidFill>
                <a:effectLst/>
                <a:uLnTx/>
                <a:uFillTx/>
                <a:latin typeface="Menlo" panose="020B0609030804020204" pitchFamily="49" charset="0"/>
                <a:ea typeface="Menlo" panose="020B0609030804020204" pitchFamily="49" charset="0"/>
                <a:cs typeface="Menlo" panose="020B0609030804020204" pitchFamily="49" charset="0"/>
              </a:rPr>
              <a:t>(</a:t>
            </a:r>
            <a:r>
              <a:rPr kumimoji="0" lang="en-US" sz="1200" b="0" i="0" u="none" strike="noStrike" kern="1200" cap="none" spc="0" normalizeH="0" baseline="0" noProof="0" dirty="0" err="1">
                <a:ln>
                  <a:noFill/>
                </a:ln>
                <a:solidFill>
                  <a:srgbClr val="267F99"/>
                </a:solidFill>
                <a:effectLst/>
                <a:uLnTx/>
                <a:uFillTx/>
                <a:latin typeface="Menlo" panose="020B0609030804020204" pitchFamily="49" charset="0"/>
                <a:ea typeface="Menlo" panose="020B0609030804020204" pitchFamily="49" charset="0"/>
                <a:cs typeface="Menlo" panose="020B0609030804020204" pitchFamily="49" charset="0"/>
              </a:rPr>
              <a:t>MatrixRequest</a:t>
            </a:r>
            <a:r>
              <a:rPr kumimoji="0" lang="en-US" sz="1200" b="0" i="0" u="none" strike="noStrike" kern="1200" cap="none" spc="0" normalizeH="0" baseline="0" noProof="0" dirty="0">
                <a:ln>
                  <a:noFill/>
                </a:ln>
                <a:solidFill>
                  <a:srgbClr val="000000"/>
                </a:solidFill>
                <a:effectLst/>
                <a:uLnTx/>
                <a:uFillTx/>
                <a:latin typeface="Menlo" panose="020B0609030804020204" pitchFamily="49" charset="0"/>
                <a:ea typeface="Menlo" panose="020B0609030804020204" pitchFamily="49" charset="0"/>
                <a:cs typeface="Menlo" panose="020B0609030804020204" pitchFamily="49" charset="0"/>
              </a:rPr>
              <a:t>::</a:t>
            </a:r>
            <a:r>
              <a:rPr kumimoji="0" lang="en-US" sz="1200" b="0" i="0" u="none" strike="noStrike" kern="1200" cap="none" spc="0" normalizeH="0" baseline="0" noProof="0" dirty="0" err="1">
                <a:ln>
                  <a:noFill/>
                </a:ln>
                <a:solidFill>
                  <a:srgbClr val="267F99"/>
                </a:solidFill>
                <a:effectLst/>
                <a:uLnTx/>
                <a:uFillTx/>
                <a:latin typeface="Menlo" panose="020B0609030804020204" pitchFamily="49" charset="0"/>
                <a:ea typeface="Menlo" panose="020B0609030804020204" pitchFamily="49" charset="0"/>
                <a:cs typeface="Menlo" panose="020B0609030804020204" pitchFamily="49" charset="0"/>
              </a:rPr>
              <a:t>SendMessage</a:t>
            </a:r>
            <a:r>
              <a:rPr kumimoji="0" lang="en-US" sz="1200" b="0" i="0" u="none" strike="noStrike" kern="1200" cap="none" spc="0" normalizeH="0" baseline="0" noProof="0" dirty="0">
                <a:ln>
                  <a:noFill/>
                </a:ln>
                <a:solidFill>
                  <a:srgbClr val="000000"/>
                </a:solidFill>
                <a:effectLst/>
                <a:uLnTx/>
                <a:uFillTx/>
                <a:latin typeface="Menlo" panose="020B0609030804020204" pitchFamily="49" charset="0"/>
                <a:ea typeface="Menlo" panose="020B0609030804020204" pitchFamily="49" charset="0"/>
                <a:cs typeface="Menlo" panose="020B0609030804020204"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Menlo" panose="020B0609030804020204" pitchFamily="49" charset="0"/>
                <a:ea typeface="Menlo" panose="020B0609030804020204" pitchFamily="49" charset="0"/>
                <a:cs typeface="Menlo" panose="020B0609030804020204" pitchFamily="49" charset="0"/>
              </a:rPr>
              <a:t>             </a:t>
            </a:r>
            <a:r>
              <a:rPr kumimoji="0" lang="en-US" sz="1200" b="0" i="0" u="none" strike="noStrike" kern="1200" cap="none" spc="0" normalizeH="0" baseline="0" noProof="0" dirty="0" err="1">
                <a:ln>
                  <a:noFill/>
                </a:ln>
                <a:solidFill>
                  <a:srgbClr val="001080"/>
                </a:solidFill>
                <a:effectLst/>
                <a:uLnTx/>
                <a:uFillTx/>
                <a:latin typeface="Menlo" panose="020B0609030804020204" pitchFamily="49" charset="0"/>
                <a:ea typeface="Menlo" panose="020B0609030804020204" pitchFamily="49" charset="0"/>
                <a:cs typeface="Menlo" panose="020B0609030804020204" pitchFamily="49" charset="0"/>
              </a:rPr>
              <a:t>room_id</a:t>
            </a:r>
            <a:r>
              <a:rPr kumimoji="0" lang="en-US" sz="1200" b="0" i="0" u="none" strike="noStrike" kern="1200" cap="none" spc="0" normalizeH="0" baseline="0" noProof="0" dirty="0">
                <a:ln>
                  <a:noFill/>
                </a:ln>
                <a:solidFill>
                  <a:srgbClr val="000000"/>
                </a:solidFill>
                <a:effectLst/>
                <a:uLnTx/>
                <a:uFillTx/>
                <a:latin typeface="Menlo" panose="020B0609030804020204" pitchFamily="49" charset="0"/>
                <a:ea typeface="Menlo" panose="020B0609030804020204" pitchFamily="49" charset="0"/>
                <a:cs typeface="Menlo" panose="020B06090308040202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Menlo" panose="020B0609030804020204" pitchFamily="49" charset="0"/>
                <a:ea typeface="Menlo" panose="020B0609030804020204" pitchFamily="49" charset="0"/>
                <a:cs typeface="Menlo" panose="020B0609030804020204" pitchFamily="49" charset="0"/>
              </a:rPr>
              <a:t>             </a:t>
            </a:r>
            <a:r>
              <a:rPr kumimoji="0" lang="en-US" sz="1200" b="0" i="0" u="none" strike="noStrike" kern="1200" cap="none" spc="0" normalizeH="0" baseline="0" noProof="0" dirty="0">
                <a:ln>
                  <a:noFill/>
                </a:ln>
                <a:solidFill>
                  <a:srgbClr val="001080"/>
                </a:solidFill>
                <a:effectLst/>
                <a:uLnTx/>
                <a:uFillTx/>
                <a:latin typeface="Menlo" panose="020B0609030804020204" pitchFamily="49" charset="0"/>
                <a:ea typeface="Menlo" panose="020B0609030804020204" pitchFamily="49" charset="0"/>
                <a:cs typeface="Menlo" panose="020B0609030804020204" pitchFamily="49" charset="0"/>
              </a:rPr>
              <a:t>message</a:t>
            </a:r>
            <a:r>
              <a:rPr kumimoji="0" lang="en-US" sz="1200" b="0" i="0" u="none" strike="noStrike" kern="1200" cap="none" spc="0" normalizeH="0" baseline="0" noProof="0" dirty="0">
                <a:ln>
                  <a:noFill/>
                </a:ln>
                <a:solidFill>
                  <a:srgbClr val="000000"/>
                </a:solidFill>
                <a:effectLst/>
                <a:uLnTx/>
                <a:uFillTx/>
                <a:latin typeface="Menlo" panose="020B0609030804020204" pitchFamily="49" charset="0"/>
                <a:ea typeface="Menlo" panose="020B0609030804020204" pitchFamily="49" charset="0"/>
                <a:cs typeface="Menlo" panose="020B06090308040202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Menlo" panose="020B0609030804020204" pitchFamily="49" charset="0"/>
                <a:ea typeface="Menlo" panose="020B0609030804020204" pitchFamily="49" charset="0"/>
                <a:cs typeface="Menlo" panose="020B0609030804020204" pitchFamily="49" charset="0"/>
              </a:rPr>
              <a:t>             </a:t>
            </a:r>
            <a:r>
              <a:rPr kumimoji="0" lang="en-US" sz="1200" b="0" i="0" u="none" strike="noStrike" kern="1200" cap="none" spc="0" normalizeH="0" baseline="0" noProof="0" dirty="0" err="1">
                <a:ln>
                  <a:noFill/>
                </a:ln>
                <a:solidFill>
                  <a:srgbClr val="001080"/>
                </a:solidFill>
                <a:effectLst/>
                <a:uLnTx/>
                <a:uFillTx/>
                <a:latin typeface="Menlo" panose="020B0609030804020204" pitchFamily="49" charset="0"/>
                <a:ea typeface="Menlo" panose="020B0609030804020204" pitchFamily="49" charset="0"/>
                <a:cs typeface="Menlo" panose="020B0609030804020204" pitchFamily="49" charset="0"/>
              </a:rPr>
              <a:t>replied_to</a:t>
            </a:r>
            <a:r>
              <a:rPr kumimoji="0" lang="en-US" sz="1200" b="0" i="0" u="none" strike="noStrike" kern="1200" cap="none" spc="0" normalizeH="0" baseline="0" noProof="0" dirty="0">
                <a:ln>
                  <a:noFill/>
                </a:ln>
                <a:solidFill>
                  <a:srgbClr val="000000"/>
                </a:solidFill>
                <a:effectLst/>
                <a:uLnTx/>
                <a:uFillTx/>
                <a:latin typeface="Menlo" panose="020B0609030804020204" pitchFamily="49" charset="0"/>
                <a:ea typeface="Menlo" panose="020B0609030804020204" pitchFamily="49" charset="0"/>
                <a:cs typeface="Menlo" panose="020B0609030804020204" pitchFamily="49" charset="0"/>
              </a:rPr>
              <a:t>: </a:t>
            </a:r>
            <a:r>
              <a:rPr kumimoji="0" lang="en-US" sz="1200" b="0" i="0" u="none" strike="noStrike" kern="1200" cap="none" spc="0" normalizeH="0" baseline="0" noProof="0" dirty="0" err="1">
                <a:ln>
                  <a:noFill/>
                </a:ln>
                <a:solidFill>
                  <a:srgbClr val="0000FF"/>
                </a:solidFill>
                <a:effectLst/>
                <a:uLnTx/>
                <a:uFillTx/>
                <a:latin typeface="Menlo" panose="020B0609030804020204" pitchFamily="49" charset="0"/>
                <a:ea typeface="Menlo" panose="020B0609030804020204" pitchFamily="49" charset="0"/>
                <a:cs typeface="Menlo" panose="020B0609030804020204" pitchFamily="49" charset="0"/>
              </a:rPr>
              <a:t>self</a:t>
            </a:r>
            <a:r>
              <a:rPr kumimoji="0" lang="en-US" sz="1200" b="0" i="0" u="none" strike="noStrike" kern="1200" cap="none" spc="0" normalizeH="0" baseline="0" noProof="0" dirty="0" err="1">
                <a:ln>
                  <a:noFill/>
                </a:ln>
                <a:solidFill>
                  <a:srgbClr val="000000"/>
                </a:solidFill>
                <a:effectLst/>
                <a:uLnTx/>
                <a:uFillTx/>
                <a:latin typeface="Menlo" panose="020B0609030804020204" pitchFamily="49" charset="0"/>
                <a:ea typeface="Menlo" panose="020B0609030804020204" pitchFamily="49" charset="0"/>
                <a:cs typeface="Menlo" panose="020B0609030804020204" pitchFamily="49" charset="0"/>
              </a:rPr>
              <a:t>.tl_state.</a:t>
            </a:r>
            <a:r>
              <a:rPr kumimoji="0" lang="en-US" sz="1200" b="0" i="0" u="none" strike="noStrike" kern="1200" cap="none" spc="0" normalizeH="0" baseline="0" noProof="0" dirty="0" err="1">
                <a:ln>
                  <a:noFill/>
                </a:ln>
                <a:solidFill>
                  <a:srgbClr val="795E26"/>
                </a:solidFill>
                <a:effectLst/>
                <a:uLnTx/>
                <a:uFillTx/>
                <a:latin typeface="Menlo" panose="020B0609030804020204" pitchFamily="49" charset="0"/>
                <a:ea typeface="Menlo" panose="020B0609030804020204" pitchFamily="49" charset="0"/>
                <a:cs typeface="Menlo" panose="020B0609030804020204" pitchFamily="49" charset="0"/>
              </a:rPr>
              <a:t>as_mut</a:t>
            </a:r>
            <a:r>
              <a:rPr kumimoji="0" lang="en-US" sz="1200" b="0" i="0" u="none" strike="noStrike" kern="1200" cap="none" spc="0" normalizeH="0" baseline="0" noProof="0" dirty="0">
                <a:ln>
                  <a:noFill/>
                </a:ln>
                <a:solidFill>
                  <a:srgbClr val="000000"/>
                </a:solidFill>
                <a:effectLst/>
                <a:uLnTx/>
                <a:uFillTx/>
                <a:latin typeface="Menlo" panose="020B0609030804020204" pitchFamily="49" charset="0"/>
                <a:ea typeface="Menlo" panose="020B0609030804020204" pitchFamily="49" charset="0"/>
                <a:cs typeface="Menlo" panose="020B06090308040202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Menlo" panose="020B0609030804020204" pitchFamily="49" charset="0"/>
                <a:ea typeface="Menlo" panose="020B0609030804020204" pitchFamily="49" charset="0"/>
                <a:cs typeface="Menlo" panose="020B0609030804020204" pitchFamily="49" charset="0"/>
              </a:rPr>
              <a:t>                .</a:t>
            </a:r>
            <a:r>
              <a:rPr kumimoji="0" lang="en-US" sz="1200" b="0" i="0" u="none" strike="noStrike" kern="1200" cap="none" spc="0" normalizeH="0" baseline="0" noProof="0" dirty="0" err="1">
                <a:ln>
                  <a:noFill/>
                </a:ln>
                <a:solidFill>
                  <a:srgbClr val="795E26"/>
                </a:solidFill>
                <a:effectLst/>
                <a:uLnTx/>
                <a:uFillTx/>
                <a:latin typeface="Menlo" panose="020B0609030804020204" pitchFamily="49" charset="0"/>
                <a:ea typeface="Menlo" panose="020B0609030804020204" pitchFamily="49" charset="0"/>
                <a:cs typeface="Menlo" panose="020B0609030804020204" pitchFamily="49" charset="0"/>
              </a:rPr>
              <a:t>and_then</a:t>
            </a:r>
            <a:r>
              <a:rPr kumimoji="0" lang="en-US" sz="1200" b="0" i="0" u="none" strike="noStrike" kern="1200" cap="none" spc="0" normalizeH="0" baseline="0" noProof="0" dirty="0">
                <a:ln>
                  <a:noFill/>
                </a:ln>
                <a:solidFill>
                  <a:srgbClr val="000000"/>
                </a:solidFill>
                <a:effectLst/>
                <a:uLnTx/>
                <a:uFillTx/>
                <a:latin typeface="Menlo" panose="020B0609030804020204" pitchFamily="49" charset="0"/>
                <a:ea typeface="Menlo" panose="020B0609030804020204" pitchFamily="49" charset="0"/>
                <a:cs typeface="Menlo" panose="020B0609030804020204" pitchFamily="49" charset="0"/>
              </a:rPr>
              <a:t>(|</a:t>
            </a:r>
            <a:r>
              <a:rPr kumimoji="0" lang="en-US" sz="1200" b="0" i="0" u="none" strike="noStrike" kern="1200" cap="none" spc="0" normalizeH="0" baseline="0" noProof="0" dirty="0" err="1">
                <a:ln>
                  <a:noFill/>
                </a:ln>
                <a:solidFill>
                  <a:srgbClr val="001080"/>
                </a:solidFill>
                <a:effectLst/>
                <a:uLnTx/>
                <a:uFillTx/>
                <a:latin typeface="Menlo" panose="020B0609030804020204" pitchFamily="49" charset="0"/>
                <a:ea typeface="Menlo" panose="020B0609030804020204" pitchFamily="49" charset="0"/>
                <a:cs typeface="Menlo" panose="020B0609030804020204" pitchFamily="49" charset="0"/>
              </a:rPr>
              <a:t>tl</a:t>
            </a:r>
            <a:r>
              <a:rPr kumimoji="0" lang="en-US" sz="1200" b="0" i="0" u="none" strike="noStrike" kern="1200" cap="none" spc="0" normalizeH="0" baseline="0" noProof="0" dirty="0">
                <a:ln>
                  <a:noFill/>
                </a:ln>
                <a:solidFill>
                  <a:srgbClr val="000000"/>
                </a:solidFill>
                <a:effectLst/>
                <a:uLnTx/>
                <a:uFillTx/>
                <a:latin typeface="Menlo" panose="020B0609030804020204" pitchFamily="49" charset="0"/>
                <a:ea typeface="Menlo" panose="020B0609030804020204" pitchFamily="49" charset="0"/>
                <a:cs typeface="Menlo" panose="020B0609030804020204" pitchFamily="49" charset="0"/>
              </a:rPr>
              <a:t>| </a:t>
            </a:r>
            <a:r>
              <a:rPr kumimoji="0" lang="en-US" sz="1200" b="0" i="0" u="none" strike="noStrike" kern="1200" cap="none" spc="0" normalizeH="0" baseline="0" noProof="0" dirty="0" err="1">
                <a:ln>
                  <a:noFill/>
                </a:ln>
                <a:solidFill>
                  <a:srgbClr val="001080"/>
                </a:solidFill>
                <a:effectLst/>
                <a:uLnTx/>
                <a:uFillTx/>
                <a:latin typeface="Menlo" panose="020B0609030804020204" pitchFamily="49" charset="0"/>
                <a:ea typeface="Menlo" panose="020B0609030804020204" pitchFamily="49" charset="0"/>
                <a:cs typeface="Menlo" panose="020B0609030804020204" pitchFamily="49" charset="0"/>
              </a:rPr>
              <a:t>tl</a:t>
            </a:r>
            <a:r>
              <a:rPr kumimoji="0" lang="en-US" sz="1200" b="0" i="0" u="none" strike="noStrike" kern="1200" cap="none" spc="0" normalizeH="0" baseline="0" noProof="0" dirty="0" err="1">
                <a:ln>
                  <a:noFill/>
                </a:ln>
                <a:solidFill>
                  <a:srgbClr val="000000"/>
                </a:solidFill>
                <a:effectLst/>
                <a:uLnTx/>
                <a:uFillTx/>
                <a:latin typeface="Menlo" panose="020B0609030804020204" pitchFamily="49" charset="0"/>
                <a:ea typeface="Menlo" panose="020B0609030804020204" pitchFamily="49" charset="0"/>
                <a:cs typeface="Menlo" panose="020B0609030804020204" pitchFamily="49" charset="0"/>
              </a:rPr>
              <a:t>.replying_to.</a:t>
            </a:r>
            <a:r>
              <a:rPr kumimoji="0" lang="en-US" sz="1200" b="0" i="0" u="none" strike="noStrike" kern="1200" cap="none" spc="0" normalizeH="0" baseline="0" noProof="0" dirty="0" err="1">
                <a:ln>
                  <a:noFill/>
                </a:ln>
                <a:solidFill>
                  <a:srgbClr val="795E26"/>
                </a:solidFill>
                <a:effectLst/>
                <a:uLnTx/>
                <a:uFillTx/>
                <a:latin typeface="Menlo" panose="020B0609030804020204" pitchFamily="49" charset="0"/>
                <a:ea typeface="Menlo" panose="020B0609030804020204" pitchFamily="49" charset="0"/>
                <a:cs typeface="Menlo" panose="020B0609030804020204" pitchFamily="49" charset="0"/>
              </a:rPr>
              <a:t>take</a:t>
            </a:r>
            <a:r>
              <a:rPr kumimoji="0" lang="en-US" sz="1200" b="0" i="0" u="none" strike="noStrike" kern="1200" cap="none" spc="0" normalizeH="0" baseline="0" noProof="0" dirty="0">
                <a:ln>
                  <a:noFill/>
                </a:ln>
                <a:solidFill>
                  <a:srgbClr val="795E26"/>
                </a:solidFill>
                <a:effectLst/>
                <a:uLnTx/>
                <a:uFillTx/>
                <a:latin typeface="Menlo" panose="020B0609030804020204" pitchFamily="49" charset="0"/>
                <a:ea typeface="Menlo" panose="020B0609030804020204" pitchFamily="49" charset="0"/>
                <a:cs typeface="Menlo" panose="020B0609030804020204" pitchFamily="49" charset="0"/>
              </a:rPr>
              <a:t>()</a:t>
            </a:r>
            <a:r>
              <a:rPr kumimoji="0" lang="en-US" sz="1200" b="0" i="0" u="none" strike="noStrike" kern="1200" cap="none" spc="0" normalizeH="0" baseline="0" noProof="0" dirty="0">
                <a:ln>
                  <a:noFill/>
                </a:ln>
                <a:solidFill>
                  <a:srgbClr val="000000"/>
                </a:solidFill>
                <a:effectLst/>
                <a:uLnTx/>
                <a:uFillTx/>
                <a:latin typeface="Menlo" panose="020B0609030804020204" pitchFamily="49" charset="0"/>
                <a:ea typeface="Menlo" panose="020B0609030804020204" pitchFamily="49" charset="0"/>
                <a:cs typeface="Menlo" panose="020B06090308040202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Menlo" panose="020B0609030804020204" pitchFamily="49" charset="0"/>
                <a:ea typeface="Menlo" panose="020B0609030804020204" pitchFamily="49" charset="0"/>
                <a:cs typeface="Menlo" panose="020B0609030804020204" pitchFamily="49" charset="0"/>
              </a:rPr>
              <a:t>           })</a:t>
            </a:r>
          </a:p>
        </p:txBody>
      </p:sp>
      <p:sp>
        <p:nvSpPr>
          <p:cNvPr id="17" name="TextBox 16">
            <a:extLst>
              <a:ext uri="{FF2B5EF4-FFF2-40B4-BE49-F238E27FC236}">
                <a16:creationId xmlns:a16="http://schemas.microsoft.com/office/drawing/2014/main" id="{32BC7351-5D89-8C06-C12C-AE93200BED61}"/>
              </a:ext>
            </a:extLst>
          </p:cNvPr>
          <p:cNvSpPr txBox="1"/>
          <p:nvPr/>
        </p:nvSpPr>
        <p:spPr>
          <a:xfrm>
            <a:off x="429724" y="2851406"/>
            <a:ext cx="4967224" cy="1328023"/>
          </a:xfrm>
          <a:prstGeom prst="roundRect">
            <a:avLst/>
          </a:prstGeom>
          <a:solidFill>
            <a:schemeClr val="accent3">
              <a:lumMod val="20000"/>
              <a:lumOff val="80000"/>
              <a:alpha val="50000"/>
            </a:schemeClr>
          </a:solidFill>
          <a:ln>
            <a:solidFill>
              <a:schemeClr val="bg1">
                <a:lumMod val="65000"/>
              </a:schemeClr>
            </a:solidFill>
          </a:ln>
        </p:spPr>
        <p:style>
          <a:lnRef idx="0">
            <a:scrgbClr r="0" g="0" b="0"/>
          </a:lnRef>
          <a:fillRef idx="0">
            <a:scrgbClr r="0" g="0" b="0"/>
          </a:fillRef>
          <a:effectRef idx="0">
            <a:scrgbClr r="0" g="0" b="0"/>
          </a:effectRef>
          <a:fontRef idx="minor">
            <a:schemeClr val="lt1"/>
          </a:fontRef>
        </p:style>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Menlo" panose="020B0609030804020204" pitchFamily="49" charset="0"/>
                <a:ea typeface="Menlo" panose="020B0609030804020204" pitchFamily="49" charset="0"/>
                <a:cs typeface="Menlo" panose="020B0609030804020204" pitchFamily="49" charset="0"/>
              </a:rPr>
              <a:t>static</a:t>
            </a:r>
            <a:r>
              <a:rPr kumimoji="0" lang="en-US" sz="1200" b="0" i="0" u="none" strike="noStrike" kern="1200" cap="none" spc="0" normalizeH="0" baseline="0" noProof="0" dirty="0">
                <a:ln>
                  <a:noFill/>
                </a:ln>
                <a:solidFill>
                  <a:srgbClr val="000000"/>
                </a:solidFill>
                <a:effectLst/>
                <a:uLnTx/>
                <a:uFillTx/>
                <a:latin typeface="Menlo" panose="020B0609030804020204" pitchFamily="49" charset="0"/>
                <a:ea typeface="Menlo" panose="020B0609030804020204" pitchFamily="49" charset="0"/>
                <a:cs typeface="Menlo" panose="020B0609030804020204" pitchFamily="49" charset="0"/>
              </a:rPr>
              <a:t> </a:t>
            </a:r>
            <a:r>
              <a:rPr kumimoji="0" lang="en-US" sz="1200" b="0" i="0" u="none" strike="noStrike" kern="1200" cap="none" spc="0" normalizeH="0" baseline="0" noProof="0" dirty="0">
                <a:ln>
                  <a:noFill/>
                </a:ln>
                <a:solidFill>
                  <a:srgbClr val="001080"/>
                </a:solidFill>
                <a:effectLst/>
                <a:uLnTx/>
                <a:uFillTx/>
                <a:latin typeface="Menlo" panose="020B0609030804020204" pitchFamily="49" charset="0"/>
                <a:ea typeface="Menlo" panose="020B0609030804020204" pitchFamily="49" charset="0"/>
                <a:cs typeface="Menlo" panose="020B0609030804020204" pitchFamily="49" charset="0"/>
              </a:rPr>
              <a:t>REQUEST_SENDER</a:t>
            </a:r>
            <a:r>
              <a:rPr kumimoji="0" lang="en-US" sz="1200" b="0" i="0" u="none" strike="noStrike" kern="1200" cap="none" spc="0" normalizeH="0" baseline="0" noProof="0" dirty="0">
                <a:ln>
                  <a:noFill/>
                </a:ln>
                <a:solidFill>
                  <a:srgbClr val="000000"/>
                </a:solidFill>
                <a:effectLst/>
                <a:uLnTx/>
                <a:uFillTx/>
                <a:latin typeface="Menlo" panose="020B0609030804020204" pitchFamily="49" charset="0"/>
                <a:ea typeface="Menlo" panose="020B0609030804020204" pitchFamily="49" charset="0"/>
                <a:cs typeface="Menlo" panose="020B06090308040202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Menlo" panose="020B0609030804020204" pitchFamily="49" charset="0"/>
                <a:ea typeface="Menlo" panose="020B0609030804020204" pitchFamily="49" charset="0"/>
                <a:cs typeface="Menlo" panose="020B0609030804020204" pitchFamily="49" charset="0"/>
              </a:rPr>
              <a:t>   </a:t>
            </a:r>
            <a:r>
              <a:rPr kumimoji="0" lang="en-US" sz="1200" b="0" i="0" u="none" strike="noStrike" kern="1200" cap="none" spc="0" normalizeH="0" baseline="0" noProof="0" dirty="0" err="1">
                <a:ln>
                  <a:noFill/>
                </a:ln>
                <a:solidFill>
                  <a:srgbClr val="267F99"/>
                </a:solidFill>
                <a:effectLst/>
                <a:uLnTx/>
                <a:uFillTx/>
                <a:latin typeface="Menlo" panose="020B0609030804020204" pitchFamily="49" charset="0"/>
                <a:ea typeface="Menlo" panose="020B0609030804020204" pitchFamily="49" charset="0"/>
                <a:cs typeface="Menlo" panose="020B0609030804020204" pitchFamily="49" charset="0"/>
              </a:rPr>
              <a:t>OnceLock</a:t>
            </a:r>
            <a:r>
              <a:rPr kumimoji="0" lang="en-US" sz="1200" b="0" i="0" u="none" strike="noStrike" kern="1200" cap="none" spc="0" normalizeH="0" baseline="0" noProof="0" dirty="0">
                <a:ln>
                  <a:noFill/>
                </a:ln>
                <a:solidFill>
                  <a:srgbClr val="000000"/>
                </a:solidFill>
                <a:effectLst/>
                <a:uLnTx/>
                <a:uFillTx/>
                <a:latin typeface="Menlo" panose="020B0609030804020204" pitchFamily="49" charset="0"/>
                <a:ea typeface="Menlo" panose="020B0609030804020204" pitchFamily="49" charset="0"/>
                <a:cs typeface="Menlo" panose="020B0609030804020204" pitchFamily="49" charset="0"/>
              </a:rPr>
              <a:t>&lt;</a:t>
            </a:r>
            <a:r>
              <a:rPr kumimoji="0" lang="en-US" sz="1200" b="0" i="0" u="none" strike="noStrike" kern="1200" cap="none" spc="0" normalizeH="0" baseline="0" noProof="0" dirty="0" err="1">
                <a:ln>
                  <a:noFill/>
                </a:ln>
                <a:solidFill>
                  <a:srgbClr val="267F99"/>
                </a:solidFill>
                <a:effectLst/>
                <a:uLnTx/>
                <a:uFillTx/>
                <a:latin typeface="Menlo" panose="020B0609030804020204" pitchFamily="49" charset="0"/>
                <a:ea typeface="Menlo" panose="020B0609030804020204" pitchFamily="49" charset="0"/>
                <a:cs typeface="Menlo" panose="020B0609030804020204" pitchFamily="49" charset="0"/>
              </a:rPr>
              <a:t>UnboundedSender</a:t>
            </a:r>
            <a:r>
              <a:rPr kumimoji="0" lang="en-US" sz="1200" b="0" i="0" u="none" strike="noStrike" kern="1200" cap="none" spc="0" normalizeH="0" baseline="0" noProof="0" dirty="0">
                <a:ln>
                  <a:noFill/>
                </a:ln>
                <a:solidFill>
                  <a:srgbClr val="000000"/>
                </a:solidFill>
                <a:effectLst/>
                <a:uLnTx/>
                <a:uFillTx/>
                <a:latin typeface="Menlo" panose="020B0609030804020204" pitchFamily="49" charset="0"/>
                <a:ea typeface="Menlo" panose="020B0609030804020204" pitchFamily="49" charset="0"/>
                <a:cs typeface="Menlo" panose="020B0609030804020204" pitchFamily="49" charset="0"/>
              </a:rPr>
              <a:t>&lt;</a:t>
            </a:r>
            <a:r>
              <a:rPr kumimoji="0" lang="en-US" sz="1200" b="0" i="0" u="none" strike="noStrike" kern="1200" cap="none" spc="0" normalizeH="0" baseline="0" noProof="0" dirty="0" err="1">
                <a:ln>
                  <a:noFill/>
                </a:ln>
                <a:solidFill>
                  <a:srgbClr val="267F99"/>
                </a:solidFill>
                <a:effectLst/>
                <a:uLnTx/>
                <a:uFillTx/>
                <a:latin typeface="Menlo" panose="020B0609030804020204" pitchFamily="49" charset="0"/>
                <a:ea typeface="Menlo" panose="020B0609030804020204" pitchFamily="49" charset="0"/>
                <a:cs typeface="Menlo" panose="020B0609030804020204" pitchFamily="49" charset="0"/>
              </a:rPr>
              <a:t>MatrixRequest</a:t>
            </a:r>
            <a:r>
              <a:rPr kumimoji="0" lang="en-US" sz="1200" b="0" i="0" u="none" strike="noStrike" kern="1200" cap="none" spc="0" normalizeH="0" baseline="0" noProof="0" dirty="0">
                <a:ln>
                  <a:noFill/>
                </a:ln>
                <a:solidFill>
                  <a:srgbClr val="000000"/>
                </a:solidFill>
                <a:effectLst/>
                <a:uLnTx/>
                <a:uFillTx/>
                <a:latin typeface="Menlo" panose="020B0609030804020204" pitchFamily="49" charset="0"/>
                <a:ea typeface="Menlo" panose="020B0609030804020204" pitchFamily="49" charset="0"/>
                <a:cs typeface="Menlo" panose="020B0609030804020204" pitchFamily="49" charset="0"/>
              </a:rPr>
              <a:t>&gt;&gt; = ...</a:t>
            </a:r>
            <a:r>
              <a:rPr kumimoji="0" lang="en-US" sz="1200" b="0" i="0" u="none" strike="noStrike" kern="1200" cap="none" spc="0" normalizeH="0" baseline="0" noProof="0" dirty="0">
                <a:ln>
                  <a:noFill/>
                </a:ln>
                <a:solidFill>
                  <a:srgbClr val="267F99"/>
                </a:solidFill>
                <a:effectLst/>
                <a:uLnTx/>
                <a:uFillTx/>
                <a:latin typeface="Menlo" panose="020B0609030804020204" pitchFamily="49" charset="0"/>
                <a:ea typeface="Menlo" panose="020B0609030804020204" pitchFamily="49" charset="0"/>
                <a:cs typeface="Menlo" panose="020B0609030804020204" pitchFamily="49" charset="0"/>
              </a:rPr>
              <a:t>;</a:t>
            </a:r>
            <a:endParaRPr kumimoji="0" lang="en-US" sz="1200" b="0" i="0" u="none" strike="noStrike" kern="1200" cap="none" spc="0" normalizeH="0" baseline="0" noProof="0" dirty="0">
              <a:ln>
                <a:noFill/>
              </a:ln>
              <a:solidFill>
                <a:srgbClr val="000000"/>
              </a:solidFill>
              <a:effectLst/>
              <a:uLnTx/>
              <a:uFillTx/>
              <a:latin typeface="Menlo" panose="020B0609030804020204" pitchFamily="49" charset="0"/>
              <a:ea typeface="Menlo" panose="020B0609030804020204" pitchFamily="49" charset="0"/>
              <a:cs typeface="Menlo" panose="020B06090308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n-US" sz="1200" b="0" i="0" u="none" strike="noStrike" kern="1200" cap="none" spc="0" normalizeH="0" baseline="0" noProof="0" dirty="0">
                <a:ln>
                  <a:noFill/>
                </a:ln>
                <a:solidFill>
                  <a:srgbClr val="000000"/>
                </a:solidFill>
                <a:effectLst/>
                <a:uLnTx/>
                <a:uFillTx/>
                <a:latin typeface="Menlo" panose="020B0609030804020204" pitchFamily="49" charset="0"/>
                <a:ea typeface="Menlo" panose="020B0609030804020204" pitchFamily="49" charset="0"/>
                <a:cs typeface="Menlo" panose="020B0609030804020204" pitchFamily="49" charset="0"/>
              </a:rPr>
            </a:br>
            <a:r>
              <a:rPr kumimoji="0" lang="en-US" sz="1200" b="0" i="0" u="none" strike="noStrike" kern="1200" cap="none" spc="0" normalizeH="0" baseline="0" noProof="0" dirty="0">
                <a:ln>
                  <a:noFill/>
                </a:ln>
                <a:solidFill>
                  <a:srgbClr val="0000FF"/>
                </a:solidFill>
                <a:effectLst/>
                <a:uLnTx/>
                <a:uFillTx/>
                <a:latin typeface="Menlo" panose="020B0609030804020204" pitchFamily="49" charset="0"/>
                <a:ea typeface="Menlo" panose="020B0609030804020204" pitchFamily="49" charset="0"/>
                <a:cs typeface="Menlo" panose="020B0609030804020204" pitchFamily="49" charset="0"/>
              </a:rPr>
              <a:t>pub</a:t>
            </a:r>
            <a:r>
              <a:rPr kumimoji="0" lang="en-US" sz="1200" b="0" i="0" u="none" strike="noStrike" kern="1200" cap="none" spc="0" normalizeH="0" baseline="0" noProof="0" dirty="0">
                <a:ln>
                  <a:noFill/>
                </a:ln>
                <a:solidFill>
                  <a:srgbClr val="000000"/>
                </a:solidFill>
                <a:effectLst/>
                <a:uLnTx/>
                <a:uFillTx/>
                <a:latin typeface="Menlo" panose="020B0609030804020204" pitchFamily="49" charset="0"/>
                <a:ea typeface="Menlo" panose="020B0609030804020204" pitchFamily="49" charset="0"/>
                <a:cs typeface="Menlo" panose="020B0609030804020204" pitchFamily="49" charset="0"/>
              </a:rPr>
              <a:t> </a:t>
            </a:r>
            <a:r>
              <a:rPr kumimoji="0" lang="en-US" sz="1200" b="0" i="0" u="none" strike="noStrike" kern="1200" cap="none" spc="0" normalizeH="0" baseline="0" noProof="0" dirty="0" err="1">
                <a:ln>
                  <a:noFill/>
                </a:ln>
                <a:solidFill>
                  <a:srgbClr val="0000FF"/>
                </a:solidFill>
                <a:effectLst/>
                <a:uLnTx/>
                <a:uFillTx/>
                <a:latin typeface="Menlo" panose="020B0609030804020204" pitchFamily="49" charset="0"/>
                <a:ea typeface="Menlo" panose="020B0609030804020204" pitchFamily="49" charset="0"/>
                <a:cs typeface="Menlo" panose="020B0609030804020204" pitchFamily="49" charset="0"/>
              </a:rPr>
              <a:t>fn</a:t>
            </a:r>
            <a:r>
              <a:rPr kumimoji="0" lang="en-US" sz="1200" b="0" i="0" u="none" strike="noStrike" kern="1200" cap="none" spc="0" normalizeH="0" baseline="0" noProof="0" dirty="0">
                <a:ln>
                  <a:noFill/>
                </a:ln>
                <a:solidFill>
                  <a:srgbClr val="000000"/>
                </a:solidFill>
                <a:effectLst/>
                <a:uLnTx/>
                <a:uFillTx/>
                <a:latin typeface="Menlo" panose="020B0609030804020204" pitchFamily="49" charset="0"/>
                <a:ea typeface="Menlo" panose="020B0609030804020204" pitchFamily="49" charset="0"/>
                <a:cs typeface="Menlo" panose="020B0609030804020204" pitchFamily="49" charset="0"/>
              </a:rPr>
              <a:t> </a:t>
            </a:r>
            <a:r>
              <a:rPr kumimoji="0" lang="en-US" sz="1200" b="0" i="0" u="none" strike="noStrike" kern="1200" cap="none" spc="0" normalizeH="0" baseline="0" noProof="0" dirty="0" err="1">
                <a:ln>
                  <a:noFill/>
                </a:ln>
                <a:solidFill>
                  <a:srgbClr val="795E26"/>
                </a:solidFill>
                <a:effectLst/>
                <a:uLnTx/>
                <a:uFillTx/>
                <a:latin typeface="Menlo" panose="020B0609030804020204" pitchFamily="49" charset="0"/>
                <a:ea typeface="Menlo" panose="020B0609030804020204" pitchFamily="49" charset="0"/>
                <a:cs typeface="Menlo" panose="020B0609030804020204" pitchFamily="49" charset="0"/>
              </a:rPr>
              <a:t>submit_async_request</a:t>
            </a:r>
            <a:r>
              <a:rPr kumimoji="0" lang="en-US" sz="1200" b="0" i="0" u="none" strike="noStrike" kern="1200" cap="none" spc="0" normalizeH="0" baseline="0" noProof="0" dirty="0">
                <a:ln>
                  <a:noFill/>
                </a:ln>
                <a:solidFill>
                  <a:srgbClr val="000000"/>
                </a:solidFill>
                <a:effectLst/>
                <a:uLnTx/>
                <a:uFillTx/>
                <a:latin typeface="Menlo" panose="020B0609030804020204" pitchFamily="49" charset="0"/>
                <a:ea typeface="Menlo" panose="020B0609030804020204" pitchFamily="49" charset="0"/>
                <a:cs typeface="Menlo" panose="020B0609030804020204" pitchFamily="49" charset="0"/>
              </a:rPr>
              <a:t>(</a:t>
            </a:r>
            <a:r>
              <a:rPr kumimoji="0" lang="en-US" sz="1200" b="0" i="0" u="none" strike="noStrike" kern="1200" cap="none" spc="0" normalizeH="0" baseline="0" noProof="0" dirty="0">
                <a:ln>
                  <a:noFill/>
                </a:ln>
                <a:solidFill>
                  <a:srgbClr val="001080"/>
                </a:solidFill>
                <a:effectLst/>
                <a:uLnTx/>
                <a:uFillTx/>
                <a:latin typeface="Menlo" panose="020B0609030804020204" pitchFamily="49" charset="0"/>
                <a:ea typeface="Menlo" panose="020B0609030804020204" pitchFamily="49" charset="0"/>
                <a:cs typeface="Menlo" panose="020B0609030804020204" pitchFamily="49" charset="0"/>
              </a:rPr>
              <a:t>req</a:t>
            </a:r>
            <a:r>
              <a:rPr kumimoji="0" lang="en-US" sz="1200" b="0" i="0" u="none" strike="noStrike" kern="1200" cap="none" spc="0" normalizeH="0" baseline="0" noProof="0" dirty="0">
                <a:ln>
                  <a:noFill/>
                </a:ln>
                <a:solidFill>
                  <a:srgbClr val="000000"/>
                </a:solidFill>
                <a:effectLst/>
                <a:uLnTx/>
                <a:uFillTx/>
                <a:latin typeface="Menlo" panose="020B0609030804020204" pitchFamily="49" charset="0"/>
                <a:ea typeface="Menlo" panose="020B0609030804020204" pitchFamily="49" charset="0"/>
                <a:cs typeface="Menlo" panose="020B0609030804020204" pitchFamily="49" charset="0"/>
              </a:rPr>
              <a:t>: </a:t>
            </a:r>
            <a:r>
              <a:rPr kumimoji="0" lang="en-US" sz="1200" b="0" i="0" u="none" strike="noStrike" kern="1200" cap="none" spc="0" normalizeH="0" baseline="0" noProof="0" dirty="0" err="1">
                <a:ln>
                  <a:noFill/>
                </a:ln>
                <a:solidFill>
                  <a:srgbClr val="267F99"/>
                </a:solidFill>
                <a:effectLst/>
                <a:uLnTx/>
                <a:uFillTx/>
                <a:latin typeface="Menlo" panose="020B0609030804020204" pitchFamily="49" charset="0"/>
                <a:ea typeface="Menlo" panose="020B0609030804020204" pitchFamily="49" charset="0"/>
                <a:cs typeface="Menlo" panose="020B0609030804020204" pitchFamily="49" charset="0"/>
              </a:rPr>
              <a:t>MatrixRequest</a:t>
            </a:r>
            <a:r>
              <a:rPr kumimoji="0" lang="en-US" sz="1200" b="0" i="0" u="none" strike="noStrike" kern="1200" cap="none" spc="0" normalizeH="0" baseline="0" noProof="0" dirty="0">
                <a:ln>
                  <a:noFill/>
                </a:ln>
                <a:solidFill>
                  <a:srgbClr val="000000"/>
                </a:solidFill>
                <a:effectLst/>
                <a:uLnTx/>
                <a:uFillTx/>
                <a:latin typeface="Menlo" panose="020B0609030804020204" pitchFamily="49" charset="0"/>
                <a:ea typeface="Menlo" panose="020B0609030804020204" pitchFamily="49" charset="0"/>
                <a:cs typeface="Menlo" panose="020B0609030804020204"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Menlo" panose="020B0609030804020204" pitchFamily="49" charset="0"/>
                <a:ea typeface="Menlo" panose="020B0609030804020204" pitchFamily="49" charset="0"/>
                <a:cs typeface="Menlo" panose="020B0609030804020204" pitchFamily="49" charset="0"/>
              </a:rPr>
              <a:t>   </a:t>
            </a:r>
            <a:r>
              <a:rPr kumimoji="0" lang="en-US" sz="1200" b="0" i="0" u="none" strike="noStrike" kern="1200" cap="none" spc="0" normalizeH="0" baseline="0" noProof="0" dirty="0" err="1">
                <a:ln>
                  <a:noFill/>
                </a:ln>
                <a:solidFill>
                  <a:srgbClr val="001080"/>
                </a:solidFill>
                <a:effectLst/>
                <a:uLnTx/>
                <a:uFillTx/>
                <a:latin typeface="Menlo" panose="020B0609030804020204" pitchFamily="49" charset="0"/>
                <a:ea typeface="Menlo" panose="020B0609030804020204" pitchFamily="49" charset="0"/>
                <a:cs typeface="Menlo" panose="020B0609030804020204" pitchFamily="49" charset="0"/>
              </a:rPr>
              <a:t>REQUEST_SENDER</a:t>
            </a:r>
            <a:r>
              <a:rPr kumimoji="0" lang="en-US" sz="1200" b="0" i="0" u="none" strike="noStrike" kern="1200" cap="none" spc="0" normalizeH="0" baseline="0" noProof="0" dirty="0" err="1">
                <a:ln>
                  <a:noFill/>
                </a:ln>
                <a:solidFill>
                  <a:srgbClr val="000000"/>
                </a:solidFill>
                <a:effectLst/>
                <a:uLnTx/>
                <a:uFillTx/>
                <a:latin typeface="Menlo" panose="020B0609030804020204" pitchFamily="49" charset="0"/>
                <a:ea typeface="Menlo" panose="020B0609030804020204" pitchFamily="49" charset="0"/>
                <a:cs typeface="Menlo" panose="020B0609030804020204" pitchFamily="49" charset="0"/>
              </a:rPr>
              <a:t>.</a:t>
            </a:r>
            <a:r>
              <a:rPr kumimoji="0" lang="en-US" sz="1200" b="0" i="0" u="none" strike="noStrike" kern="1200" cap="none" spc="0" normalizeH="0" baseline="0" noProof="0" dirty="0" err="1">
                <a:ln>
                  <a:noFill/>
                </a:ln>
                <a:solidFill>
                  <a:srgbClr val="795E26"/>
                </a:solidFill>
                <a:effectLst/>
                <a:uLnTx/>
                <a:uFillTx/>
                <a:latin typeface="Menlo" panose="020B0609030804020204" pitchFamily="49" charset="0"/>
                <a:ea typeface="Menlo" panose="020B0609030804020204" pitchFamily="49" charset="0"/>
                <a:cs typeface="Menlo" panose="020B0609030804020204" pitchFamily="49" charset="0"/>
              </a:rPr>
              <a:t>get</a:t>
            </a:r>
            <a:r>
              <a:rPr kumimoji="0" lang="en-US" sz="1200" b="0" i="0" u="none" strike="noStrike" kern="1200" cap="none" spc="0" normalizeH="0" baseline="0" noProof="0" dirty="0">
                <a:ln>
                  <a:noFill/>
                </a:ln>
                <a:solidFill>
                  <a:srgbClr val="000000"/>
                </a:solidFill>
                <a:effectLst/>
                <a:uLnTx/>
                <a:uFillTx/>
                <a:latin typeface="Menlo" panose="020B0609030804020204" pitchFamily="49" charset="0"/>
                <a:ea typeface="Menlo" panose="020B0609030804020204" pitchFamily="49" charset="0"/>
                <a:cs typeface="Menlo" panose="020B0609030804020204" pitchFamily="49" charset="0"/>
              </a:rPr>
              <a:t>().</a:t>
            </a:r>
            <a:r>
              <a:rPr kumimoji="0" lang="en-US" sz="1200" b="0" i="0" u="none" strike="noStrike" kern="1200" cap="none" spc="0" normalizeH="0" baseline="0" noProof="0" dirty="0">
                <a:ln>
                  <a:noFill/>
                </a:ln>
                <a:solidFill>
                  <a:srgbClr val="795E26"/>
                </a:solidFill>
                <a:effectLst/>
                <a:uLnTx/>
                <a:uFillTx/>
                <a:latin typeface="Menlo" panose="020B0609030804020204" pitchFamily="49" charset="0"/>
                <a:ea typeface="Menlo" panose="020B0609030804020204" pitchFamily="49" charset="0"/>
                <a:cs typeface="Menlo" panose="020B0609030804020204" pitchFamily="49" charset="0"/>
              </a:rPr>
              <a:t>send</a:t>
            </a:r>
            <a:r>
              <a:rPr kumimoji="0" lang="en-US" sz="1200" b="0" i="0" u="none" strike="noStrike" kern="1200" cap="none" spc="0" normalizeH="0" baseline="0" noProof="0" dirty="0">
                <a:ln>
                  <a:noFill/>
                </a:ln>
                <a:solidFill>
                  <a:srgbClr val="000000"/>
                </a:solidFill>
                <a:effectLst/>
                <a:uLnTx/>
                <a:uFillTx/>
                <a:latin typeface="Menlo" panose="020B0609030804020204" pitchFamily="49" charset="0"/>
                <a:ea typeface="Menlo" panose="020B0609030804020204" pitchFamily="49" charset="0"/>
                <a:cs typeface="Menlo" panose="020B0609030804020204" pitchFamily="49" charset="0"/>
              </a:rPr>
              <a:t>(</a:t>
            </a:r>
            <a:r>
              <a:rPr kumimoji="0" lang="en-US" sz="1200" b="0" i="0" u="none" strike="noStrike" kern="1200" cap="none" spc="0" normalizeH="0" baseline="0" noProof="0" dirty="0">
                <a:ln>
                  <a:noFill/>
                </a:ln>
                <a:solidFill>
                  <a:srgbClr val="001080"/>
                </a:solidFill>
                <a:effectLst/>
                <a:uLnTx/>
                <a:uFillTx/>
                <a:latin typeface="Menlo" panose="020B0609030804020204" pitchFamily="49" charset="0"/>
                <a:ea typeface="Menlo" panose="020B0609030804020204" pitchFamily="49" charset="0"/>
                <a:cs typeface="Menlo" panose="020B0609030804020204" pitchFamily="49" charset="0"/>
              </a:rPr>
              <a:t>req</a:t>
            </a:r>
            <a:r>
              <a:rPr kumimoji="0" lang="en-US" sz="1200" b="0" i="0" u="none" strike="noStrike" kern="1200" cap="none" spc="0" normalizeH="0" baseline="0" noProof="0" dirty="0">
                <a:ln>
                  <a:noFill/>
                </a:ln>
                <a:solidFill>
                  <a:srgbClr val="000000"/>
                </a:solidFill>
                <a:effectLst/>
                <a:uLnTx/>
                <a:uFillTx/>
                <a:latin typeface="Menlo" panose="020B0609030804020204" pitchFamily="49" charset="0"/>
                <a:ea typeface="Menlo" panose="020B0609030804020204" pitchFamily="49" charset="0"/>
                <a:cs typeface="Menlo" panose="020B06090308040202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Menlo" panose="020B0609030804020204" pitchFamily="49" charset="0"/>
                <a:ea typeface="Menlo" panose="020B0609030804020204" pitchFamily="49" charset="0"/>
                <a:cs typeface="Menlo" panose="020B0609030804020204" pitchFamily="49" charset="0"/>
              </a:rPr>
              <a:t>}</a:t>
            </a:r>
          </a:p>
        </p:txBody>
      </p:sp>
      <p:cxnSp>
        <p:nvCxnSpPr>
          <p:cNvPr id="19" name="Straight Arrow Connector 18">
            <a:extLst>
              <a:ext uri="{FF2B5EF4-FFF2-40B4-BE49-F238E27FC236}">
                <a16:creationId xmlns:a16="http://schemas.microsoft.com/office/drawing/2014/main" id="{951428BD-A78E-7D40-E680-7CC1424FDF9D}"/>
              </a:ext>
            </a:extLst>
          </p:cNvPr>
          <p:cNvCxnSpPr>
            <a:cxnSpLocks/>
            <a:stCxn id="25" idx="1"/>
            <a:endCxn id="45" idx="1"/>
          </p:cNvCxnSpPr>
          <p:nvPr/>
        </p:nvCxnSpPr>
        <p:spPr>
          <a:xfrm rot="10800000" flipH="1" flipV="1">
            <a:off x="462759" y="1546201"/>
            <a:ext cx="89581" cy="2061480"/>
          </a:xfrm>
          <a:prstGeom prst="bentConnector3">
            <a:avLst>
              <a:gd name="adj1" fmla="val -255188"/>
            </a:avLst>
          </a:prstGeom>
          <a:ln>
            <a:tailEnd type="triangle"/>
          </a:ln>
        </p:spPr>
        <p:style>
          <a:lnRef idx="1">
            <a:schemeClr val="dk1"/>
          </a:lnRef>
          <a:fillRef idx="0">
            <a:schemeClr val="dk1"/>
          </a:fillRef>
          <a:effectRef idx="0">
            <a:schemeClr val="dk1"/>
          </a:effectRef>
          <a:fontRef idx="minor">
            <a:schemeClr val="tx1"/>
          </a:fontRef>
        </p:style>
      </p:cxnSp>
      <p:sp>
        <p:nvSpPr>
          <p:cNvPr id="25" name="TextBox 24">
            <a:extLst>
              <a:ext uri="{FF2B5EF4-FFF2-40B4-BE49-F238E27FC236}">
                <a16:creationId xmlns:a16="http://schemas.microsoft.com/office/drawing/2014/main" id="{51E95334-7C9B-4F6C-C657-65756F7A6834}"/>
              </a:ext>
            </a:extLst>
          </p:cNvPr>
          <p:cNvSpPr txBox="1"/>
          <p:nvPr/>
        </p:nvSpPr>
        <p:spPr>
          <a:xfrm>
            <a:off x="462760" y="1361535"/>
            <a:ext cx="312395" cy="369332"/>
          </a:xfrm>
          <a:prstGeom prst="rect">
            <a:avLst/>
          </a:prstGeom>
          <a:noFill/>
        </p:spPr>
        <p:txBody>
          <a:bodyPr wrap="square" rtlCol="0">
            <a:spAutoFit/>
          </a:bodyPr>
          <a:lstStyle/>
          <a:p>
            <a:endParaRPr lang="en-US" dirty="0"/>
          </a:p>
        </p:txBody>
      </p:sp>
      <p:cxnSp>
        <p:nvCxnSpPr>
          <p:cNvPr id="27" name="Straight Arrow Connector 26">
            <a:extLst>
              <a:ext uri="{FF2B5EF4-FFF2-40B4-BE49-F238E27FC236}">
                <a16:creationId xmlns:a16="http://schemas.microsoft.com/office/drawing/2014/main" id="{64B6D26E-E7D8-0BFE-393E-4A62F058B382}"/>
              </a:ext>
            </a:extLst>
          </p:cNvPr>
          <p:cNvCxnSpPr>
            <a:cxnSpLocks/>
            <a:stCxn id="31" idx="3"/>
            <a:endCxn id="33" idx="1"/>
          </p:cNvCxnSpPr>
          <p:nvPr/>
        </p:nvCxnSpPr>
        <p:spPr>
          <a:xfrm flipV="1">
            <a:off x="5158409" y="2551694"/>
            <a:ext cx="1213800" cy="1055673"/>
          </a:xfrm>
          <a:prstGeom prst="bentConnector3">
            <a:avLst>
              <a:gd name="adj1" fmla="val 42549"/>
            </a:avLst>
          </a:prstGeom>
          <a:ln w="47625" cmpd="dbl">
            <a:solidFill>
              <a:srgbClr val="4372C5"/>
            </a:solidFill>
            <a:round/>
            <a:headEnd w="sm" len="sm"/>
            <a:tailEnd type="arrow" w="sm" len="sm"/>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6B56F311-6A3F-486C-4205-79A030B7B0CA}"/>
              </a:ext>
            </a:extLst>
          </p:cNvPr>
          <p:cNvSpPr txBox="1"/>
          <p:nvPr/>
        </p:nvSpPr>
        <p:spPr>
          <a:xfrm>
            <a:off x="4846014" y="3422701"/>
            <a:ext cx="312395" cy="369332"/>
          </a:xfrm>
          <a:prstGeom prst="rect">
            <a:avLst/>
          </a:prstGeom>
          <a:noFill/>
        </p:spPr>
        <p:txBody>
          <a:bodyPr wrap="square" rtlCol="0">
            <a:spAutoFit/>
          </a:bodyPr>
          <a:lstStyle/>
          <a:p>
            <a:endParaRPr lang="en-US" dirty="0"/>
          </a:p>
        </p:txBody>
      </p:sp>
      <p:sp>
        <p:nvSpPr>
          <p:cNvPr id="33" name="TextBox 32">
            <a:extLst>
              <a:ext uri="{FF2B5EF4-FFF2-40B4-BE49-F238E27FC236}">
                <a16:creationId xmlns:a16="http://schemas.microsoft.com/office/drawing/2014/main" id="{632629D7-1728-A2AF-96A9-6DF351700BFA}"/>
              </a:ext>
            </a:extLst>
          </p:cNvPr>
          <p:cNvSpPr txBox="1"/>
          <p:nvPr/>
        </p:nvSpPr>
        <p:spPr>
          <a:xfrm>
            <a:off x="6372209" y="2367028"/>
            <a:ext cx="312395" cy="369332"/>
          </a:xfrm>
          <a:prstGeom prst="rect">
            <a:avLst/>
          </a:prstGeom>
          <a:noFill/>
        </p:spPr>
        <p:txBody>
          <a:bodyPr wrap="square" rtlCol="0">
            <a:spAutoFit/>
          </a:bodyPr>
          <a:lstStyle/>
          <a:p>
            <a:endParaRPr lang="en-US" dirty="0"/>
          </a:p>
        </p:txBody>
      </p:sp>
      <p:cxnSp>
        <p:nvCxnSpPr>
          <p:cNvPr id="37" name="Straight Connector 36">
            <a:extLst>
              <a:ext uri="{FF2B5EF4-FFF2-40B4-BE49-F238E27FC236}">
                <a16:creationId xmlns:a16="http://schemas.microsoft.com/office/drawing/2014/main" id="{C5F76F9E-1453-CC61-E073-143A52F171F0}"/>
              </a:ext>
            </a:extLst>
          </p:cNvPr>
          <p:cNvCxnSpPr/>
          <p:nvPr/>
        </p:nvCxnSpPr>
        <p:spPr>
          <a:xfrm>
            <a:off x="5555974" y="1258234"/>
            <a:ext cx="0" cy="5599766"/>
          </a:xfrm>
          <a:prstGeom prst="line">
            <a:avLst/>
          </a:pr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1" name="TextBox 40">
            <a:extLst>
              <a:ext uri="{FF2B5EF4-FFF2-40B4-BE49-F238E27FC236}">
                <a16:creationId xmlns:a16="http://schemas.microsoft.com/office/drawing/2014/main" id="{D078F784-A603-E0D9-90ED-100BFEE42894}"/>
              </a:ext>
            </a:extLst>
          </p:cNvPr>
          <p:cNvSpPr txBox="1"/>
          <p:nvPr/>
        </p:nvSpPr>
        <p:spPr>
          <a:xfrm>
            <a:off x="6749505" y="4173665"/>
            <a:ext cx="312395" cy="369332"/>
          </a:xfrm>
          <a:prstGeom prst="rect">
            <a:avLst/>
          </a:prstGeom>
          <a:noFill/>
        </p:spPr>
        <p:txBody>
          <a:bodyPr wrap="square" rtlCol="0">
            <a:spAutoFit/>
          </a:bodyPr>
          <a:lstStyle/>
          <a:p>
            <a:endParaRPr lang="en-US" dirty="0"/>
          </a:p>
        </p:txBody>
      </p:sp>
      <p:sp>
        <p:nvSpPr>
          <p:cNvPr id="45" name="TextBox 44">
            <a:extLst>
              <a:ext uri="{FF2B5EF4-FFF2-40B4-BE49-F238E27FC236}">
                <a16:creationId xmlns:a16="http://schemas.microsoft.com/office/drawing/2014/main" id="{AE9C1F98-6738-3E08-6A18-D84AD92D8FDA}"/>
              </a:ext>
            </a:extLst>
          </p:cNvPr>
          <p:cNvSpPr txBox="1"/>
          <p:nvPr/>
        </p:nvSpPr>
        <p:spPr>
          <a:xfrm>
            <a:off x="552341" y="3423015"/>
            <a:ext cx="357809" cy="369332"/>
          </a:xfrm>
          <a:prstGeom prst="rect">
            <a:avLst/>
          </a:prstGeom>
          <a:noFill/>
        </p:spPr>
        <p:txBody>
          <a:bodyPr wrap="square" rtlCol="0">
            <a:spAutoFit/>
          </a:bodyPr>
          <a:lstStyle/>
          <a:p>
            <a:endParaRPr lang="en-US" dirty="0"/>
          </a:p>
        </p:txBody>
      </p:sp>
      <p:sp>
        <p:nvSpPr>
          <p:cNvPr id="47" name="TextBox 46">
            <a:extLst>
              <a:ext uri="{FF2B5EF4-FFF2-40B4-BE49-F238E27FC236}">
                <a16:creationId xmlns:a16="http://schemas.microsoft.com/office/drawing/2014/main" id="{8C10B178-85C9-1418-57EA-A341C1E2C370}"/>
              </a:ext>
            </a:extLst>
          </p:cNvPr>
          <p:cNvSpPr txBox="1"/>
          <p:nvPr/>
        </p:nvSpPr>
        <p:spPr>
          <a:xfrm>
            <a:off x="418880" y="4487150"/>
            <a:ext cx="4967224" cy="1532334"/>
          </a:xfrm>
          <a:prstGeom prst="roundRect">
            <a:avLst/>
          </a:prstGeom>
          <a:solidFill>
            <a:schemeClr val="accent3">
              <a:lumMod val="20000"/>
              <a:lumOff val="80000"/>
              <a:alpha val="50000"/>
            </a:schemeClr>
          </a:solidFill>
          <a:ln>
            <a:solidFill>
              <a:schemeClr val="bg1">
                <a:lumMod val="65000"/>
              </a:schemeClr>
            </a:solidFill>
          </a:ln>
        </p:spPr>
        <p:style>
          <a:lnRef idx="0">
            <a:scrgbClr r="0" g="0" b="0"/>
          </a:lnRef>
          <a:fillRef idx="0">
            <a:scrgbClr r="0" g="0" b="0"/>
          </a:fillRef>
          <a:effectRef idx="0">
            <a:scrgbClr r="0" g="0" b="0"/>
          </a:effectRef>
          <a:fontRef idx="minor">
            <a:schemeClr val="lt1"/>
          </a:fontRef>
        </p:style>
        <p:txBody>
          <a:bodyPr wrap="square" lIns="0">
            <a:spAutoFit/>
          </a:bodyPr>
          <a:lstStyle/>
          <a:p>
            <a:pPr marL="9525" rtl="0">
              <a:buNone/>
            </a:pPr>
            <a:r>
              <a:rPr lang="en-US" sz="1200" b="0" i="0" u="none" strike="noStrike" dirty="0" err="1">
                <a:solidFill>
                  <a:srgbClr val="0000FF"/>
                </a:solidFill>
                <a:effectLst/>
                <a:latin typeface="Menlo" panose="020B0609030804020204" pitchFamily="49" charset="0"/>
                <a:ea typeface="Menlo" panose="020B0609030804020204" pitchFamily="49" charset="0"/>
                <a:cs typeface="Menlo" panose="020B0609030804020204" pitchFamily="49" charset="0"/>
              </a:rPr>
              <a:t>impl</a:t>
            </a: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 </a:t>
            </a:r>
            <a:r>
              <a:rPr lang="en-US" sz="1200" b="0" i="0" u="none" strike="noStrike" dirty="0">
                <a:solidFill>
                  <a:srgbClr val="267F99"/>
                </a:solidFill>
                <a:effectLst/>
                <a:latin typeface="Menlo" panose="020B0609030804020204" pitchFamily="49" charset="0"/>
                <a:ea typeface="Menlo" panose="020B0609030804020204" pitchFamily="49" charset="0"/>
                <a:cs typeface="Menlo" panose="020B0609030804020204" pitchFamily="49" charset="0"/>
              </a:rPr>
              <a:t>Widget</a:t>
            </a: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 </a:t>
            </a:r>
            <a:r>
              <a:rPr lang="en-US" sz="1200" b="0" i="0" u="none" strike="noStrike" dirty="0">
                <a:solidFill>
                  <a:srgbClr val="AF00DB"/>
                </a:solidFill>
                <a:effectLst/>
                <a:latin typeface="Menlo" panose="020B0609030804020204" pitchFamily="49" charset="0"/>
                <a:ea typeface="Menlo" panose="020B0609030804020204" pitchFamily="49" charset="0"/>
                <a:cs typeface="Menlo" panose="020B0609030804020204" pitchFamily="49" charset="0"/>
              </a:rPr>
              <a:t>for</a:t>
            </a: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 </a:t>
            </a:r>
            <a:r>
              <a:rPr lang="en-US" sz="1200" b="0" i="0" u="none" strike="noStrike" dirty="0" err="1">
                <a:solidFill>
                  <a:srgbClr val="267F99"/>
                </a:solidFill>
                <a:effectLst/>
                <a:latin typeface="Menlo" panose="020B0609030804020204" pitchFamily="49" charset="0"/>
                <a:ea typeface="Menlo" panose="020B0609030804020204" pitchFamily="49" charset="0"/>
                <a:cs typeface="Menlo" panose="020B0609030804020204" pitchFamily="49" charset="0"/>
              </a:rPr>
              <a:t>RoomInputBar</a:t>
            </a: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 {</a:t>
            </a:r>
            <a:endParaRPr lang="en-US" sz="1200" b="0" dirty="0">
              <a:effectLst/>
              <a:latin typeface="Menlo" panose="020B0609030804020204" pitchFamily="49" charset="0"/>
              <a:ea typeface="Menlo" panose="020B0609030804020204" pitchFamily="49" charset="0"/>
              <a:cs typeface="Menlo" panose="020B0609030804020204" pitchFamily="49" charset="0"/>
            </a:endParaRPr>
          </a:p>
          <a:p>
            <a:pPr rtl="0">
              <a:buNone/>
            </a:pP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  </a:t>
            </a:r>
            <a:r>
              <a:rPr lang="en-US" sz="1200" b="0" i="0" u="none" strike="noStrike" dirty="0" err="1">
                <a:solidFill>
                  <a:srgbClr val="0000FF"/>
                </a:solidFill>
                <a:effectLst/>
                <a:latin typeface="Menlo" panose="020B0609030804020204" pitchFamily="49" charset="0"/>
                <a:ea typeface="Menlo" panose="020B0609030804020204" pitchFamily="49" charset="0"/>
                <a:cs typeface="Menlo" panose="020B0609030804020204" pitchFamily="49" charset="0"/>
              </a:rPr>
              <a:t>fn</a:t>
            </a: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 </a:t>
            </a:r>
            <a:r>
              <a:rPr lang="en-US" sz="1200" b="0" i="0" u="none" strike="noStrike" dirty="0" err="1">
                <a:solidFill>
                  <a:srgbClr val="795E26"/>
                </a:solidFill>
                <a:effectLst/>
                <a:latin typeface="Menlo" panose="020B0609030804020204" pitchFamily="49" charset="0"/>
                <a:ea typeface="Menlo" panose="020B0609030804020204" pitchFamily="49" charset="0"/>
                <a:cs typeface="Menlo" panose="020B0609030804020204" pitchFamily="49" charset="0"/>
              </a:rPr>
              <a:t>handle_event</a:t>
            </a: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(&amp;</a:t>
            </a:r>
            <a:r>
              <a:rPr lang="en-US" sz="1200" b="0" i="0" u="none" strike="noStrike" dirty="0">
                <a:solidFill>
                  <a:srgbClr val="0000FF"/>
                </a:solidFill>
                <a:effectLst/>
                <a:latin typeface="Menlo" panose="020B0609030804020204" pitchFamily="49" charset="0"/>
                <a:ea typeface="Menlo" panose="020B0609030804020204" pitchFamily="49" charset="0"/>
                <a:cs typeface="Menlo" panose="020B0609030804020204" pitchFamily="49" charset="0"/>
              </a:rPr>
              <a:t>mut</a:t>
            </a: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 </a:t>
            </a:r>
            <a:r>
              <a:rPr lang="en-US" sz="1200" b="0" i="0" u="none" strike="noStrike" dirty="0">
                <a:solidFill>
                  <a:srgbClr val="0000FF"/>
                </a:solidFill>
                <a:effectLst/>
                <a:latin typeface="Menlo" panose="020B0609030804020204" pitchFamily="49" charset="0"/>
                <a:ea typeface="Menlo" panose="020B0609030804020204" pitchFamily="49" charset="0"/>
                <a:cs typeface="Menlo" panose="020B0609030804020204" pitchFamily="49" charset="0"/>
              </a:rPr>
              <a:t>self</a:t>
            </a: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 </a:t>
            </a:r>
            <a:r>
              <a:rPr lang="en-US" sz="1200" b="0" i="0" u="none" strike="noStrike" dirty="0">
                <a:solidFill>
                  <a:srgbClr val="001080"/>
                </a:solidFill>
                <a:effectLst/>
                <a:latin typeface="Menlo" panose="020B0609030804020204" pitchFamily="49" charset="0"/>
                <a:ea typeface="Menlo" panose="020B0609030804020204" pitchFamily="49" charset="0"/>
                <a:cs typeface="Menlo" panose="020B0609030804020204" pitchFamily="49" charset="0"/>
              </a:rPr>
              <a:t>event</a:t>
            </a: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 &amp;</a:t>
            </a:r>
            <a:r>
              <a:rPr lang="en-US" sz="1200" b="0" i="0" u="none" strike="noStrike" dirty="0">
                <a:solidFill>
                  <a:srgbClr val="267F99"/>
                </a:solidFill>
                <a:effectLst/>
                <a:latin typeface="Menlo" panose="020B0609030804020204" pitchFamily="49" charset="0"/>
                <a:ea typeface="Menlo" panose="020B0609030804020204" pitchFamily="49" charset="0"/>
                <a:cs typeface="Menlo" panose="020B0609030804020204" pitchFamily="49" charset="0"/>
              </a:rPr>
              <a:t>Event</a:t>
            </a: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 ...) {</a:t>
            </a:r>
            <a:endParaRPr lang="en-US" sz="1200" b="0" dirty="0">
              <a:effectLst/>
              <a:latin typeface="Menlo" panose="020B0609030804020204" pitchFamily="49" charset="0"/>
              <a:ea typeface="Menlo" panose="020B0609030804020204" pitchFamily="49" charset="0"/>
              <a:cs typeface="Menlo" panose="020B0609030804020204" pitchFamily="49" charset="0"/>
            </a:endParaRPr>
          </a:p>
          <a:p>
            <a:pPr rtl="0">
              <a:buNone/>
            </a:pP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    </a:t>
            </a:r>
            <a:r>
              <a:rPr lang="en-US" sz="1200" b="0" i="0" u="none" strike="noStrike" dirty="0">
                <a:solidFill>
                  <a:srgbClr val="AF00DB"/>
                </a:solidFill>
                <a:effectLst/>
                <a:latin typeface="Menlo" panose="020B0609030804020204" pitchFamily="49" charset="0"/>
                <a:ea typeface="Menlo" panose="020B0609030804020204" pitchFamily="49" charset="0"/>
                <a:cs typeface="Menlo" panose="020B0609030804020204" pitchFamily="49" charset="0"/>
              </a:rPr>
              <a:t>if</a:t>
            </a: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 </a:t>
            </a:r>
            <a:r>
              <a:rPr lang="en-US" sz="1200" b="0" i="0" u="none" strike="noStrike" dirty="0">
                <a:solidFill>
                  <a:srgbClr val="0000FF"/>
                </a:solidFill>
                <a:effectLst/>
                <a:latin typeface="Menlo" panose="020B0609030804020204" pitchFamily="49" charset="0"/>
                <a:ea typeface="Menlo" panose="020B0609030804020204" pitchFamily="49" charset="0"/>
                <a:cs typeface="Menlo" panose="020B0609030804020204" pitchFamily="49" charset="0"/>
              </a:rPr>
              <a:t>let</a:t>
            </a: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 </a:t>
            </a:r>
            <a:r>
              <a:rPr lang="en-US" sz="1200" b="0" i="0" u="none" strike="noStrike" dirty="0">
                <a:solidFill>
                  <a:srgbClr val="267F99"/>
                </a:solidFill>
                <a:effectLst/>
                <a:latin typeface="Menlo" panose="020B0609030804020204" pitchFamily="49" charset="0"/>
                <a:ea typeface="Menlo" panose="020B0609030804020204" pitchFamily="49" charset="0"/>
                <a:cs typeface="Menlo" panose="020B0609030804020204" pitchFamily="49" charset="0"/>
              </a:rPr>
              <a:t>Event</a:t>
            </a: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a:t>
            </a:r>
            <a:r>
              <a:rPr lang="en-US" sz="1200" b="0" i="0" u="none" strike="noStrike" dirty="0">
                <a:solidFill>
                  <a:srgbClr val="795E26"/>
                </a:solidFill>
                <a:effectLst/>
                <a:latin typeface="Menlo" panose="020B0609030804020204" pitchFamily="49" charset="0"/>
                <a:ea typeface="Menlo" panose="020B0609030804020204" pitchFamily="49" charset="0"/>
                <a:cs typeface="Menlo" panose="020B0609030804020204" pitchFamily="49" charset="0"/>
              </a:rPr>
              <a:t>Action</a:t>
            </a: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a:t>
            </a:r>
            <a:r>
              <a:rPr lang="en-US" sz="1200" b="0" i="0" u="none" strike="noStrike" dirty="0">
                <a:solidFill>
                  <a:srgbClr val="001080"/>
                </a:solidFill>
                <a:effectLst/>
                <a:latin typeface="Menlo" panose="020B0609030804020204" pitchFamily="49" charset="0"/>
                <a:ea typeface="Menlo" panose="020B0609030804020204" pitchFamily="49" charset="0"/>
                <a:cs typeface="Menlo" panose="020B0609030804020204" pitchFamily="49" charset="0"/>
              </a:rPr>
              <a:t>actions</a:t>
            </a: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 = </a:t>
            </a:r>
            <a:r>
              <a:rPr lang="en-US" sz="1200" b="0" i="0" u="none" strike="noStrike" dirty="0">
                <a:solidFill>
                  <a:srgbClr val="001080"/>
                </a:solidFill>
                <a:effectLst/>
                <a:latin typeface="Menlo" panose="020B0609030804020204" pitchFamily="49" charset="0"/>
                <a:ea typeface="Menlo" panose="020B0609030804020204" pitchFamily="49" charset="0"/>
                <a:cs typeface="Menlo" panose="020B0609030804020204" pitchFamily="49" charset="0"/>
              </a:rPr>
              <a:t>event</a:t>
            </a: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 {</a:t>
            </a:r>
          </a:p>
          <a:p>
            <a:r>
              <a:rPr lang="en-US" sz="1200" dirty="0">
                <a:solidFill>
                  <a:srgbClr val="000000"/>
                </a:solidFill>
                <a:latin typeface="Menlo" panose="020B0609030804020204" pitchFamily="49" charset="0"/>
                <a:ea typeface="Menlo" panose="020B0609030804020204" pitchFamily="49" charset="0"/>
                <a:cs typeface="Menlo" panose="020B0609030804020204" pitchFamily="49" charset="0"/>
              </a:rPr>
              <a:t>      </a:t>
            </a:r>
            <a:r>
              <a:rPr lang="en-US" sz="1200" dirty="0">
                <a:solidFill>
                  <a:srgbClr val="AF00DB"/>
                </a:solidFill>
                <a:latin typeface="Menlo" panose="020B0609030804020204" pitchFamily="49" charset="0"/>
                <a:ea typeface="Menlo" panose="020B0609030804020204" pitchFamily="49" charset="0"/>
                <a:cs typeface="Menlo" panose="020B0609030804020204" pitchFamily="49" charset="0"/>
              </a:rPr>
              <a:t>match</a:t>
            </a:r>
            <a:r>
              <a:rPr lang="en-US" sz="1200" dirty="0">
                <a:solidFill>
                  <a:srgbClr val="000000"/>
                </a:solidFill>
                <a:latin typeface="Menlo" panose="020B0609030804020204" pitchFamily="49" charset="0"/>
                <a:ea typeface="Menlo" panose="020B0609030804020204" pitchFamily="49" charset="0"/>
                <a:cs typeface="Menlo" panose="020B0609030804020204" pitchFamily="49" charset="0"/>
              </a:rPr>
              <a:t> </a:t>
            </a:r>
            <a:r>
              <a:rPr lang="en-US" sz="1200" dirty="0" err="1">
                <a:solidFill>
                  <a:srgbClr val="001080"/>
                </a:solidFill>
                <a:latin typeface="Menlo" panose="020B0609030804020204" pitchFamily="49" charset="0"/>
                <a:ea typeface="Menlo" panose="020B0609030804020204" pitchFamily="49" charset="0"/>
                <a:cs typeface="Menlo" panose="020B0609030804020204" pitchFamily="49" charset="0"/>
              </a:rPr>
              <a:t>actions.</a:t>
            </a:r>
            <a:r>
              <a:rPr lang="en-US" sz="1200" dirty="0" err="1">
                <a:solidFill>
                  <a:srgbClr val="795E26"/>
                </a:solidFill>
                <a:latin typeface="Menlo" panose="020B0609030804020204" pitchFamily="49" charset="0"/>
                <a:ea typeface="Menlo" panose="020B0609030804020204" pitchFamily="49" charset="0"/>
                <a:cs typeface="Menlo" panose="020B0609030804020204" pitchFamily="49" charset="0"/>
              </a:rPr>
              <a:t>cast</a:t>
            </a:r>
            <a:r>
              <a:rPr lang="en-US" sz="1200" dirty="0">
                <a:solidFill>
                  <a:srgbClr val="000000"/>
                </a:solidFill>
                <a:latin typeface="Menlo" panose="020B0609030804020204" pitchFamily="49" charset="0"/>
                <a:ea typeface="Menlo" panose="020B0609030804020204" pitchFamily="49" charset="0"/>
                <a:cs typeface="Menlo" panose="020B0609030804020204" pitchFamily="49" charset="0"/>
              </a:rPr>
              <a:t>() {</a:t>
            </a:r>
            <a:endParaRPr lang="en-US" sz="1200" b="0" dirty="0">
              <a:effectLst/>
              <a:latin typeface="Menlo" panose="020B0609030804020204" pitchFamily="49" charset="0"/>
              <a:ea typeface="Menlo" panose="020B0609030804020204" pitchFamily="49" charset="0"/>
              <a:cs typeface="Menlo" panose="020B0609030804020204" pitchFamily="49" charset="0"/>
            </a:endParaRPr>
          </a:p>
          <a:p>
            <a:pPr rtl="0">
              <a:buNone/>
            </a:pP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     </a:t>
            </a:r>
            <a:r>
              <a:rPr lang="en-US" sz="1200" dirty="0">
                <a:solidFill>
                  <a:srgbClr val="AF00DB"/>
                </a:solidFill>
                <a:latin typeface="Menlo" panose="020B0609030804020204" pitchFamily="49" charset="0"/>
                <a:ea typeface="Menlo" panose="020B0609030804020204" pitchFamily="49" charset="0"/>
                <a:cs typeface="Menlo" panose="020B0609030804020204" pitchFamily="49" charset="0"/>
              </a:rPr>
              <a:t>   </a:t>
            </a:r>
            <a:r>
              <a:rPr lang="en-US" sz="1200" b="0" i="0" u="none" strike="noStrike" dirty="0" err="1">
                <a:solidFill>
                  <a:srgbClr val="267F99"/>
                </a:solidFill>
                <a:effectLst/>
                <a:latin typeface="Menlo" panose="020B0609030804020204" pitchFamily="49" charset="0"/>
                <a:ea typeface="Menlo" panose="020B0609030804020204" pitchFamily="49" charset="0"/>
                <a:cs typeface="Menlo" panose="020B0609030804020204" pitchFamily="49" charset="0"/>
              </a:rPr>
              <a:t>TimelineAction</a:t>
            </a: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a:t>
            </a:r>
            <a:r>
              <a:rPr lang="en-US" sz="1200" b="0" i="0" u="none" strike="noStrike" dirty="0" err="1">
                <a:solidFill>
                  <a:srgbClr val="795E26"/>
                </a:solidFill>
                <a:effectLst/>
                <a:latin typeface="Menlo" panose="020B0609030804020204" pitchFamily="49" charset="0"/>
                <a:ea typeface="Menlo" panose="020B0609030804020204" pitchFamily="49" charset="0"/>
                <a:cs typeface="Menlo" panose="020B0609030804020204" pitchFamily="49" charset="0"/>
              </a:rPr>
              <a:t>SentMessage</a:t>
            </a: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a:t>
            </a:r>
            <a:r>
              <a:rPr lang="en-US" sz="1200" b="0" i="0" u="none" strike="noStrike" dirty="0">
                <a:solidFill>
                  <a:srgbClr val="001080"/>
                </a:solidFill>
                <a:effectLst/>
                <a:latin typeface="Menlo" panose="020B0609030804020204" pitchFamily="49" charset="0"/>
                <a:ea typeface="Menlo" panose="020B0609030804020204" pitchFamily="49" charset="0"/>
                <a:cs typeface="Menlo" panose="020B0609030804020204" pitchFamily="49" charset="0"/>
              </a:rPr>
              <a:t>res</a:t>
            </a: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 =&gt; </a:t>
            </a:r>
            <a:r>
              <a:rPr lang="en-US" sz="1200" dirty="0">
                <a:solidFill>
                  <a:srgbClr val="000000"/>
                </a:solidFill>
                <a:latin typeface="Menlo" panose="020B0609030804020204" pitchFamily="49" charset="0"/>
                <a:ea typeface="Menlo" panose="020B0609030804020204" pitchFamily="49" charset="0"/>
                <a:cs typeface="Menlo" panose="020B0609030804020204" pitchFamily="49" charset="0"/>
              </a:rPr>
              <a:t>{</a:t>
            </a:r>
          </a:p>
          <a:p>
            <a:pPr rtl="0">
              <a:buNone/>
            </a:pP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           </a:t>
            </a:r>
            <a:r>
              <a:rPr lang="en-US" sz="1200" b="0" i="0" u="none" strike="noStrike" dirty="0">
                <a:solidFill>
                  <a:srgbClr val="008000"/>
                </a:solidFill>
                <a:effectLst/>
                <a:latin typeface="Menlo" panose="020B0609030804020204" pitchFamily="49" charset="0"/>
                <a:ea typeface="Menlo" panose="020B0609030804020204" pitchFamily="49" charset="0"/>
                <a:cs typeface="Menlo" panose="020B0609030804020204" pitchFamily="49" charset="0"/>
              </a:rPr>
              <a:t>// Update UI here with send result</a:t>
            </a:r>
            <a:endParaRPr lang="en-US" sz="1200" b="0" dirty="0">
              <a:effectLst/>
              <a:latin typeface="Menlo" panose="020B0609030804020204" pitchFamily="49" charset="0"/>
              <a:ea typeface="Menlo" panose="020B0609030804020204" pitchFamily="49" charset="0"/>
              <a:cs typeface="Menlo" panose="020B0609030804020204" pitchFamily="49" charset="0"/>
            </a:endParaRPr>
          </a:p>
          <a:p>
            <a:pPr rtl="0">
              <a:buNone/>
            </a:pP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        }</a:t>
            </a:r>
            <a:endParaRPr lang="en-US" sz="1200" b="0" dirty="0">
              <a:effectLst/>
              <a:latin typeface="Menlo" panose="020B0609030804020204" pitchFamily="49" charset="0"/>
              <a:ea typeface="Menlo" panose="020B0609030804020204" pitchFamily="49" charset="0"/>
              <a:cs typeface="Menlo" panose="020B0609030804020204" pitchFamily="49" charset="0"/>
            </a:endParaRPr>
          </a:p>
        </p:txBody>
      </p:sp>
      <p:sp>
        <p:nvSpPr>
          <p:cNvPr id="48" name="TextBox 47">
            <a:extLst>
              <a:ext uri="{FF2B5EF4-FFF2-40B4-BE49-F238E27FC236}">
                <a16:creationId xmlns:a16="http://schemas.microsoft.com/office/drawing/2014/main" id="{730F9781-AB35-9650-9E8C-959EF5CD0C86}"/>
              </a:ext>
            </a:extLst>
          </p:cNvPr>
          <p:cNvSpPr txBox="1"/>
          <p:nvPr/>
        </p:nvSpPr>
        <p:spPr>
          <a:xfrm>
            <a:off x="4377366" y="5252214"/>
            <a:ext cx="312395" cy="369332"/>
          </a:xfrm>
          <a:prstGeom prst="rect">
            <a:avLst/>
          </a:prstGeom>
          <a:noFill/>
        </p:spPr>
        <p:txBody>
          <a:bodyPr wrap="square" rtlCol="0">
            <a:spAutoFit/>
          </a:bodyPr>
          <a:lstStyle/>
          <a:p>
            <a:endParaRPr lang="en-US" dirty="0"/>
          </a:p>
        </p:txBody>
      </p:sp>
      <p:cxnSp>
        <p:nvCxnSpPr>
          <p:cNvPr id="39" name="Straight Arrow Connector 38">
            <a:extLst>
              <a:ext uri="{FF2B5EF4-FFF2-40B4-BE49-F238E27FC236}">
                <a16:creationId xmlns:a16="http://schemas.microsoft.com/office/drawing/2014/main" id="{984D0252-6FA8-5D94-C82B-17E3F8D155CB}"/>
              </a:ext>
            </a:extLst>
          </p:cNvPr>
          <p:cNvCxnSpPr>
            <a:cxnSpLocks/>
            <a:stCxn id="41" idx="1"/>
            <a:endCxn id="48" idx="3"/>
          </p:cNvCxnSpPr>
          <p:nvPr/>
        </p:nvCxnSpPr>
        <p:spPr>
          <a:xfrm rot="10800000" flipV="1">
            <a:off x="4689761" y="4358330"/>
            <a:ext cx="2059744" cy="1078549"/>
          </a:xfrm>
          <a:prstGeom prst="bentConnector3">
            <a:avLst>
              <a:gd name="adj1" fmla="val 51988"/>
            </a:avLst>
          </a:prstGeom>
          <a:ln w="38100" cmpd="sng">
            <a:solidFill>
              <a:srgbClr val="C00000"/>
            </a:solidFill>
            <a:prstDash val="sysDot"/>
            <a:round/>
            <a:headEnd w="sm" len="sm"/>
            <a:tailEnd type="arrow" w="sm" len="sm"/>
          </a:ln>
        </p:spPr>
        <p:style>
          <a:lnRef idx="1">
            <a:schemeClr val="accent1"/>
          </a:lnRef>
          <a:fillRef idx="0">
            <a:schemeClr val="accent1"/>
          </a:fillRef>
          <a:effectRef idx="0">
            <a:schemeClr val="accent1"/>
          </a:effectRef>
          <a:fontRef idx="minor">
            <a:schemeClr val="tx1"/>
          </a:fontRef>
        </p:style>
      </p:cxnSp>
      <p:sp>
        <p:nvSpPr>
          <p:cNvPr id="51" name="Google Shape;137;p30">
            <a:extLst>
              <a:ext uri="{FF2B5EF4-FFF2-40B4-BE49-F238E27FC236}">
                <a16:creationId xmlns:a16="http://schemas.microsoft.com/office/drawing/2014/main" id="{6E25B5EF-CD93-5984-8A23-C88D79351B05}"/>
              </a:ext>
            </a:extLst>
          </p:cNvPr>
          <p:cNvSpPr txBox="1"/>
          <p:nvPr/>
        </p:nvSpPr>
        <p:spPr>
          <a:xfrm>
            <a:off x="0" y="6251071"/>
            <a:ext cx="5521374" cy="420628"/>
          </a:xfrm>
          <a:prstGeom prst="rect">
            <a:avLst/>
          </a:prstGeom>
          <a:noFill/>
          <a:ln>
            <a:noFill/>
          </a:ln>
        </p:spPr>
        <p:txBody>
          <a:bodyPr spcFirstLastPara="1" wrap="square" lIns="25400" tIns="25400" rIns="25400" bIns="25400" anchor="ctr" anchorCtr="0">
            <a:spAutoFit/>
          </a:bodyPr>
          <a:lstStyle/>
          <a:p>
            <a:pPr algn="ctr">
              <a:buClr>
                <a:srgbClr val="000000"/>
              </a:buClr>
              <a:buSzPts val="3000"/>
            </a:pPr>
            <a:r>
              <a:rPr lang="en-US" sz="2400" b="1" dirty="0">
                <a:solidFill>
                  <a:srgbClr val="000000"/>
                </a:solidFill>
                <a:latin typeface="Aptos" panose="020B0004020202020204" pitchFamily="34" charset="0"/>
                <a:ea typeface="Helvetica Neue"/>
                <a:cs typeface="Helvetica Neue"/>
                <a:sym typeface="Helvetica Neue"/>
              </a:rPr>
              <a:t>M</a:t>
            </a:r>
            <a:r>
              <a:rPr lang="en" sz="2400" b="1" dirty="0" err="1">
                <a:solidFill>
                  <a:srgbClr val="000000"/>
                </a:solidFill>
                <a:latin typeface="Aptos" panose="020B0004020202020204" pitchFamily="34" charset="0"/>
                <a:ea typeface="Helvetica Neue"/>
                <a:cs typeface="Helvetica Neue"/>
                <a:sym typeface="Helvetica Neue"/>
              </a:rPr>
              <a:t>ain</a:t>
            </a:r>
            <a:r>
              <a:rPr lang="en" sz="2400" b="1" dirty="0">
                <a:solidFill>
                  <a:srgbClr val="000000"/>
                </a:solidFill>
                <a:latin typeface="Aptos" panose="020B0004020202020204" pitchFamily="34" charset="0"/>
                <a:ea typeface="Helvetica Neue"/>
                <a:cs typeface="Helvetica Neue"/>
                <a:sym typeface="Helvetica Neue"/>
              </a:rPr>
              <a:t> UI thread</a:t>
            </a:r>
          </a:p>
        </p:txBody>
      </p:sp>
      <p:sp>
        <p:nvSpPr>
          <p:cNvPr id="52" name="Google Shape;137;p30">
            <a:extLst>
              <a:ext uri="{FF2B5EF4-FFF2-40B4-BE49-F238E27FC236}">
                <a16:creationId xmlns:a16="http://schemas.microsoft.com/office/drawing/2014/main" id="{B8453CBB-32A8-D14A-7580-E3452317C1DE}"/>
              </a:ext>
            </a:extLst>
          </p:cNvPr>
          <p:cNvSpPr txBox="1"/>
          <p:nvPr/>
        </p:nvSpPr>
        <p:spPr>
          <a:xfrm>
            <a:off x="5555973" y="6251071"/>
            <a:ext cx="5794514" cy="420628"/>
          </a:xfrm>
          <a:prstGeom prst="rect">
            <a:avLst/>
          </a:prstGeom>
          <a:noFill/>
          <a:ln>
            <a:noFill/>
          </a:ln>
        </p:spPr>
        <p:txBody>
          <a:bodyPr spcFirstLastPara="1" wrap="square" lIns="25400" tIns="25400" rIns="25400" bIns="25400" anchor="ctr" anchorCtr="0">
            <a:spAutoFit/>
          </a:bodyPr>
          <a:lstStyle/>
          <a:p>
            <a:pPr algn="ctr">
              <a:buClr>
                <a:srgbClr val="000000"/>
              </a:buClr>
              <a:buSzPts val="3000"/>
            </a:pPr>
            <a:r>
              <a:rPr lang="en-US" sz="2400" b="1" dirty="0">
                <a:solidFill>
                  <a:srgbClr val="000000"/>
                </a:solidFill>
                <a:latin typeface="Aptos" panose="020B0004020202020204" pitchFamily="34" charset="0"/>
                <a:ea typeface="Helvetica Neue"/>
                <a:cs typeface="Helvetica Neue"/>
                <a:sym typeface="Helvetica Neue"/>
              </a:rPr>
              <a:t>Background async task</a:t>
            </a:r>
            <a:endParaRPr lang="en" sz="2400" b="1" dirty="0">
              <a:solidFill>
                <a:srgbClr val="000000"/>
              </a:solidFill>
              <a:latin typeface="Aptos" panose="020B0004020202020204" pitchFamily="34" charset="0"/>
              <a:ea typeface="Helvetica Neue"/>
              <a:cs typeface="Helvetica Neue"/>
              <a:sym typeface="Helvetica Neue"/>
            </a:endParaRPr>
          </a:p>
        </p:txBody>
      </p:sp>
    </p:spTree>
    <p:extLst>
      <p:ext uri="{BB962C8B-B14F-4D97-AF65-F5344CB8AC3E}">
        <p14:creationId xmlns:p14="http://schemas.microsoft.com/office/powerpoint/2010/main" val="15008291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up)">
                                      <p:cBhvr>
                                        <p:cTn id="7" dur="500"/>
                                        <p:tgtEl>
                                          <p:spTgt spid="19"/>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wipe(up)">
                                      <p:cBhvr>
                                        <p:cTn id="11" dur="500"/>
                                        <p:tgtEl>
                                          <p:spTgt spid="17"/>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wipe(left)">
                                      <p:cBhvr>
                                        <p:cTn id="16" dur="500"/>
                                        <p:tgtEl>
                                          <p:spTgt spid="27"/>
                                        </p:tgtEl>
                                      </p:cBhvr>
                                    </p:animEffect>
                                  </p:childTnLst>
                                </p:cTn>
                              </p:par>
                            </p:childTnLst>
                          </p:cTn>
                        </p:par>
                        <p:par>
                          <p:cTn id="17" fill="hold">
                            <p:stCondLst>
                              <p:cond delay="500"/>
                            </p:stCondLst>
                            <p:childTnLst>
                              <p:par>
                                <p:cTn id="18" presetID="22" presetClass="entr" presetSubtype="8" fill="hold" grpId="0" nodeType="after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wipe(left)">
                                      <p:cBhvr>
                                        <p:cTn id="20" dur="500"/>
                                        <p:tgtEl>
                                          <p:spTgt spid="11"/>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2" fill="hold" nodeType="clickEffect">
                                  <p:stCondLst>
                                    <p:cond delay="0"/>
                                  </p:stCondLst>
                                  <p:childTnLst>
                                    <p:set>
                                      <p:cBhvr>
                                        <p:cTn id="24" dur="1" fill="hold">
                                          <p:stCondLst>
                                            <p:cond delay="0"/>
                                          </p:stCondLst>
                                        </p:cTn>
                                        <p:tgtEl>
                                          <p:spTgt spid="39"/>
                                        </p:tgtEl>
                                        <p:attrNameLst>
                                          <p:attrName>style.visibility</p:attrName>
                                        </p:attrNameLst>
                                      </p:cBhvr>
                                      <p:to>
                                        <p:strVal val="visible"/>
                                      </p:to>
                                    </p:set>
                                    <p:animEffect transition="in" filter="wipe(right)">
                                      <p:cBhvr>
                                        <p:cTn id="25" dur="500"/>
                                        <p:tgtEl>
                                          <p:spTgt spid="39"/>
                                        </p:tgtEl>
                                      </p:cBhvr>
                                    </p:animEffect>
                                  </p:childTnLst>
                                </p:cTn>
                              </p:par>
                            </p:childTnLst>
                          </p:cTn>
                        </p:par>
                        <p:par>
                          <p:cTn id="26" fill="hold">
                            <p:stCondLst>
                              <p:cond delay="500"/>
                            </p:stCondLst>
                            <p:childTnLst>
                              <p:par>
                                <p:cTn id="27" presetID="22" presetClass="entr" presetSubtype="2" fill="hold" grpId="0" nodeType="afterEffect">
                                  <p:stCondLst>
                                    <p:cond delay="0"/>
                                  </p:stCondLst>
                                  <p:childTnLst>
                                    <p:set>
                                      <p:cBhvr>
                                        <p:cTn id="28" dur="1" fill="hold">
                                          <p:stCondLst>
                                            <p:cond delay="0"/>
                                          </p:stCondLst>
                                        </p:cTn>
                                        <p:tgtEl>
                                          <p:spTgt spid="47"/>
                                        </p:tgtEl>
                                        <p:attrNameLst>
                                          <p:attrName>style.visibility</p:attrName>
                                        </p:attrNameLst>
                                      </p:cBhvr>
                                      <p:to>
                                        <p:strVal val="visible"/>
                                      </p:to>
                                    </p:set>
                                    <p:animEffect transition="in" filter="wipe(right)">
                                      <p:cBhvr>
                                        <p:cTn id="29"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7" grpId="0" animBg="1"/>
      <p:bldP spid="47"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C3978021-5644-FBAA-384E-8CC191751C36}"/>
              </a:ext>
            </a:extLst>
          </p:cNvPr>
          <p:cNvGrpSpPr/>
          <p:nvPr/>
        </p:nvGrpSpPr>
        <p:grpSpPr>
          <a:xfrm>
            <a:off x="2826928" y="3881504"/>
            <a:ext cx="6274686" cy="1501011"/>
            <a:chOff x="2826928" y="3881504"/>
            <a:chExt cx="6274686" cy="1501011"/>
          </a:xfrm>
        </p:grpSpPr>
        <p:cxnSp>
          <p:nvCxnSpPr>
            <p:cNvPr id="136" name="Google Shape;78;p13">
              <a:extLst>
                <a:ext uri="{FF2B5EF4-FFF2-40B4-BE49-F238E27FC236}">
                  <a16:creationId xmlns:a16="http://schemas.microsoft.com/office/drawing/2014/main" id="{97A10F0C-8C91-8167-2885-2D1DF027A235}"/>
                </a:ext>
              </a:extLst>
            </p:cNvPr>
            <p:cNvCxnSpPr>
              <a:cxnSpLocks/>
            </p:cNvCxnSpPr>
            <p:nvPr/>
          </p:nvCxnSpPr>
          <p:spPr>
            <a:xfrm rot="10800000" flipV="1">
              <a:off x="4405797" y="4514573"/>
              <a:ext cx="4695817" cy="766767"/>
            </a:xfrm>
            <a:prstGeom prst="bentConnector3">
              <a:avLst>
                <a:gd name="adj1" fmla="val 27705"/>
              </a:avLst>
            </a:prstGeom>
            <a:noFill/>
            <a:ln w="12700" cap="rnd" cmpd="sng">
              <a:solidFill>
                <a:srgbClr val="000000"/>
              </a:solidFill>
              <a:prstDash val="solid"/>
              <a:round/>
              <a:headEnd type="none" w="med" len="med"/>
              <a:tailEnd type="triangle" w="med" len="med"/>
            </a:ln>
          </p:spPr>
        </p:cxnSp>
        <p:sp>
          <p:nvSpPr>
            <p:cNvPr id="134" name="TextBox 133">
              <a:extLst>
                <a:ext uri="{FF2B5EF4-FFF2-40B4-BE49-F238E27FC236}">
                  <a16:creationId xmlns:a16="http://schemas.microsoft.com/office/drawing/2014/main" id="{4DB4EC4B-F177-9C22-8E78-2122EAA78AE0}"/>
                </a:ext>
              </a:extLst>
            </p:cNvPr>
            <p:cNvSpPr txBox="1"/>
            <p:nvPr/>
          </p:nvSpPr>
          <p:spPr>
            <a:xfrm>
              <a:off x="4484737" y="4781215"/>
              <a:ext cx="1008566"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insert fetched content (sync)</a:t>
              </a:r>
            </a:p>
          </p:txBody>
        </p:sp>
        <p:cxnSp>
          <p:nvCxnSpPr>
            <p:cNvPr id="128" name="Google Shape;78;p13">
              <a:extLst>
                <a:ext uri="{FF2B5EF4-FFF2-40B4-BE49-F238E27FC236}">
                  <a16:creationId xmlns:a16="http://schemas.microsoft.com/office/drawing/2014/main" id="{E27BAD20-0E07-E3AC-8ACB-2B6C69CD3A0D}"/>
                </a:ext>
              </a:extLst>
            </p:cNvPr>
            <p:cNvCxnSpPr>
              <a:cxnSpLocks/>
              <a:stCxn id="132" idx="2"/>
            </p:cNvCxnSpPr>
            <p:nvPr/>
          </p:nvCxnSpPr>
          <p:spPr>
            <a:xfrm rot="5400000">
              <a:off x="4611364" y="4426881"/>
              <a:ext cx="535654" cy="943132"/>
            </a:xfrm>
            <a:prstGeom prst="bentConnector2">
              <a:avLst/>
            </a:prstGeom>
            <a:noFill/>
            <a:ln w="12700" cap="flat" cmpd="sng">
              <a:solidFill>
                <a:srgbClr val="000000"/>
              </a:solidFill>
              <a:prstDash val="solid"/>
              <a:round/>
              <a:headEnd type="none" w="med" len="med"/>
              <a:tailEnd type="triangle" w="med" len="med"/>
            </a:ln>
          </p:spPr>
        </p:cxnSp>
        <p:sp>
          <p:nvSpPr>
            <p:cNvPr id="119" name="Google Shape;60;p13">
              <a:extLst>
                <a:ext uri="{FF2B5EF4-FFF2-40B4-BE49-F238E27FC236}">
                  <a16:creationId xmlns:a16="http://schemas.microsoft.com/office/drawing/2014/main" id="{0404FD7F-CB85-6301-A162-55D66C6C8438}"/>
                </a:ext>
              </a:extLst>
            </p:cNvPr>
            <p:cNvSpPr/>
            <p:nvPr/>
          </p:nvSpPr>
          <p:spPr>
            <a:xfrm>
              <a:off x="3090388" y="4895037"/>
              <a:ext cx="1317235" cy="487478"/>
            </a:xfrm>
            <a:prstGeom prst="roundRect">
              <a:avLst>
                <a:gd name="adj" fmla="val 16667"/>
              </a:avLst>
            </a:prstGeom>
            <a:gradFill>
              <a:gsLst>
                <a:gs pos="0">
                  <a:schemeClr val="tx1">
                    <a:lumMod val="50000"/>
                    <a:lumOff val="50000"/>
                  </a:schemeClr>
                </a:gs>
                <a:gs pos="100000">
                  <a:schemeClr val="tx1"/>
                </a:gs>
              </a:gsLst>
            </a:gradFill>
            <a:ln/>
          </p:spPr>
          <p:style>
            <a:lnRef idx="0">
              <a:schemeClr val="accent6"/>
            </a:lnRef>
            <a:fillRef idx="3">
              <a:schemeClr val="accent6"/>
            </a:fillRef>
            <a:effectRef idx="3">
              <a:schemeClr val="accent6"/>
            </a:effectRef>
            <a:fontRef idx="minor">
              <a:schemeClr val="lt1"/>
            </a:fontRef>
          </p:style>
          <p:txBody>
            <a:bodyPr spcFirstLastPara="1" wrap="square" lIns="0" tIns="0" rIns="91440" bIns="0" anchor="ctr" anchorCtr="0">
              <a:noAutofit/>
            </a:bodyPr>
            <a:lstStyle/>
            <a:p>
              <a:pPr marL="57150" marR="0" lvl="0" indent="0" algn="ctr" defTabSz="914400" rtl="0" eaLnBrk="1" fontAlgn="auto" latinLnBrk="0" hangingPunct="1">
                <a:lnSpc>
                  <a:spcPct val="90000"/>
                </a:lnSpc>
                <a:spcBef>
                  <a:spcPts val="0"/>
                </a:spcBef>
                <a:spcAft>
                  <a:spcPts val="0"/>
                </a:spcAft>
                <a:buClrTx/>
                <a:buSzTx/>
                <a:buFontTx/>
                <a:buNone/>
                <a:tabLst/>
                <a:defRPr/>
              </a:pPr>
              <a:r>
                <a:rPr kumimoji="0" lang="en-US" sz="1500" b="0" i="0" u="none" strike="noStrike" kern="1200" cap="none" spc="0" normalizeH="0" baseline="0" noProof="0" dirty="0">
                  <a:ln>
                    <a:noFill/>
                  </a:ln>
                  <a:solidFill>
                    <a:prstClr val="white"/>
                  </a:solidFill>
                  <a:effectLst/>
                  <a:uLnTx/>
                  <a:uFillTx/>
                  <a:latin typeface="Calibri" panose="020F0502020204030204"/>
                  <a:ea typeface="+mn-ea"/>
                  <a:cs typeface="+mn-cs"/>
                </a:rPr>
                <a:t>content cache</a:t>
              </a:r>
              <a:br>
                <a:rPr kumimoji="0" lang="en-US" sz="1500" b="0" i="0" u="none" strike="noStrike" kern="1200" cap="none" spc="0" normalizeH="0" baseline="0" noProof="0" dirty="0">
                  <a:ln>
                    <a:noFill/>
                  </a:ln>
                  <a:solidFill>
                    <a:prstClr val="white"/>
                  </a:solidFill>
                  <a:effectLst/>
                  <a:uLnTx/>
                  <a:uFillTx/>
                  <a:latin typeface="Calibri" panose="020F0502020204030204"/>
                  <a:ea typeface="+mn-ea"/>
                  <a:cs typeface="+mn-cs"/>
                </a:rPr>
              </a:b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(shared memory)</a:t>
              </a:r>
            </a:p>
          </p:txBody>
        </p:sp>
        <p:cxnSp>
          <p:nvCxnSpPr>
            <p:cNvPr id="120" name="Google Shape;78;p13">
              <a:extLst>
                <a:ext uri="{FF2B5EF4-FFF2-40B4-BE49-F238E27FC236}">
                  <a16:creationId xmlns:a16="http://schemas.microsoft.com/office/drawing/2014/main" id="{88424A44-156F-2D53-9262-1FE4476288D5}"/>
                </a:ext>
              </a:extLst>
            </p:cNvPr>
            <p:cNvCxnSpPr>
              <a:cxnSpLocks/>
              <a:endCxn id="119" idx="1"/>
            </p:cNvCxnSpPr>
            <p:nvPr/>
          </p:nvCxnSpPr>
          <p:spPr>
            <a:xfrm rot="16200000" flipH="1">
              <a:off x="2338489" y="4386877"/>
              <a:ext cx="1257272" cy="246526"/>
            </a:xfrm>
            <a:prstGeom prst="bentConnector2">
              <a:avLst/>
            </a:prstGeom>
            <a:noFill/>
            <a:ln w="12700" cap="flat" cmpd="sng">
              <a:solidFill>
                <a:srgbClr val="000000"/>
              </a:solidFill>
              <a:prstDash val="solid"/>
              <a:round/>
              <a:headEnd type="triangle" w="med" len="med"/>
              <a:tailEnd type="triangle" w="med" len="med"/>
            </a:ln>
          </p:spPr>
        </p:cxnSp>
        <p:sp>
          <p:nvSpPr>
            <p:cNvPr id="127" name="TextBox 126">
              <a:extLst>
                <a:ext uri="{FF2B5EF4-FFF2-40B4-BE49-F238E27FC236}">
                  <a16:creationId xmlns:a16="http://schemas.microsoft.com/office/drawing/2014/main" id="{448AC2AF-8F86-E1BE-F02C-FF8215CBA326}"/>
                </a:ext>
              </a:extLst>
            </p:cNvPr>
            <p:cNvSpPr txBox="1"/>
            <p:nvPr/>
          </p:nvSpPr>
          <p:spPr>
            <a:xfrm>
              <a:off x="2826928" y="4191879"/>
              <a:ext cx="1008566" cy="57708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panose="020F0502020204030204"/>
                  <a:ea typeface="+mn-ea"/>
                  <a:cs typeface="+mn-cs"/>
                </a:rPr>
                <a:t>non-blocking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panose="020F0502020204030204"/>
                  <a:ea typeface="+mn-ea"/>
                  <a:cs typeface="+mn-cs"/>
                </a:rPr>
                <a:t>content lookup</a:t>
              </a:r>
              <a:br>
                <a:rPr kumimoji="0" lang="en-US" sz="1050" b="0" i="1"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US" sz="1050" b="0" i="1" u="none" strike="noStrike" kern="1200" cap="none" spc="0" normalizeH="0" baseline="0" noProof="0" dirty="0">
                  <a:ln>
                    <a:noFill/>
                  </a:ln>
                  <a:solidFill>
                    <a:prstClr val="black"/>
                  </a:solidFill>
                  <a:effectLst/>
                  <a:uLnTx/>
                  <a:uFillTx/>
                  <a:latin typeface="Calibri" panose="020F0502020204030204"/>
                  <a:ea typeface="+mn-ea"/>
                  <a:cs typeface="+mn-cs"/>
                </a:rPr>
                <a:t>  (fast path)</a:t>
              </a:r>
              <a:endParaRPr kumimoji="0" lang="en-US" sz="10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35" name="TextBox 134">
              <a:extLst>
                <a:ext uri="{FF2B5EF4-FFF2-40B4-BE49-F238E27FC236}">
                  <a16:creationId xmlns:a16="http://schemas.microsoft.com/office/drawing/2014/main" id="{C62A7E56-DF03-C4BB-9872-8AE4621590EC}"/>
                </a:ext>
              </a:extLst>
            </p:cNvPr>
            <p:cNvSpPr txBox="1"/>
            <p:nvPr/>
          </p:nvSpPr>
          <p:spPr>
            <a:xfrm>
              <a:off x="6879724" y="4890037"/>
              <a:ext cx="1008566"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insert fetched content (async)</a:t>
              </a:r>
            </a:p>
          </p:txBody>
        </p:sp>
        <p:cxnSp>
          <p:nvCxnSpPr>
            <p:cNvPr id="151" name="Google Shape;78;p13">
              <a:extLst>
                <a:ext uri="{FF2B5EF4-FFF2-40B4-BE49-F238E27FC236}">
                  <a16:creationId xmlns:a16="http://schemas.microsoft.com/office/drawing/2014/main" id="{6CB799A5-7D0B-11D9-6679-E19AA197C3F3}"/>
                </a:ext>
              </a:extLst>
            </p:cNvPr>
            <p:cNvCxnSpPr>
              <a:cxnSpLocks/>
            </p:cNvCxnSpPr>
            <p:nvPr/>
          </p:nvCxnSpPr>
          <p:spPr>
            <a:xfrm>
              <a:off x="7801737" y="4713367"/>
              <a:ext cx="0" cy="74615"/>
            </a:xfrm>
            <a:prstGeom prst="straightConnector1">
              <a:avLst/>
            </a:prstGeom>
            <a:noFill/>
            <a:ln w="12700" cap="rnd" cmpd="sng">
              <a:solidFill>
                <a:srgbClr val="000000"/>
              </a:solidFill>
              <a:prstDash val="solid"/>
              <a:round/>
              <a:headEnd type="none" w="med" len="med"/>
              <a:tailEnd type="triangle" w="med" len="med"/>
            </a:ln>
          </p:spPr>
        </p:cxnSp>
        <p:cxnSp>
          <p:nvCxnSpPr>
            <p:cNvPr id="156" name="Google Shape;78;p13">
              <a:extLst>
                <a:ext uri="{FF2B5EF4-FFF2-40B4-BE49-F238E27FC236}">
                  <a16:creationId xmlns:a16="http://schemas.microsoft.com/office/drawing/2014/main" id="{6CE7492D-43BA-B1C1-BEBC-6F17E34218CC}"/>
                </a:ext>
              </a:extLst>
            </p:cNvPr>
            <p:cNvCxnSpPr>
              <a:cxnSpLocks/>
            </p:cNvCxnSpPr>
            <p:nvPr/>
          </p:nvCxnSpPr>
          <p:spPr>
            <a:xfrm flipH="1">
              <a:off x="6835437" y="5279224"/>
              <a:ext cx="54177" cy="0"/>
            </a:xfrm>
            <a:prstGeom prst="straightConnector1">
              <a:avLst/>
            </a:prstGeom>
            <a:noFill/>
            <a:ln w="12700" cap="rnd" cmpd="sng">
              <a:solidFill>
                <a:srgbClr val="000000"/>
              </a:solidFill>
              <a:prstDash val="solid"/>
              <a:round/>
              <a:headEnd type="none" w="med" len="med"/>
              <a:tailEnd type="triangle" w="med" len="med"/>
            </a:ln>
          </p:spPr>
        </p:cxnSp>
      </p:grpSp>
      <p:grpSp>
        <p:nvGrpSpPr>
          <p:cNvPr id="11" name="Group 10">
            <a:extLst>
              <a:ext uri="{FF2B5EF4-FFF2-40B4-BE49-F238E27FC236}">
                <a16:creationId xmlns:a16="http://schemas.microsoft.com/office/drawing/2014/main" id="{003AE5D7-D277-5236-A6B5-B919E5852F3E}"/>
              </a:ext>
            </a:extLst>
          </p:cNvPr>
          <p:cNvGrpSpPr/>
          <p:nvPr/>
        </p:nvGrpSpPr>
        <p:grpSpPr>
          <a:xfrm>
            <a:off x="2967231" y="1105861"/>
            <a:ext cx="5721607" cy="1282921"/>
            <a:chOff x="2967231" y="1105861"/>
            <a:chExt cx="5721607" cy="1282921"/>
          </a:xfrm>
        </p:grpSpPr>
        <p:sp>
          <p:nvSpPr>
            <p:cNvPr id="100" name="Freeform 99">
              <a:extLst>
                <a:ext uri="{FF2B5EF4-FFF2-40B4-BE49-F238E27FC236}">
                  <a16:creationId xmlns:a16="http://schemas.microsoft.com/office/drawing/2014/main" id="{AD4C8435-8512-FE66-9B96-7C936302A4C2}"/>
                </a:ext>
              </a:extLst>
            </p:cNvPr>
            <p:cNvSpPr/>
            <p:nvPr/>
          </p:nvSpPr>
          <p:spPr>
            <a:xfrm>
              <a:off x="2967231" y="1435135"/>
              <a:ext cx="5659763" cy="712138"/>
            </a:xfrm>
            <a:custGeom>
              <a:avLst/>
              <a:gdLst>
                <a:gd name="connsiteX0" fmla="*/ 0 w 5486400"/>
                <a:gd name="connsiteY0" fmla="*/ 521135 h 563665"/>
                <a:gd name="connsiteX1" fmla="*/ 2488018 w 5486400"/>
                <a:gd name="connsiteY1" fmla="*/ 139 h 563665"/>
                <a:gd name="connsiteX2" fmla="*/ 5486400 w 5486400"/>
                <a:gd name="connsiteY2" fmla="*/ 563665 h 563665"/>
                <a:gd name="connsiteX0" fmla="*/ 0 w 5486400"/>
                <a:gd name="connsiteY0" fmla="*/ 542390 h 584920"/>
                <a:gd name="connsiteX1" fmla="*/ 2849525 w 5486400"/>
                <a:gd name="connsiteY1" fmla="*/ 129 h 584920"/>
                <a:gd name="connsiteX2" fmla="*/ 5486400 w 5486400"/>
                <a:gd name="connsiteY2" fmla="*/ 584920 h 584920"/>
                <a:gd name="connsiteX0" fmla="*/ 0 w 5411973"/>
                <a:gd name="connsiteY0" fmla="*/ 620706 h 620707"/>
                <a:gd name="connsiteX1" fmla="*/ 2775098 w 5411973"/>
                <a:gd name="connsiteY1" fmla="*/ 103 h 620707"/>
                <a:gd name="connsiteX2" fmla="*/ 5411973 w 5411973"/>
                <a:gd name="connsiteY2" fmla="*/ 584894 h 620707"/>
                <a:gd name="connsiteX0" fmla="*/ 0 w 5411973"/>
                <a:gd name="connsiteY0" fmla="*/ 620706 h 620706"/>
                <a:gd name="connsiteX1" fmla="*/ 2764466 w 5411973"/>
                <a:gd name="connsiteY1" fmla="*/ 103 h 620706"/>
                <a:gd name="connsiteX2" fmla="*/ 5411973 w 5411973"/>
                <a:gd name="connsiteY2" fmla="*/ 584894 h 620706"/>
                <a:gd name="connsiteX0" fmla="*/ 0 w 5358810"/>
                <a:gd name="connsiteY0" fmla="*/ 620706 h 653444"/>
                <a:gd name="connsiteX1" fmla="*/ 2764466 w 5358810"/>
                <a:gd name="connsiteY1" fmla="*/ 103 h 653444"/>
                <a:gd name="connsiteX2" fmla="*/ 5358810 w 5358810"/>
                <a:gd name="connsiteY2" fmla="*/ 653444 h 653444"/>
                <a:gd name="connsiteX0" fmla="*/ 0 w 5358810"/>
                <a:gd name="connsiteY0" fmla="*/ 620706 h 653444"/>
                <a:gd name="connsiteX1" fmla="*/ 2764466 w 5358810"/>
                <a:gd name="connsiteY1" fmla="*/ 103 h 653444"/>
                <a:gd name="connsiteX2" fmla="*/ 5358810 w 5358810"/>
                <a:gd name="connsiteY2" fmla="*/ 653444 h 653444"/>
                <a:gd name="connsiteX0" fmla="*/ 0 w 5358810"/>
                <a:gd name="connsiteY0" fmla="*/ 685929 h 718667"/>
                <a:gd name="connsiteX1" fmla="*/ 2719390 w 5358810"/>
                <a:gd name="connsiteY1" fmla="*/ 86 h 718667"/>
                <a:gd name="connsiteX2" fmla="*/ 5358810 w 5358810"/>
                <a:gd name="connsiteY2" fmla="*/ 718667 h 718667"/>
                <a:gd name="connsiteX0" fmla="*/ 0 w 5506917"/>
                <a:gd name="connsiteY0" fmla="*/ 786740 h 786740"/>
                <a:gd name="connsiteX1" fmla="*/ 2867497 w 5506917"/>
                <a:gd name="connsiteY1" fmla="*/ 71 h 786740"/>
                <a:gd name="connsiteX2" fmla="*/ 5506917 w 5506917"/>
                <a:gd name="connsiteY2" fmla="*/ 718652 h 786740"/>
                <a:gd name="connsiteX0" fmla="*/ 0 w 5506917"/>
                <a:gd name="connsiteY0" fmla="*/ 786783 h 786783"/>
                <a:gd name="connsiteX1" fmla="*/ 2867497 w 5506917"/>
                <a:gd name="connsiteY1" fmla="*/ 114 h 786783"/>
                <a:gd name="connsiteX2" fmla="*/ 5506917 w 5506917"/>
                <a:gd name="connsiteY2" fmla="*/ 718695 h 786783"/>
                <a:gd name="connsiteX0" fmla="*/ 0 w 5506917"/>
                <a:gd name="connsiteY0" fmla="*/ 786783 h 786783"/>
                <a:gd name="connsiteX1" fmla="*/ 2867497 w 5506917"/>
                <a:gd name="connsiteY1" fmla="*/ 114 h 786783"/>
                <a:gd name="connsiteX2" fmla="*/ 5506917 w 5506917"/>
                <a:gd name="connsiteY2" fmla="*/ 754281 h 786783"/>
                <a:gd name="connsiteX0" fmla="*/ 0 w 5506917"/>
                <a:gd name="connsiteY0" fmla="*/ 786783 h 786783"/>
                <a:gd name="connsiteX1" fmla="*/ 2867497 w 5506917"/>
                <a:gd name="connsiteY1" fmla="*/ 114 h 786783"/>
                <a:gd name="connsiteX2" fmla="*/ 5506917 w 5506917"/>
                <a:gd name="connsiteY2" fmla="*/ 754281 h 786783"/>
              </a:gdLst>
              <a:ahLst/>
              <a:cxnLst>
                <a:cxn ang="0">
                  <a:pos x="connsiteX0" y="connsiteY0"/>
                </a:cxn>
                <a:cxn ang="0">
                  <a:pos x="connsiteX1" y="connsiteY1"/>
                </a:cxn>
                <a:cxn ang="0">
                  <a:pos x="connsiteX2" y="connsiteY2"/>
                </a:cxn>
              </a:cxnLst>
              <a:rect l="l" t="t" r="r" b="b"/>
              <a:pathLst>
                <a:path w="5506917" h="786783">
                  <a:moveTo>
                    <a:pt x="0" y="786783"/>
                  </a:moveTo>
                  <a:cubicBezTo>
                    <a:pt x="677338" y="315159"/>
                    <a:pt x="1953097" y="-6974"/>
                    <a:pt x="2867497" y="114"/>
                  </a:cubicBezTo>
                  <a:cubicBezTo>
                    <a:pt x="3781897" y="7202"/>
                    <a:pt x="5140218" y="427812"/>
                    <a:pt x="5506917" y="754281"/>
                  </a:cubicBezTo>
                </a:path>
              </a:pathLst>
            </a:custGeom>
            <a:ln w="66675" cap="flat" cmpd="dbl" algn="ctr">
              <a:solidFill>
                <a:schemeClr val="accent1"/>
              </a:solidFill>
              <a:prstDash val="solid"/>
              <a:round/>
              <a:headEnd type="none" w="sm" len="sm"/>
              <a:tailEnd type="arrow" w="sm" len="sm"/>
              <a:extLst>
                <a:ext uri="{C807C97D-BFC1-408E-A445-0C87EB9F89A2}">
                  <ask:lineSketchStyleProps xmlns:ask="http://schemas.microsoft.com/office/drawing/2018/sketchyshapes" sd="1219033472">
                    <a:custGeom>
                      <a:avLst/>
                      <a:gdLst>
                        <a:gd name="connsiteX0" fmla="*/ 0 w 5358810"/>
                        <a:gd name="connsiteY0" fmla="*/ 673926 h 709471"/>
                        <a:gd name="connsiteX1" fmla="*/ 2764466 w 5358810"/>
                        <a:gd name="connsiteY1" fmla="*/ 111 h 709471"/>
                        <a:gd name="connsiteX2" fmla="*/ 5358810 w 5358810"/>
                        <a:gd name="connsiteY2" fmla="*/ 709471 h 709471"/>
                      </a:gdLst>
                      <a:ahLst/>
                      <a:cxnLst>
                        <a:cxn ang="0">
                          <a:pos x="connsiteX0" y="connsiteY0"/>
                        </a:cxn>
                        <a:cxn ang="0">
                          <a:pos x="connsiteX1" y="connsiteY1"/>
                        </a:cxn>
                        <a:cxn ang="0">
                          <a:pos x="connsiteX2" y="connsiteY2"/>
                        </a:cxn>
                      </a:cxnLst>
                      <a:rect l="l" t="t" r="r" b="b"/>
                      <a:pathLst>
                        <a:path w="5358810" h="709471" extrusionOk="0">
                          <a:moveTo>
                            <a:pt x="0" y="673926"/>
                          </a:moveTo>
                          <a:cubicBezTo>
                            <a:pt x="776708" y="381013"/>
                            <a:pt x="1780804" y="18411"/>
                            <a:pt x="2764466" y="111"/>
                          </a:cubicBezTo>
                          <a:cubicBezTo>
                            <a:pt x="3718286" y="16106"/>
                            <a:pt x="4915394" y="523236"/>
                            <a:pt x="5358810" y="709471"/>
                          </a:cubicBezTo>
                        </a:path>
                      </a:pathLst>
                    </a:custGeom>
                    <ask:type>
                      <ask:lineSketchNone/>
                    </ask:type>
                  </ask:lineSketchStyleProps>
                </a:ext>
              </a:extLst>
            </a:ln>
          </p:spPr>
          <p:style>
            <a:lnRef idx="0">
              <a:scrgbClr r="0" g="0" b="0"/>
            </a:lnRef>
            <a:fillRef idx="0">
              <a:scrgbClr r="0" g="0" b="0"/>
            </a:fillRef>
            <a:effectRef idx="0">
              <a:scrgbClr r="0" g="0" b="0"/>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2" name="Freeform 101">
              <a:extLst>
                <a:ext uri="{FF2B5EF4-FFF2-40B4-BE49-F238E27FC236}">
                  <a16:creationId xmlns:a16="http://schemas.microsoft.com/office/drawing/2014/main" id="{71CDFFA5-E6F3-6D95-0E35-C0E209CD4AC0}"/>
                </a:ext>
              </a:extLst>
            </p:cNvPr>
            <p:cNvSpPr/>
            <p:nvPr/>
          </p:nvSpPr>
          <p:spPr>
            <a:xfrm>
              <a:off x="3061116" y="1640340"/>
              <a:ext cx="5627722" cy="748442"/>
            </a:xfrm>
            <a:custGeom>
              <a:avLst/>
              <a:gdLst>
                <a:gd name="connsiteX0" fmla="*/ 0 w 5486400"/>
                <a:gd name="connsiteY0" fmla="*/ 521135 h 563665"/>
                <a:gd name="connsiteX1" fmla="*/ 2488018 w 5486400"/>
                <a:gd name="connsiteY1" fmla="*/ 139 h 563665"/>
                <a:gd name="connsiteX2" fmla="*/ 5486400 w 5486400"/>
                <a:gd name="connsiteY2" fmla="*/ 563665 h 563665"/>
                <a:gd name="connsiteX0" fmla="*/ 0 w 5486400"/>
                <a:gd name="connsiteY0" fmla="*/ 542390 h 584920"/>
                <a:gd name="connsiteX1" fmla="*/ 2849525 w 5486400"/>
                <a:gd name="connsiteY1" fmla="*/ 129 h 584920"/>
                <a:gd name="connsiteX2" fmla="*/ 5486400 w 5486400"/>
                <a:gd name="connsiteY2" fmla="*/ 584920 h 584920"/>
                <a:gd name="connsiteX0" fmla="*/ 0 w 5411973"/>
                <a:gd name="connsiteY0" fmla="*/ 620706 h 620707"/>
                <a:gd name="connsiteX1" fmla="*/ 2775098 w 5411973"/>
                <a:gd name="connsiteY1" fmla="*/ 103 h 620707"/>
                <a:gd name="connsiteX2" fmla="*/ 5411973 w 5411973"/>
                <a:gd name="connsiteY2" fmla="*/ 584894 h 620707"/>
                <a:gd name="connsiteX0" fmla="*/ 0 w 5411973"/>
                <a:gd name="connsiteY0" fmla="*/ 620706 h 620706"/>
                <a:gd name="connsiteX1" fmla="*/ 2764466 w 5411973"/>
                <a:gd name="connsiteY1" fmla="*/ 103 h 620706"/>
                <a:gd name="connsiteX2" fmla="*/ 5411973 w 5411973"/>
                <a:gd name="connsiteY2" fmla="*/ 584894 h 620706"/>
                <a:gd name="connsiteX0" fmla="*/ 0 w 5358810"/>
                <a:gd name="connsiteY0" fmla="*/ 620706 h 653444"/>
                <a:gd name="connsiteX1" fmla="*/ 2764466 w 5358810"/>
                <a:gd name="connsiteY1" fmla="*/ 103 h 653444"/>
                <a:gd name="connsiteX2" fmla="*/ 5358810 w 5358810"/>
                <a:gd name="connsiteY2" fmla="*/ 653444 h 653444"/>
                <a:gd name="connsiteX0" fmla="*/ 0 w 5358810"/>
                <a:gd name="connsiteY0" fmla="*/ 620706 h 653444"/>
                <a:gd name="connsiteX1" fmla="*/ 2764466 w 5358810"/>
                <a:gd name="connsiteY1" fmla="*/ 103 h 653444"/>
                <a:gd name="connsiteX2" fmla="*/ 5358810 w 5358810"/>
                <a:gd name="connsiteY2" fmla="*/ 653444 h 653444"/>
                <a:gd name="connsiteX0" fmla="*/ 0 w 5358810"/>
                <a:gd name="connsiteY0" fmla="*/ 685929 h 718667"/>
                <a:gd name="connsiteX1" fmla="*/ 2719390 w 5358810"/>
                <a:gd name="connsiteY1" fmla="*/ 86 h 718667"/>
                <a:gd name="connsiteX2" fmla="*/ 5358810 w 5358810"/>
                <a:gd name="connsiteY2" fmla="*/ 718667 h 718667"/>
                <a:gd name="connsiteX0" fmla="*/ 0 w 5506917"/>
                <a:gd name="connsiteY0" fmla="*/ 786740 h 786740"/>
                <a:gd name="connsiteX1" fmla="*/ 2867497 w 5506917"/>
                <a:gd name="connsiteY1" fmla="*/ 71 h 786740"/>
                <a:gd name="connsiteX2" fmla="*/ 5506917 w 5506917"/>
                <a:gd name="connsiteY2" fmla="*/ 718652 h 786740"/>
                <a:gd name="connsiteX0" fmla="*/ 0 w 5506917"/>
                <a:gd name="connsiteY0" fmla="*/ 786783 h 786783"/>
                <a:gd name="connsiteX1" fmla="*/ 2867497 w 5506917"/>
                <a:gd name="connsiteY1" fmla="*/ 114 h 786783"/>
                <a:gd name="connsiteX2" fmla="*/ 5506917 w 5506917"/>
                <a:gd name="connsiteY2" fmla="*/ 718695 h 786783"/>
                <a:gd name="connsiteX0" fmla="*/ 0 w 5506917"/>
                <a:gd name="connsiteY0" fmla="*/ 786783 h 786783"/>
                <a:gd name="connsiteX1" fmla="*/ 2867497 w 5506917"/>
                <a:gd name="connsiteY1" fmla="*/ 114 h 786783"/>
                <a:gd name="connsiteX2" fmla="*/ 5506917 w 5506917"/>
                <a:gd name="connsiteY2" fmla="*/ 754281 h 786783"/>
                <a:gd name="connsiteX0" fmla="*/ 0 w 5506917"/>
                <a:gd name="connsiteY0" fmla="*/ 786783 h 786783"/>
                <a:gd name="connsiteX1" fmla="*/ 2867497 w 5506917"/>
                <a:gd name="connsiteY1" fmla="*/ 114 h 786783"/>
                <a:gd name="connsiteX2" fmla="*/ 5506917 w 5506917"/>
                <a:gd name="connsiteY2" fmla="*/ 754281 h 786783"/>
                <a:gd name="connsiteX0" fmla="*/ 0 w 5294416"/>
                <a:gd name="connsiteY0" fmla="*/ 786783 h 831382"/>
                <a:gd name="connsiteX1" fmla="*/ 2867497 w 5294416"/>
                <a:gd name="connsiteY1" fmla="*/ 114 h 831382"/>
                <a:gd name="connsiteX2" fmla="*/ 5294416 w 5294416"/>
                <a:gd name="connsiteY2" fmla="*/ 831382 h 831382"/>
                <a:gd name="connsiteX0" fmla="*/ 0 w 5294416"/>
                <a:gd name="connsiteY0" fmla="*/ 780854 h 825453"/>
                <a:gd name="connsiteX1" fmla="*/ 2706511 w 5294416"/>
                <a:gd name="connsiteY1" fmla="*/ 117 h 825453"/>
                <a:gd name="connsiteX2" fmla="*/ 5294416 w 5294416"/>
                <a:gd name="connsiteY2" fmla="*/ 825453 h 825453"/>
                <a:gd name="connsiteX0" fmla="*/ 0 w 5287976"/>
                <a:gd name="connsiteY0" fmla="*/ 780854 h 866969"/>
                <a:gd name="connsiteX1" fmla="*/ 2706511 w 5287976"/>
                <a:gd name="connsiteY1" fmla="*/ 117 h 866969"/>
                <a:gd name="connsiteX2" fmla="*/ 5287976 w 5287976"/>
                <a:gd name="connsiteY2" fmla="*/ 866969 h 866969"/>
                <a:gd name="connsiteX0" fmla="*/ 0 w 5287976"/>
                <a:gd name="connsiteY0" fmla="*/ 751212 h 837327"/>
                <a:gd name="connsiteX1" fmla="*/ 2680753 w 5287976"/>
                <a:gd name="connsiteY1" fmla="*/ 129 h 837327"/>
                <a:gd name="connsiteX2" fmla="*/ 5287976 w 5287976"/>
                <a:gd name="connsiteY2" fmla="*/ 837327 h 837327"/>
                <a:gd name="connsiteX0" fmla="*/ 0 w 5268658"/>
                <a:gd name="connsiteY0" fmla="*/ 804570 h 837307"/>
                <a:gd name="connsiteX1" fmla="*/ 2661435 w 5268658"/>
                <a:gd name="connsiteY1" fmla="*/ 109 h 837307"/>
                <a:gd name="connsiteX2" fmla="*/ 5268658 w 5268658"/>
                <a:gd name="connsiteY2" fmla="*/ 837307 h 837307"/>
                <a:gd name="connsiteX0" fmla="*/ 0 w 5268658"/>
                <a:gd name="connsiteY0" fmla="*/ 804461 h 837198"/>
                <a:gd name="connsiteX1" fmla="*/ 2661435 w 5268658"/>
                <a:gd name="connsiteY1" fmla="*/ 0 h 837198"/>
                <a:gd name="connsiteX2" fmla="*/ 5268658 w 5268658"/>
                <a:gd name="connsiteY2" fmla="*/ 837198 h 837198"/>
                <a:gd name="connsiteX0" fmla="*/ 0 w 5268658"/>
                <a:gd name="connsiteY0" fmla="*/ 774807 h 807544"/>
                <a:gd name="connsiteX1" fmla="*/ 2661435 w 5268658"/>
                <a:gd name="connsiteY1" fmla="*/ 0 h 807544"/>
                <a:gd name="connsiteX2" fmla="*/ 5268658 w 5268658"/>
                <a:gd name="connsiteY2" fmla="*/ 807544 h 807544"/>
                <a:gd name="connsiteX0" fmla="*/ 0 w 5268658"/>
                <a:gd name="connsiteY0" fmla="*/ 804461 h 837198"/>
                <a:gd name="connsiteX1" fmla="*/ 2654996 w 5268658"/>
                <a:gd name="connsiteY1" fmla="*/ 0 h 837198"/>
                <a:gd name="connsiteX2" fmla="*/ 5268658 w 5268658"/>
                <a:gd name="connsiteY2" fmla="*/ 837198 h 837198"/>
                <a:gd name="connsiteX0" fmla="*/ 0 w 5249340"/>
                <a:gd name="connsiteY0" fmla="*/ 804461 h 804461"/>
                <a:gd name="connsiteX1" fmla="*/ 2654996 w 5249340"/>
                <a:gd name="connsiteY1" fmla="*/ 0 h 804461"/>
                <a:gd name="connsiteX2" fmla="*/ 5249340 w 5249340"/>
                <a:gd name="connsiteY2" fmla="*/ 760096 h 804461"/>
                <a:gd name="connsiteX0" fmla="*/ 0 w 5249340"/>
                <a:gd name="connsiteY0" fmla="*/ 804461 h 804461"/>
                <a:gd name="connsiteX1" fmla="*/ 2654996 w 5249340"/>
                <a:gd name="connsiteY1" fmla="*/ 0 h 804461"/>
                <a:gd name="connsiteX2" fmla="*/ 5249340 w 5249340"/>
                <a:gd name="connsiteY2" fmla="*/ 760096 h 804461"/>
                <a:gd name="connsiteX0" fmla="*/ 0 w 5333053"/>
                <a:gd name="connsiteY0" fmla="*/ 804461 h 807544"/>
                <a:gd name="connsiteX1" fmla="*/ 2654996 w 5333053"/>
                <a:gd name="connsiteY1" fmla="*/ 0 h 807544"/>
                <a:gd name="connsiteX2" fmla="*/ 5333053 w 5333053"/>
                <a:gd name="connsiteY2" fmla="*/ 807544 h 807544"/>
                <a:gd name="connsiteX0" fmla="*/ 0 w 5333053"/>
                <a:gd name="connsiteY0" fmla="*/ 798530 h 801613"/>
                <a:gd name="connsiteX1" fmla="*/ 2700072 w 5333053"/>
                <a:gd name="connsiteY1" fmla="*/ 0 h 801613"/>
                <a:gd name="connsiteX2" fmla="*/ 5333053 w 5333053"/>
                <a:gd name="connsiteY2" fmla="*/ 801613 h 801613"/>
                <a:gd name="connsiteX0" fmla="*/ 0 w 5333053"/>
                <a:gd name="connsiteY0" fmla="*/ 798530 h 801613"/>
                <a:gd name="connsiteX1" fmla="*/ 2700072 w 5333053"/>
                <a:gd name="connsiteY1" fmla="*/ 0 h 801613"/>
                <a:gd name="connsiteX2" fmla="*/ 5333053 w 5333053"/>
                <a:gd name="connsiteY2" fmla="*/ 801613 h 801613"/>
                <a:gd name="connsiteX0" fmla="*/ 0 w 5333053"/>
                <a:gd name="connsiteY0" fmla="*/ 799772 h 802855"/>
                <a:gd name="connsiteX1" fmla="*/ 2700072 w 5333053"/>
                <a:gd name="connsiteY1" fmla="*/ 1242 h 802855"/>
                <a:gd name="connsiteX2" fmla="*/ 5333053 w 5333053"/>
                <a:gd name="connsiteY2" fmla="*/ 802855 h 802855"/>
                <a:gd name="connsiteX0" fmla="*/ 0 w 5333053"/>
                <a:gd name="connsiteY0" fmla="*/ 805769 h 808852"/>
                <a:gd name="connsiteX1" fmla="*/ 2777230 w 5333053"/>
                <a:gd name="connsiteY1" fmla="*/ 1222 h 808852"/>
                <a:gd name="connsiteX2" fmla="*/ 5333053 w 5333053"/>
                <a:gd name="connsiteY2" fmla="*/ 808852 h 808852"/>
                <a:gd name="connsiteX0" fmla="*/ 0 w 5392310"/>
                <a:gd name="connsiteY0" fmla="*/ 805769 h 816989"/>
                <a:gd name="connsiteX1" fmla="*/ 2777230 w 5392310"/>
                <a:gd name="connsiteY1" fmla="*/ 1222 h 816989"/>
                <a:gd name="connsiteX2" fmla="*/ 5392310 w 5392310"/>
                <a:gd name="connsiteY2" fmla="*/ 816989 h 816989"/>
              </a:gdLst>
              <a:ahLst/>
              <a:cxnLst>
                <a:cxn ang="0">
                  <a:pos x="connsiteX0" y="connsiteY0"/>
                </a:cxn>
                <a:cxn ang="0">
                  <a:pos x="connsiteX1" y="connsiteY1"/>
                </a:cxn>
                <a:cxn ang="0">
                  <a:pos x="connsiteX2" y="connsiteY2"/>
                </a:cxn>
              </a:cxnLst>
              <a:rect l="l" t="t" r="r" b="b"/>
              <a:pathLst>
                <a:path w="5392310" h="816989">
                  <a:moveTo>
                    <a:pt x="0" y="805769"/>
                  </a:moveTo>
                  <a:cubicBezTo>
                    <a:pt x="677338" y="334145"/>
                    <a:pt x="1869270" y="-23660"/>
                    <a:pt x="2777230" y="1222"/>
                  </a:cubicBezTo>
                  <a:cubicBezTo>
                    <a:pt x="3691630" y="8310"/>
                    <a:pt x="4999853" y="520174"/>
                    <a:pt x="5392310" y="816989"/>
                  </a:cubicBezTo>
                </a:path>
              </a:pathLst>
            </a:custGeom>
            <a:ln w="41275" cap="flat" cmpd="sng" algn="ctr">
              <a:solidFill>
                <a:srgbClr val="C00000"/>
              </a:solidFill>
              <a:prstDash val="sysDot"/>
              <a:round/>
              <a:headEnd type="arrow" w="sm" len="sm"/>
              <a:tailEnd type="none" w="med" len="sm"/>
              <a:extLst>
                <a:ext uri="{C807C97D-BFC1-408E-A445-0C87EB9F89A2}">
                  <ask:lineSketchStyleProps xmlns:ask="http://schemas.microsoft.com/office/drawing/2018/sketchyshapes" sd="1219033472">
                    <a:custGeom>
                      <a:avLst/>
                      <a:gdLst>
                        <a:gd name="connsiteX0" fmla="*/ 0 w 5358810"/>
                        <a:gd name="connsiteY0" fmla="*/ 673926 h 709471"/>
                        <a:gd name="connsiteX1" fmla="*/ 2764466 w 5358810"/>
                        <a:gd name="connsiteY1" fmla="*/ 111 h 709471"/>
                        <a:gd name="connsiteX2" fmla="*/ 5358810 w 5358810"/>
                        <a:gd name="connsiteY2" fmla="*/ 709471 h 709471"/>
                      </a:gdLst>
                      <a:ahLst/>
                      <a:cxnLst>
                        <a:cxn ang="0">
                          <a:pos x="connsiteX0" y="connsiteY0"/>
                        </a:cxn>
                        <a:cxn ang="0">
                          <a:pos x="connsiteX1" y="connsiteY1"/>
                        </a:cxn>
                        <a:cxn ang="0">
                          <a:pos x="connsiteX2" y="connsiteY2"/>
                        </a:cxn>
                      </a:cxnLst>
                      <a:rect l="l" t="t" r="r" b="b"/>
                      <a:pathLst>
                        <a:path w="5358810" h="709471" extrusionOk="0">
                          <a:moveTo>
                            <a:pt x="0" y="673926"/>
                          </a:moveTo>
                          <a:cubicBezTo>
                            <a:pt x="776708" y="381013"/>
                            <a:pt x="1780804" y="18411"/>
                            <a:pt x="2764466" y="111"/>
                          </a:cubicBezTo>
                          <a:cubicBezTo>
                            <a:pt x="3718286" y="16106"/>
                            <a:pt x="4915394" y="523236"/>
                            <a:pt x="5358810" y="709471"/>
                          </a:cubicBezTo>
                        </a:path>
                      </a:pathLst>
                    </a:custGeom>
                    <ask:type>
                      <ask:lineSketchNone/>
                    </ask:type>
                  </ask:lineSketchStyleProps>
                </a:ext>
              </a:extLst>
            </a:ln>
          </p:spPr>
          <p:style>
            <a:lnRef idx="0">
              <a:scrgbClr r="0" g="0" b="0"/>
            </a:lnRef>
            <a:fillRef idx="0">
              <a:scrgbClr r="0" g="0" b="0"/>
            </a:fillRef>
            <a:effectRef idx="0">
              <a:scrgbClr r="0" g="0" b="0"/>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1" name="TextBox 100">
              <a:extLst>
                <a:ext uri="{FF2B5EF4-FFF2-40B4-BE49-F238E27FC236}">
                  <a16:creationId xmlns:a16="http://schemas.microsoft.com/office/drawing/2014/main" id="{6E59F29B-9F8C-99BD-24A6-D94034CCA27A}"/>
                </a:ext>
              </a:extLst>
            </p:cNvPr>
            <p:cNvSpPr txBox="1"/>
            <p:nvPr/>
          </p:nvSpPr>
          <p:spPr>
            <a:xfrm>
              <a:off x="4331030" y="1105861"/>
              <a:ext cx="2814422"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dirty="0">
                  <a:ln>
                    <a:noFill/>
                  </a:ln>
                  <a:solidFill>
                    <a:prstClr val="black"/>
                  </a:solidFill>
                  <a:effectLst/>
                  <a:uLnTx/>
                  <a:uFillTx/>
                  <a:latin typeface="Calibri" panose="020F0502020204030204"/>
                  <a:ea typeface="+mn-ea"/>
                  <a:cs typeface="+mn-cs"/>
                </a:rPr>
                <a:t>non-blocking </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requests to </a:t>
              </a: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async</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200" b="0" i="0" u="none" strike="noStrike" kern="1200" cap="none" spc="0" normalizeH="0" baseline="0" noProof="0" dirty="0" err="1">
                  <a:ln>
                    <a:noFill/>
                  </a:ln>
                  <a:solidFill>
                    <a:prstClr val="black"/>
                  </a:solidFill>
                  <a:effectLst/>
                  <a:uLnTx/>
                  <a:uFillTx/>
                  <a:latin typeface="Calibri" panose="020F0502020204030204"/>
                  <a:ea typeface="+mn-ea"/>
                  <a:cs typeface="+mn-cs"/>
                </a:rPr>
                <a:t>funcs</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3" name="TextBox 102">
              <a:extLst>
                <a:ext uri="{FF2B5EF4-FFF2-40B4-BE49-F238E27FC236}">
                  <a16:creationId xmlns:a16="http://schemas.microsoft.com/office/drawing/2014/main" id="{8B00FBD9-6BA4-96B7-2C5D-D8C6948B5BD4}"/>
                </a:ext>
              </a:extLst>
            </p:cNvPr>
            <p:cNvSpPr txBox="1"/>
            <p:nvPr/>
          </p:nvSpPr>
          <p:spPr>
            <a:xfrm>
              <a:off x="4486755" y="1690405"/>
              <a:ext cx="2635100" cy="487698"/>
            </a:xfrm>
            <a:prstGeom prst="rect">
              <a:avLst/>
            </a:prstGeom>
            <a:noFill/>
          </p:spPr>
          <p:txBody>
            <a:bodyPr wrap="square" rtlCol="0">
              <a:spAutoFit/>
            </a:bodyPr>
            <a:lstStyle/>
            <a:p>
              <a:pPr marL="0" marR="0" lvl="0" indent="0" algn="ctr" defTabSz="914400" rtl="0" eaLnBrk="1" fontAlgn="auto" latinLnBrk="0" hangingPunct="1">
                <a:lnSpc>
                  <a:spcPct val="11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responses from </a:t>
              </a: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async</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200" b="0" i="0" u="none" strike="noStrike" kern="1200" cap="none" spc="0" normalizeH="0" baseline="0" noProof="0" dirty="0" err="1">
                  <a:ln>
                    <a:noFill/>
                  </a:ln>
                  <a:solidFill>
                    <a:prstClr val="black"/>
                  </a:solidFill>
                  <a:effectLst/>
                  <a:uLnTx/>
                  <a:uFillTx/>
                  <a:latin typeface="Calibri" panose="020F0502020204030204"/>
                  <a:ea typeface="+mn-ea"/>
                  <a:cs typeface="+mn-cs"/>
                </a:rPr>
                <a:t>funcs</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0" marR="0" lvl="0" indent="0" algn="ctr" defTabSz="914400" rtl="0" eaLnBrk="1" fontAlgn="auto" latinLnBrk="0" hangingPunct="1">
                <a:lnSpc>
                  <a:spcPct val="11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B0F0"/>
                  </a:solidFill>
                  <a:effectLst/>
                  <a:uLnTx/>
                  <a:uFillTx/>
                  <a:latin typeface="Menlo" panose="020B0609030804020204" pitchFamily="49" charset="0"/>
                  <a:ea typeface="Menlo" panose="020B0609030804020204" pitchFamily="49" charset="0"/>
                  <a:cs typeface="Menlo" panose="020B0609030804020204" pitchFamily="49" charset="0"/>
                </a:rPr>
                <a:t>Channel</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s or Makepad </a:t>
              </a:r>
              <a:r>
                <a:rPr kumimoji="0" lang="en-US" sz="1200" b="1" i="0" u="none" strike="noStrike" kern="1200" cap="none" spc="0" normalizeH="0" baseline="0" noProof="0" dirty="0">
                  <a:ln>
                    <a:noFill/>
                  </a:ln>
                  <a:solidFill>
                    <a:srgbClr val="00B0F0"/>
                  </a:solidFill>
                  <a:effectLst/>
                  <a:uLnTx/>
                  <a:uFillTx/>
                  <a:latin typeface="Menlo" panose="020B0609030804020204" pitchFamily="49" charset="0"/>
                  <a:ea typeface="Menlo" panose="020B0609030804020204" pitchFamily="49" charset="0"/>
                  <a:cs typeface="Menlo" panose="020B0609030804020204" pitchFamily="49" charset="0"/>
                </a:rPr>
                <a:t>Actions</a:t>
              </a:r>
            </a:p>
          </p:txBody>
        </p:sp>
      </p:grpSp>
      <p:grpSp>
        <p:nvGrpSpPr>
          <p:cNvPr id="15" name="Group 14">
            <a:extLst>
              <a:ext uri="{FF2B5EF4-FFF2-40B4-BE49-F238E27FC236}">
                <a16:creationId xmlns:a16="http://schemas.microsoft.com/office/drawing/2014/main" id="{9340FBFD-7CED-2722-DA1D-02CBB1CD543B}"/>
              </a:ext>
            </a:extLst>
          </p:cNvPr>
          <p:cNvGrpSpPr/>
          <p:nvPr/>
        </p:nvGrpSpPr>
        <p:grpSpPr>
          <a:xfrm>
            <a:off x="7037609" y="3289325"/>
            <a:ext cx="1680344" cy="941858"/>
            <a:chOff x="7037609" y="3289325"/>
            <a:chExt cx="1680344" cy="941858"/>
          </a:xfrm>
        </p:grpSpPr>
        <p:sp>
          <p:nvSpPr>
            <p:cNvPr id="108" name="Freeform 107">
              <a:extLst>
                <a:ext uri="{FF2B5EF4-FFF2-40B4-BE49-F238E27FC236}">
                  <a16:creationId xmlns:a16="http://schemas.microsoft.com/office/drawing/2014/main" id="{9347E648-8898-6965-5D8E-E0C36ED114A6}"/>
                </a:ext>
              </a:extLst>
            </p:cNvPr>
            <p:cNvSpPr/>
            <p:nvPr/>
          </p:nvSpPr>
          <p:spPr>
            <a:xfrm>
              <a:off x="7089004" y="3289325"/>
              <a:ext cx="1477887" cy="174725"/>
            </a:xfrm>
            <a:custGeom>
              <a:avLst/>
              <a:gdLst>
                <a:gd name="connsiteX0" fmla="*/ 0 w 5486400"/>
                <a:gd name="connsiteY0" fmla="*/ 521135 h 563665"/>
                <a:gd name="connsiteX1" fmla="*/ 2488018 w 5486400"/>
                <a:gd name="connsiteY1" fmla="*/ 139 h 563665"/>
                <a:gd name="connsiteX2" fmla="*/ 5486400 w 5486400"/>
                <a:gd name="connsiteY2" fmla="*/ 563665 h 563665"/>
                <a:gd name="connsiteX0" fmla="*/ 0 w 5486400"/>
                <a:gd name="connsiteY0" fmla="*/ 542390 h 584920"/>
                <a:gd name="connsiteX1" fmla="*/ 2849525 w 5486400"/>
                <a:gd name="connsiteY1" fmla="*/ 129 h 584920"/>
                <a:gd name="connsiteX2" fmla="*/ 5486400 w 5486400"/>
                <a:gd name="connsiteY2" fmla="*/ 584920 h 584920"/>
                <a:gd name="connsiteX0" fmla="*/ 0 w 5411973"/>
                <a:gd name="connsiteY0" fmla="*/ 620706 h 620707"/>
                <a:gd name="connsiteX1" fmla="*/ 2775098 w 5411973"/>
                <a:gd name="connsiteY1" fmla="*/ 103 h 620707"/>
                <a:gd name="connsiteX2" fmla="*/ 5411973 w 5411973"/>
                <a:gd name="connsiteY2" fmla="*/ 584894 h 620707"/>
                <a:gd name="connsiteX0" fmla="*/ 0 w 5411973"/>
                <a:gd name="connsiteY0" fmla="*/ 620706 h 620706"/>
                <a:gd name="connsiteX1" fmla="*/ 2764466 w 5411973"/>
                <a:gd name="connsiteY1" fmla="*/ 103 h 620706"/>
                <a:gd name="connsiteX2" fmla="*/ 5411973 w 5411973"/>
                <a:gd name="connsiteY2" fmla="*/ 584894 h 620706"/>
                <a:gd name="connsiteX0" fmla="*/ 0 w 5358810"/>
                <a:gd name="connsiteY0" fmla="*/ 620706 h 653444"/>
                <a:gd name="connsiteX1" fmla="*/ 2764466 w 5358810"/>
                <a:gd name="connsiteY1" fmla="*/ 103 h 653444"/>
                <a:gd name="connsiteX2" fmla="*/ 5358810 w 5358810"/>
                <a:gd name="connsiteY2" fmla="*/ 653444 h 653444"/>
                <a:gd name="connsiteX0" fmla="*/ 0 w 5358810"/>
                <a:gd name="connsiteY0" fmla="*/ 620706 h 653444"/>
                <a:gd name="connsiteX1" fmla="*/ 2764466 w 5358810"/>
                <a:gd name="connsiteY1" fmla="*/ 103 h 653444"/>
                <a:gd name="connsiteX2" fmla="*/ 5358810 w 5358810"/>
                <a:gd name="connsiteY2" fmla="*/ 653444 h 653444"/>
                <a:gd name="connsiteX0" fmla="*/ 0 w 5358810"/>
                <a:gd name="connsiteY0" fmla="*/ 685929 h 718667"/>
                <a:gd name="connsiteX1" fmla="*/ 2719390 w 5358810"/>
                <a:gd name="connsiteY1" fmla="*/ 86 h 718667"/>
                <a:gd name="connsiteX2" fmla="*/ 5358810 w 5358810"/>
                <a:gd name="connsiteY2" fmla="*/ 718667 h 718667"/>
                <a:gd name="connsiteX0" fmla="*/ 0 w 5506917"/>
                <a:gd name="connsiteY0" fmla="*/ 786740 h 786740"/>
                <a:gd name="connsiteX1" fmla="*/ 2867497 w 5506917"/>
                <a:gd name="connsiteY1" fmla="*/ 71 h 786740"/>
                <a:gd name="connsiteX2" fmla="*/ 5506917 w 5506917"/>
                <a:gd name="connsiteY2" fmla="*/ 718652 h 786740"/>
                <a:gd name="connsiteX0" fmla="*/ 0 w 5506917"/>
                <a:gd name="connsiteY0" fmla="*/ 786783 h 786783"/>
                <a:gd name="connsiteX1" fmla="*/ 2867497 w 5506917"/>
                <a:gd name="connsiteY1" fmla="*/ 114 h 786783"/>
                <a:gd name="connsiteX2" fmla="*/ 5506917 w 5506917"/>
                <a:gd name="connsiteY2" fmla="*/ 718695 h 786783"/>
                <a:gd name="connsiteX0" fmla="*/ 0 w 5506917"/>
                <a:gd name="connsiteY0" fmla="*/ 786783 h 786783"/>
                <a:gd name="connsiteX1" fmla="*/ 2867497 w 5506917"/>
                <a:gd name="connsiteY1" fmla="*/ 114 h 786783"/>
                <a:gd name="connsiteX2" fmla="*/ 5506917 w 5506917"/>
                <a:gd name="connsiteY2" fmla="*/ 754281 h 786783"/>
                <a:gd name="connsiteX0" fmla="*/ 0 w 5506917"/>
                <a:gd name="connsiteY0" fmla="*/ 786783 h 786783"/>
                <a:gd name="connsiteX1" fmla="*/ 2867497 w 5506917"/>
                <a:gd name="connsiteY1" fmla="*/ 114 h 786783"/>
                <a:gd name="connsiteX2" fmla="*/ 5506917 w 5506917"/>
                <a:gd name="connsiteY2" fmla="*/ 754281 h 786783"/>
              </a:gdLst>
              <a:ahLst/>
              <a:cxnLst>
                <a:cxn ang="0">
                  <a:pos x="connsiteX0" y="connsiteY0"/>
                </a:cxn>
                <a:cxn ang="0">
                  <a:pos x="connsiteX1" y="connsiteY1"/>
                </a:cxn>
                <a:cxn ang="0">
                  <a:pos x="connsiteX2" y="connsiteY2"/>
                </a:cxn>
              </a:cxnLst>
              <a:rect l="l" t="t" r="r" b="b"/>
              <a:pathLst>
                <a:path w="5506917" h="786783">
                  <a:moveTo>
                    <a:pt x="0" y="786783"/>
                  </a:moveTo>
                  <a:cubicBezTo>
                    <a:pt x="677338" y="315159"/>
                    <a:pt x="1953097" y="-6974"/>
                    <a:pt x="2867497" y="114"/>
                  </a:cubicBezTo>
                  <a:cubicBezTo>
                    <a:pt x="3781897" y="7202"/>
                    <a:pt x="5140218" y="427812"/>
                    <a:pt x="5506917" y="754281"/>
                  </a:cubicBezTo>
                </a:path>
              </a:pathLst>
            </a:custGeom>
            <a:ln w="66675" cap="flat" cmpd="dbl" algn="ctr">
              <a:solidFill>
                <a:schemeClr val="accent1"/>
              </a:solidFill>
              <a:prstDash val="solid"/>
              <a:round/>
              <a:headEnd type="none" w="sm" len="sm"/>
              <a:tailEnd type="arrow" w="sm" len="sm"/>
              <a:extLst>
                <a:ext uri="{C807C97D-BFC1-408E-A445-0C87EB9F89A2}">
                  <ask:lineSketchStyleProps xmlns:ask="http://schemas.microsoft.com/office/drawing/2018/sketchyshapes" sd="1219033472">
                    <a:custGeom>
                      <a:avLst/>
                      <a:gdLst>
                        <a:gd name="connsiteX0" fmla="*/ 0 w 5358810"/>
                        <a:gd name="connsiteY0" fmla="*/ 673926 h 709471"/>
                        <a:gd name="connsiteX1" fmla="*/ 2764466 w 5358810"/>
                        <a:gd name="connsiteY1" fmla="*/ 111 h 709471"/>
                        <a:gd name="connsiteX2" fmla="*/ 5358810 w 5358810"/>
                        <a:gd name="connsiteY2" fmla="*/ 709471 h 709471"/>
                      </a:gdLst>
                      <a:ahLst/>
                      <a:cxnLst>
                        <a:cxn ang="0">
                          <a:pos x="connsiteX0" y="connsiteY0"/>
                        </a:cxn>
                        <a:cxn ang="0">
                          <a:pos x="connsiteX1" y="connsiteY1"/>
                        </a:cxn>
                        <a:cxn ang="0">
                          <a:pos x="connsiteX2" y="connsiteY2"/>
                        </a:cxn>
                      </a:cxnLst>
                      <a:rect l="l" t="t" r="r" b="b"/>
                      <a:pathLst>
                        <a:path w="5358810" h="709471" extrusionOk="0">
                          <a:moveTo>
                            <a:pt x="0" y="673926"/>
                          </a:moveTo>
                          <a:cubicBezTo>
                            <a:pt x="776708" y="381013"/>
                            <a:pt x="1780804" y="18411"/>
                            <a:pt x="2764466" y="111"/>
                          </a:cubicBezTo>
                          <a:cubicBezTo>
                            <a:pt x="3718286" y="16106"/>
                            <a:pt x="4915394" y="523236"/>
                            <a:pt x="5358810" y="709471"/>
                          </a:cubicBezTo>
                        </a:path>
                      </a:pathLst>
                    </a:custGeom>
                    <ask:type>
                      <ask:lineSketchNone/>
                    </ask:type>
                  </ask:lineSketchStyleProps>
                </a:ext>
              </a:extLst>
            </a:ln>
          </p:spPr>
          <p:style>
            <a:lnRef idx="0">
              <a:scrgbClr r="0" g="0" b="0"/>
            </a:lnRef>
            <a:fillRef idx="0">
              <a:scrgbClr r="0" g="0" b="0"/>
            </a:fillRef>
            <a:effectRef idx="0">
              <a:scrgbClr r="0" g="0" b="0"/>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9" name="Freeform 108">
              <a:extLst>
                <a:ext uri="{FF2B5EF4-FFF2-40B4-BE49-F238E27FC236}">
                  <a16:creationId xmlns:a16="http://schemas.microsoft.com/office/drawing/2014/main" id="{3E41892F-0DBE-53DA-A57A-BAC15446955A}"/>
                </a:ext>
              </a:extLst>
            </p:cNvPr>
            <p:cNvSpPr/>
            <p:nvPr/>
          </p:nvSpPr>
          <p:spPr>
            <a:xfrm>
              <a:off x="7143645" y="3523045"/>
              <a:ext cx="1439741" cy="174725"/>
            </a:xfrm>
            <a:custGeom>
              <a:avLst/>
              <a:gdLst>
                <a:gd name="connsiteX0" fmla="*/ 0 w 5486400"/>
                <a:gd name="connsiteY0" fmla="*/ 521135 h 563665"/>
                <a:gd name="connsiteX1" fmla="*/ 2488018 w 5486400"/>
                <a:gd name="connsiteY1" fmla="*/ 139 h 563665"/>
                <a:gd name="connsiteX2" fmla="*/ 5486400 w 5486400"/>
                <a:gd name="connsiteY2" fmla="*/ 563665 h 563665"/>
                <a:gd name="connsiteX0" fmla="*/ 0 w 5486400"/>
                <a:gd name="connsiteY0" fmla="*/ 542390 h 584920"/>
                <a:gd name="connsiteX1" fmla="*/ 2849525 w 5486400"/>
                <a:gd name="connsiteY1" fmla="*/ 129 h 584920"/>
                <a:gd name="connsiteX2" fmla="*/ 5486400 w 5486400"/>
                <a:gd name="connsiteY2" fmla="*/ 584920 h 584920"/>
                <a:gd name="connsiteX0" fmla="*/ 0 w 5411973"/>
                <a:gd name="connsiteY0" fmla="*/ 620706 h 620707"/>
                <a:gd name="connsiteX1" fmla="*/ 2775098 w 5411973"/>
                <a:gd name="connsiteY1" fmla="*/ 103 h 620707"/>
                <a:gd name="connsiteX2" fmla="*/ 5411973 w 5411973"/>
                <a:gd name="connsiteY2" fmla="*/ 584894 h 620707"/>
                <a:gd name="connsiteX0" fmla="*/ 0 w 5411973"/>
                <a:gd name="connsiteY0" fmla="*/ 620706 h 620706"/>
                <a:gd name="connsiteX1" fmla="*/ 2764466 w 5411973"/>
                <a:gd name="connsiteY1" fmla="*/ 103 h 620706"/>
                <a:gd name="connsiteX2" fmla="*/ 5411973 w 5411973"/>
                <a:gd name="connsiteY2" fmla="*/ 584894 h 620706"/>
                <a:gd name="connsiteX0" fmla="*/ 0 w 5358810"/>
                <a:gd name="connsiteY0" fmla="*/ 620706 h 653444"/>
                <a:gd name="connsiteX1" fmla="*/ 2764466 w 5358810"/>
                <a:gd name="connsiteY1" fmla="*/ 103 h 653444"/>
                <a:gd name="connsiteX2" fmla="*/ 5358810 w 5358810"/>
                <a:gd name="connsiteY2" fmla="*/ 653444 h 653444"/>
                <a:gd name="connsiteX0" fmla="*/ 0 w 5358810"/>
                <a:gd name="connsiteY0" fmla="*/ 620706 h 653444"/>
                <a:gd name="connsiteX1" fmla="*/ 2764466 w 5358810"/>
                <a:gd name="connsiteY1" fmla="*/ 103 h 653444"/>
                <a:gd name="connsiteX2" fmla="*/ 5358810 w 5358810"/>
                <a:gd name="connsiteY2" fmla="*/ 653444 h 653444"/>
                <a:gd name="connsiteX0" fmla="*/ 0 w 5358810"/>
                <a:gd name="connsiteY0" fmla="*/ 685929 h 718667"/>
                <a:gd name="connsiteX1" fmla="*/ 2719390 w 5358810"/>
                <a:gd name="connsiteY1" fmla="*/ 86 h 718667"/>
                <a:gd name="connsiteX2" fmla="*/ 5358810 w 5358810"/>
                <a:gd name="connsiteY2" fmla="*/ 718667 h 718667"/>
                <a:gd name="connsiteX0" fmla="*/ 0 w 5506917"/>
                <a:gd name="connsiteY0" fmla="*/ 786740 h 786740"/>
                <a:gd name="connsiteX1" fmla="*/ 2867497 w 5506917"/>
                <a:gd name="connsiteY1" fmla="*/ 71 h 786740"/>
                <a:gd name="connsiteX2" fmla="*/ 5506917 w 5506917"/>
                <a:gd name="connsiteY2" fmla="*/ 718652 h 786740"/>
                <a:gd name="connsiteX0" fmla="*/ 0 w 5506917"/>
                <a:gd name="connsiteY0" fmla="*/ 786783 h 786783"/>
                <a:gd name="connsiteX1" fmla="*/ 2867497 w 5506917"/>
                <a:gd name="connsiteY1" fmla="*/ 114 h 786783"/>
                <a:gd name="connsiteX2" fmla="*/ 5506917 w 5506917"/>
                <a:gd name="connsiteY2" fmla="*/ 718695 h 786783"/>
                <a:gd name="connsiteX0" fmla="*/ 0 w 5506917"/>
                <a:gd name="connsiteY0" fmla="*/ 786783 h 786783"/>
                <a:gd name="connsiteX1" fmla="*/ 2867497 w 5506917"/>
                <a:gd name="connsiteY1" fmla="*/ 114 h 786783"/>
                <a:gd name="connsiteX2" fmla="*/ 5506917 w 5506917"/>
                <a:gd name="connsiteY2" fmla="*/ 754281 h 786783"/>
                <a:gd name="connsiteX0" fmla="*/ 0 w 5506917"/>
                <a:gd name="connsiteY0" fmla="*/ 786783 h 786783"/>
                <a:gd name="connsiteX1" fmla="*/ 2867497 w 5506917"/>
                <a:gd name="connsiteY1" fmla="*/ 114 h 786783"/>
                <a:gd name="connsiteX2" fmla="*/ 5506917 w 5506917"/>
                <a:gd name="connsiteY2" fmla="*/ 754281 h 786783"/>
                <a:gd name="connsiteX0" fmla="*/ 0 w 5294416"/>
                <a:gd name="connsiteY0" fmla="*/ 786783 h 831382"/>
                <a:gd name="connsiteX1" fmla="*/ 2867497 w 5294416"/>
                <a:gd name="connsiteY1" fmla="*/ 114 h 831382"/>
                <a:gd name="connsiteX2" fmla="*/ 5294416 w 5294416"/>
                <a:gd name="connsiteY2" fmla="*/ 831382 h 831382"/>
                <a:gd name="connsiteX0" fmla="*/ 0 w 5294416"/>
                <a:gd name="connsiteY0" fmla="*/ 780854 h 825453"/>
                <a:gd name="connsiteX1" fmla="*/ 2706511 w 5294416"/>
                <a:gd name="connsiteY1" fmla="*/ 117 h 825453"/>
                <a:gd name="connsiteX2" fmla="*/ 5294416 w 5294416"/>
                <a:gd name="connsiteY2" fmla="*/ 825453 h 825453"/>
                <a:gd name="connsiteX0" fmla="*/ 0 w 5287976"/>
                <a:gd name="connsiteY0" fmla="*/ 780854 h 866969"/>
                <a:gd name="connsiteX1" fmla="*/ 2706511 w 5287976"/>
                <a:gd name="connsiteY1" fmla="*/ 117 h 866969"/>
                <a:gd name="connsiteX2" fmla="*/ 5287976 w 5287976"/>
                <a:gd name="connsiteY2" fmla="*/ 866969 h 866969"/>
                <a:gd name="connsiteX0" fmla="*/ 0 w 5287976"/>
                <a:gd name="connsiteY0" fmla="*/ 751212 h 837327"/>
                <a:gd name="connsiteX1" fmla="*/ 2680753 w 5287976"/>
                <a:gd name="connsiteY1" fmla="*/ 129 h 837327"/>
                <a:gd name="connsiteX2" fmla="*/ 5287976 w 5287976"/>
                <a:gd name="connsiteY2" fmla="*/ 837327 h 837327"/>
                <a:gd name="connsiteX0" fmla="*/ 0 w 5268658"/>
                <a:gd name="connsiteY0" fmla="*/ 804570 h 837307"/>
                <a:gd name="connsiteX1" fmla="*/ 2661435 w 5268658"/>
                <a:gd name="connsiteY1" fmla="*/ 109 h 837307"/>
                <a:gd name="connsiteX2" fmla="*/ 5268658 w 5268658"/>
                <a:gd name="connsiteY2" fmla="*/ 837307 h 837307"/>
                <a:gd name="connsiteX0" fmla="*/ 0 w 5268658"/>
                <a:gd name="connsiteY0" fmla="*/ 804461 h 837198"/>
                <a:gd name="connsiteX1" fmla="*/ 2661435 w 5268658"/>
                <a:gd name="connsiteY1" fmla="*/ 0 h 837198"/>
                <a:gd name="connsiteX2" fmla="*/ 5268658 w 5268658"/>
                <a:gd name="connsiteY2" fmla="*/ 837198 h 837198"/>
                <a:gd name="connsiteX0" fmla="*/ 0 w 5268658"/>
                <a:gd name="connsiteY0" fmla="*/ 774807 h 807544"/>
                <a:gd name="connsiteX1" fmla="*/ 2661435 w 5268658"/>
                <a:gd name="connsiteY1" fmla="*/ 0 h 807544"/>
                <a:gd name="connsiteX2" fmla="*/ 5268658 w 5268658"/>
                <a:gd name="connsiteY2" fmla="*/ 807544 h 807544"/>
                <a:gd name="connsiteX0" fmla="*/ 0 w 5268658"/>
                <a:gd name="connsiteY0" fmla="*/ 804461 h 837198"/>
                <a:gd name="connsiteX1" fmla="*/ 2654996 w 5268658"/>
                <a:gd name="connsiteY1" fmla="*/ 0 h 837198"/>
                <a:gd name="connsiteX2" fmla="*/ 5268658 w 5268658"/>
                <a:gd name="connsiteY2" fmla="*/ 837198 h 837198"/>
                <a:gd name="connsiteX0" fmla="*/ 0 w 5249340"/>
                <a:gd name="connsiteY0" fmla="*/ 804461 h 804461"/>
                <a:gd name="connsiteX1" fmla="*/ 2654996 w 5249340"/>
                <a:gd name="connsiteY1" fmla="*/ 0 h 804461"/>
                <a:gd name="connsiteX2" fmla="*/ 5249340 w 5249340"/>
                <a:gd name="connsiteY2" fmla="*/ 760096 h 804461"/>
                <a:gd name="connsiteX0" fmla="*/ 0 w 5249340"/>
                <a:gd name="connsiteY0" fmla="*/ 804461 h 804461"/>
                <a:gd name="connsiteX1" fmla="*/ 2654996 w 5249340"/>
                <a:gd name="connsiteY1" fmla="*/ 0 h 804461"/>
                <a:gd name="connsiteX2" fmla="*/ 5249340 w 5249340"/>
                <a:gd name="connsiteY2" fmla="*/ 760096 h 804461"/>
                <a:gd name="connsiteX0" fmla="*/ 0 w 5333053"/>
                <a:gd name="connsiteY0" fmla="*/ 804461 h 807544"/>
                <a:gd name="connsiteX1" fmla="*/ 2654996 w 5333053"/>
                <a:gd name="connsiteY1" fmla="*/ 0 h 807544"/>
                <a:gd name="connsiteX2" fmla="*/ 5333053 w 5333053"/>
                <a:gd name="connsiteY2" fmla="*/ 807544 h 807544"/>
                <a:gd name="connsiteX0" fmla="*/ 0 w 5333053"/>
                <a:gd name="connsiteY0" fmla="*/ 798530 h 801613"/>
                <a:gd name="connsiteX1" fmla="*/ 2700072 w 5333053"/>
                <a:gd name="connsiteY1" fmla="*/ 0 h 801613"/>
                <a:gd name="connsiteX2" fmla="*/ 5333053 w 5333053"/>
                <a:gd name="connsiteY2" fmla="*/ 801613 h 801613"/>
                <a:gd name="connsiteX0" fmla="*/ 0 w 5333053"/>
                <a:gd name="connsiteY0" fmla="*/ 798530 h 801613"/>
                <a:gd name="connsiteX1" fmla="*/ 2700072 w 5333053"/>
                <a:gd name="connsiteY1" fmla="*/ 0 h 801613"/>
                <a:gd name="connsiteX2" fmla="*/ 5333053 w 5333053"/>
                <a:gd name="connsiteY2" fmla="*/ 801613 h 801613"/>
                <a:gd name="connsiteX0" fmla="*/ 0 w 5333053"/>
                <a:gd name="connsiteY0" fmla="*/ 799772 h 802855"/>
                <a:gd name="connsiteX1" fmla="*/ 2700072 w 5333053"/>
                <a:gd name="connsiteY1" fmla="*/ 1242 h 802855"/>
                <a:gd name="connsiteX2" fmla="*/ 5333053 w 5333053"/>
                <a:gd name="connsiteY2" fmla="*/ 802855 h 802855"/>
                <a:gd name="connsiteX0" fmla="*/ 0 w 5333053"/>
                <a:gd name="connsiteY0" fmla="*/ 799772 h 984220"/>
                <a:gd name="connsiteX1" fmla="*/ 2700072 w 5333053"/>
                <a:gd name="connsiteY1" fmla="*/ 1242 h 984220"/>
                <a:gd name="connsiteX2" fmla="*/ 5333053 w 5333053"/>
                <a:gd name="connsiteY2" fmla="*/ 984220 h 984220"/>
              </a:gdLst>
              <a:ahLst/>
              <a:cxnLst>
                <a:cxn ang="0">
                  <a:pos x="connsiteX0" y="connsiteY0"/>
                </a:cxn>
                <a:cxn ang="0">
                  <a:pos x="connsiteX1" y="connsiteY1"/>
                </a:cxn>
                <a:cxn ang="0">
                  <a:pos x="connsiteX2" y="connsiteY2"/>
                </a:cxn>
              </a:cxnLst>
              <a:rect l="l" t="t" r="r" b="b"/>
              <a:pathLst>
                <a:path w="5333053" h="984220">
                  <a:moveTo>
                    <a:pt x="0" y="799772"/>
                  </a:moveTo>
                  <a:cubicBezTo>
                    <a:pt x="677338" y="328148"/>
                    <a:pt x="1792112" y="-23640"/>
                    <a:pt x="2700072" y="1242"/>
                  </a:cubicBezTo>
                  <a:cubicBezTo>
                    <a:pt x="3614472" y="8330"/>
                    <a:pt x="4940596" y="687405"/>
                    <a:pt x="5333053" y="984220"/>
                  </a:cubicBezTo>
                </a:path>
              </a:pathLst>
            </a:custGeom>
            <a:ln w="41275" cap="flat" cmpd="sng" algn="ctr">
              <a:solidFill>
                <a:srgbClr val="C00000"/>
              </a:solidFill>
              <a:prstDash val="sysDot"/>
              <a:round/>
              <a:headEnd type="arrow" w="sm" len="sm"/>
              <a:tailEnd type="none" w="med" len="sm"/>
              <a:extLst>
                <a:ext uri="{C807C97D-BFC1-408E-A445-0C87EB9F89A2}">
                  <ask:lineSketchStyleProps xmlns:ask="http://schemas.microsoft.com/office/drawing/2018/sketchyshapes" sd="1219033472">
                    <a:custGeom>
                      <a:avLst/>
                      <a:gdLst>
                        <a:gd name="connsiteX0" fmla="*/ 0 w 5358810"/>
                        <a:gd name="connsiteY0" fmla="*/ 673926 h 709471"/>
                        <a:gd name="connsiteX1" fmla="*/ 2764466 w 5358810"/>
                        <a:gd name="connsiteY1" fmla="*/ 111 h 709471"/>
                        <a:gd name="connsiteX2" fmla="*/ 5358810 w 5358810"/>
                        <a:gd name="connsiteY2" fmla="*/ 709471 h 709471"/>
                      </a:gdLst>
                      <a:ahLst/>
                      <a:cxnLst>
                        <a:cxn ang="0">
                          <a:pos x="connsiteX0" y="connsiteY0"/>
                        </a:cxn>
                        <a:cxn ang="0">
                          <a:pos x="connsiteX1" y="connsiteY1"/>
                        </a:cxn>
                        <a:cxn ang="0">
                          <a:pos x="connsiteX2" y="connsiteY2"/>
                        </a:cxn>
                      </a:cxnLst>
                      <a:rect l="l" t="t" r="r" b="b"/>
                      <a:pathLst>
                        <a:path w="5358810" h="709471" extrusionOk="0">
                          <a:moveTo>
                            <a:pt x="0" y="673926"/>
                          </a:moveTo>
                          <a:cubicBezTo>
                            <a:pt x="776708" y="381013"/>
                            <a:pt x="1780804" y="18411"/>
                            <a:pt x="2764466" y="111"/>
                          </a:cubicBezTo>
                          <a:cubicBezTo>
                            <a:pt x="3718286" y="16106"/>
                            <a:pt x="4915394" y="523236"/>
                            <a:pt x="5358810" y="709471"/>
                          </a:cubicBezTo>
                        </a:path>
                      </a:pathLst>
                    </a:custGeom>
                    <ask:type>
                      <ask:lineSketchNone/>
                    </ask:type>
                  </ask:lineSketchStyleProps>
                </a:ext>
              </a:extLst>
            </a:ln>
          </p:spPr>
          <p:style>
            <a:lnRef idx="0">
              <a:scrgbClr r="0" g="0" b="0"/>
            </a:lnRef>
            <a:fillRef idx="0">
              <a:scrgbClr r="0" g="0" b="0"/>
            </a:fillRef>
            <a:effectRef idx="0">
              <a:scrgbClr r="0" g="0" b="0"/>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1" name="TextBox 110">
              <a:extLst>
                <a:ext uri="{FF2B5EF4-FFF2-40B4-BE49-F238E27FC236}">
                  <a16:creationId xmlns:a16="http://schemas.microsoft.com/office/drawing/2014/main" id="{BD7F5C97-9A2C-8547-8579-D2D5AB43B1A6}"/>
                </a:ext>
              </a:extLst>
            </p:cNvPr>
            <p:cNvSpPr txBox="1"/>
            <p:nvPr/>
          </p:nvSpPr>
          <p:spPr>
            <a:xfrm>
              <a:off x="7037609" y="3654102"/>
              <a:ext cx="1680344" cy="57708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panose="020F0502020204030204"/>
                  <a:ea typeface="+mn-ea"/>
                  <a:cs typeface="+mn-cs"/>
                </a:rPr>
                <a:t>Nested sync requests, which </a:t>
              </a:r>
              <a:r>
                <a:rPr kumimoji="0" lang="en-US" sz="1050" b="0" i="1" u="none" strike="noStrike" kern="1200" cap="none" spc="0" normalizeH="0" baseline="0" noProof="0" dirty="0">
                  <a:ln>
                    <a:noFill/>
                  </a:ln>
                  <a:solidFill>
                    <a:prstClr val="black"/>
                  </a:solidFill>
                  <a:effectLst/>
                  <a:uLnTx/>
                  <a:uFillTx/>
                  <a:latin typeface="Calibri" panose="020F0502020204030204"/>
                  <a:ea typeface="+mn-ea"/>
                  <a:cs typeface="+mn-cs"/>
                </a:rPr>
                <a:t>may also</a:t>
              </a:r>
              <a:r>
                <a:rPr lang="en-US" sz="1050" i="1" dirty="0">
                  <a:solidFill>
                    <a:prstClr val="black"/>
                  </a:solidFill>
                  <a:latin typeface="Calibri" panose="020F0502020204030204"/>
                </a:rPr>
                <a:t> </a:t>
              </a:r>
              <a:r>
                <a:rPr kumimoji="0" lang="en-US" sz="1050" b="0" i="0" u="none" strike="noStrike" kern="1200" cap="none" spc="0" normalizeH="0" baseline="0" noProof="0" dirty="0">
                  <a:ln>
                    <a:noFill/>
                  </a:ln>
                  <a:solidFill>
                    <a:prstClr val="black"/>
                  </a:solidFill>
                  <a:effectLst/>
                  <a:uLnTx/>
                  <a:uFillTx/>
                  <a:latin typeface="Calibri" panose="020F0502020204030204"/>
                  <a:ea typeface="+mn-ea"/>
                  <a:cs typeface="+mn-cs"/>
                </a:rPr>
                <a:t>need</a:t>
              </a:r>
              <a:br>
                <a:rPr kumimoji="0" lang="en-US" sz="1050" b="0"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US" sz="1050" b="0" i="0" u="none" strike="noStrike" kern="1200" cap="none" spc="0" normalizeH="0" baseline="0" noProof="0" dirty="0">
                  <a:ln>
                    <a:noFill/>
                  </a:ln>
                  <a:solidFill>
                    <a:prstClr val="black"/>
                  </a:solidFill>
                  <a:effectLst/>
                  <a:uLnTx/>
                  <a:uFillTx/>
                  <a:latin typeface="Calibri" panose="020F0502020204030204"/>
                  <a:ea typeface="+mn-ea"/>
                  <a:cs typeface="+mn-cs"/>
                </a:rPr>
                <a:t>async functions</a:t>
              </a:r>
            </a:p>
          </p:txBody>
        </p:sp>
      </p:grpSp>
      <p:grpSp>
        <p:nvGrpSpPr>
          <p:cNvPr id="14" name="Group 13">
            <a:extLst>
              <a:ext uri="{FF2B5EF4-FFF2-40B4-BE49-F238E27FC236}">
                <a16:creationId xmlns:a16="http://schemas.microsoft.com/office/drawing/2014/main" id="{76A1FC1A-7891-E06A-D4B2-F286553F5B8D}"/>
              </a:ext>
            </a:extLst>
          </p:cNvPr>
          <p:cNvGrpSpPr/>
          <p:nvPr/>
        </p:nvGrpSpPr>
        <p:grpSpPr>
          <a:xfrm>
            <a:off x="2901113" y="2795598"/>
            <a:ext cx="1712306" cy="847722"/>
            <a:chOff x="2901113" y="2795598"/>
            <a:chExt cx="1712306" cy="847722"/>
          </a:xfrm>
        </p:grpSpPr>
        <p:sp>
          <p:nvSpPr>
            <p:cNvPr id="115" name="Freeform 114">
              <a:extLst>
                <a:ext uri="{FF2B5EF4-FFF2-40B4-BE49-F238E27FC236}">
                  <a16:creationId xmlns:a16="http://schemas.microsoft.com/office/drawing/2014/main" id="{9616BEA9-D7BF-B05A-C7AB-A7095EE80042}"/>
                </a:ext>
              </a:extLst>
            </p:cNvPr>
            <p:cNvSpPr/>
            <p:nvPr/>
          </p:nvSpPr>
          <p:spPr>
            <a:xfrm>
              <a:off x="3031736" y="3247033"/>
              <a:ext cx="1404359" cy="139675"/>
            </a:xfrm>
            <a:custGeom>
              <a:avLst/>
              <a:gdLst>
                <a:gd name="connsiteX0" fmla="*/ 0 w 5486400"/>
                <a:gd name="connsiteY0" fmla="*/ 521135 h 563665"/>
                <a:gd name="connsiteX1" fmla="*/ 2488018 w 5486400"/>
                <a:gd name="connsiteY1" fmla="*/ 139 h 563665"/>
                <a:gd name="connsiteX2" fmla="*/ 5486400 w 5486400"/>
                <a:gd name="connsiteY2" fmla="*/ 563665 h 563665"/>
                <a:gd name="connsiteX0" fmla="*/ 0 w 5486400"/>
                <a:gd name="connsiteY0" fmla="*/ 542390 h 584920"/>
                <a:gd name="connsiteX1" fmla="*/ 2849525 w 5486400"/>
                <a:gd name="connsiteY1" fmla="*/ 129 h 584920"/>
                <a:gd name="connsiteX2" fmla="*/ 5486400 w 5486400"/>
                <a:gd name="connsiteY2" fmla="*/ 584920 h 584920"/>
                <a:gd name="connsiteX0" fmla="*/ 0 w 5411973"/>
                <a:gd name="connsiteY0" fmla="*/ 620706 h 620707"/>
                <a:gd name="connsiteX1" fmla="*/ 2775098 w 5411973"/>
                <a:gd name="connsiteY1" fmla="*/ 103 h 620707"/>
                <a:gd name="connsiteX2" fmla="*/ 5411973 w 5411973"/>
                <a:gd name="connsiteY2" fmla="*/ 584894 h 620707"/>
                <a:gd name="connsiteX0" fmla="*/ 0 w 5411973"/>
                <a:gd name="connsiteY0" fmla="*/ 620706 h 620706"/>
                <a:gd name="connsiteX1" fmla="*/ 2764466 w 5411973"/>
                <a:gd name="connsiteY1" fmla="*/ 103 h 620706"/>
                <a:gd name="connsiteX2" fmla="*/ 5411973 w 5411973"/>
                <a:gd name="connsiteY2" fmla="*/ 584894 h 620706"/>
                <a:gd name="connsiteX0" fmla="*/ 0 w 5358810"/>
                <a:gd name="connsiteY0" fmla="*/ 620706 h 653444"/>
                <a:gd name="connsiteX1" fmla="*/ 2764466 w 5358810"/>
                <a:gd name="connsiteY1" fmla="*/ 103 h 653444"/>
                <a:gd name="connsiteX2" fmla="*/ 5358810 w 5358810"/>
                <a:gd name="connsiteY2" fmla="*/ 653444 h 653444"/>
                <a:gd name="connsiteX0" fmla="*/ 0 w 5358810"/>
                <a:gd name="connsiteY0" fmla="*/ 620706 h 653444"/>
                <a:gd name="connsiteX1" fmla="*/ 2764466 w 5358810"/>
                <a:gd name="connsiteY1" fmla="*/ 103 h 653444"/>
                <a:gd name="connsiteX2" fmla="*/ 5358810 w 5358810"/>
                <a:gd name="connsiteY2" fmla="*/ 653444 h 653444"/>
                <a:gd name="connsiteX0" fmla="*/ 0 w 5358810"/>
                <a:gd name="connsiteY0" fmla="*/ 685929 h 718667"/>
                <a:gd name="connsiteX1" fmla="*/ 2719390 w 5358810"/>
                <a:gd name="connsiteY1" fmla="*/ 86 h 718667"/>
                <a:gd name="connsiteX2" fmla="*/ 5358810 w 5358810"/>
                <a:gd name="connsiteY2" fmla="*/ 718667 h 718667"/>
                <a:gd name="connsiteX0" fmla="*/ 0 w 5506917"/>
                <a:gd name="connsiteY0" fmla="*/ 786740 h 786740"/>
                <a:gd name="connsiteX1" fmla="*/ 2867497 w 5506917"/>
                <a:gd name="connsiteY1" fmla="*/ 71 h 786740"/>
                <a:gd name="connsiteX2" fmla="*/ 5506917 w 5506917"/>
                <a:gd name="connsiteY2" fmla="*/ 718652 h 786740"/>
                <a:gd name="connsiteX0" fmla="*/ 0 w 5506917"/>
                <a:gd name="connsiteY0" fmla="*/ 786783 h 786783"/>
                <a:gd name="connsiteX1" fmla="*/ 2867497 w 5506917"/>
                <a:gd name="connsiteY1" fmla="*/ 114 h 786783"/>
                <a:gd name="connsiteX2" fmla="*/ 5506917 w 5506917"/>
                <a:gd name="connsiteY2" fmla="*/ 718695 h 786783"/>
                <a:gd name="connsiteX0" fmla="*/ 0 w 5506917"/>
                <a:gd name="connsiteY0" fmla="*/ 786783 h 786783"/>
                <a:gd name="connsiteX1" fmla="*/ 2867497 w 5506917"/>
                <a:gd name="connsiteY1" fmla="*/ 114 h 786783"/>
                <a:gd name="connsiteX2" fmla="*/ 5506917 w 5506917"/>
                <a:gd name="connsiteY2" fmla="*/ 754281 h 786783"/>
                <a:gd name="connsiteX0" fmla="*/ 0 w 5506917"/>
                <a:gd name="connsiteY0" fmla="*/ 786783 h 786783"/>
                <a:gd name="connsiteX1" fmla="*/ 2867497 w 5506917"/>
                <a:gd name="connsiteY1" fmla="*/ 114 h 786783"/>
                <a:gd name="connsiteX2" fmla="*/ 5506917 w 5506917"/>
                <a:gd name="connsiteY2" fmla="*/ 754281 h 786783"/>
              </a:gdLst>
              <a:ahLst/>
              <a:cxnLst>
                <a:cxn ang="0">
                  <a:pos x="connsiteX0" y="connsiteY0"/>
                </a:cxn>
                <a:cxn ang="0">
                  <a:pos x="connsiteX1" y="connsiteY1"/>
                </a:cxn>
                <a:cxn ang="0">
                  <a:pos x="connsiteX2" y="connsiteY2"/>
                </a:cxn>
              </a:cxnLst>
              <a:rect l="l" t="t" r="r" b="b"/>
              <a:pathLst>
                <a:path w="5506917" h="786783">
                  <a:moveTo>
                    <a:pt x="0" y="786783"/>
                  </a:moveTo>
                  <a:cubicBezTo>
                    <a:pt x="677338" y="315159"/>
                    <a:pt x="1953097" y="-6974"/>
                    <a:pt x="2867497" y="114"/>
                  </a:cubicBezTo>
                  <a:cubicBezTo>
                    <a:pt x="3781897" y="7202"/>
                    <a:pt x="5140218" y="427812"/>
                    <a:pt x="5506917" y="754281"/>
                  </a:cubicBezTo>
                </a:path>
              </a:pathLst>
            </a:custGeom>
            <a:ln w="28575" cap="flat" cmpd="tri" algn="ctr">
              <a:solidFill>
                <a:srgbClr val="2BA116"/>
              </a:solidFill>
              <a:prstDash val="dash"/>
              <a:round/>
              <a:headEnd type="none" w="sm" len="sm"/>
              <a:tailEnd type="arrow" w="med" len="med"/>
              <a:extLst>
                <a:ext uri="{C807C97D-BFC1-408E-A445-0C87EB9F89A2}">
                  <ask:lineSketchStyleProps xmlns:ask="http://schemas.microsoft.com/office/drawing/2018/sketchyshapes" sd="1219033472">
                    <a:custGeom>
                      <a:avLst/>
                      <a:gdLst>
                        <a:gd name="connsiteX0" fmla="*/ 0 w 5358810"/>
                        <a:gd name="connsiteY0" fmla="*/ 673926 h 709471"/>
                        <a:gd name="connsiteX1" fmla="*/ 2764466 w 5358810"/>
                        <a:gd name="connsiteY1" fmla="*/ 111 h 709471"/>
                        <a:gd name="connsiteX2" fmla="*/ 5358810 w 5358810"/>
                        <a:gd name="connsiteY2" fmla="*/ 709471 h 709471"/>
                      </a:gdLst>
                      <a:ahLst/>
                      <a:cxnLst>
                        <a:cxn ang="0">
                          <a:pos x="connsiteX0" y="connsiteY0"/>
                        </a:cxn>
                        <a:cxn ang="0">
                          <a:pos x="connsiteX1" y="connsiteY1"/>
                        </a:cxn>
                        <a:cxn ang="0">
                          <a:pos x="connsiteX2" y="connsiteY2"/>
                        </a:cxn>
                      </a:cxnLst>
                      <a:rect l="l" t="t" r="r" b="b"/>
                      <a:pathLst>
                        <a:path w="5358810" h="709471" extrusionOk="0">
                          <a:moveTo>
                            <a:pt x="0" y="673926"/>
                          </a:moveTo>
                          <a:cubicBezTo>
                            <a:pt x="776708" y="381013"/>
                            <a:pt x="1780804" y="18411"/>
                            <a:pt x="2764466" y="111"/>
                          </a:cubicBezTo>
                          <a:cubicBezTo>
                            <a:pt x="3718286" y="16106"/>
                            <a:pt x="4915394" y="523236"/>
                            <a:pt x="5358810" y="709471"/>
                          </a:cubicBezTo>
                        </a:path>
                      </a:pathLst>
                    </a:custGeom>
                    <ask:type>
                      <ask:lineSketchNone/>
                    </ask:type>
                  </ask:lineSketchStyleProps>
                </a:ext>
              </a:extLst>
            </a:ln>
          </p:spPr>
          <p:style>
            <a:lnRef idx="0">
              <a:scrgbClr r="0" g="0" b="0"/>
            </a:lnRef>
            <a:fillRef idx="0">
              <a:scrgbClr r="0" g="0" b="0"/>
            </a:fillRef>
            <a:effectRef idx="0">
              <a:scrgbClr r="0" g="0" b="0"/>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6" name="Freeform 115">
              <a:extLst>
                <a:ext uri="{FF2B5EF4-FFF2-40B4-BE49-F238E27FC236}">
                  <a16:creationId xmlns:a16="http://schemas.microsoft.com/office/drawing/2014/main" id="{D5C9939B-BCF7-207F-55DB-85FCB7E717F7}"/>
                </a:ext>
              </a:extLst>
            </p:cNvPr>
            <p:cNvSpPr/>
            <p:nvPr/>
          </p:nvSpPr>
          <p:spPr>
            <a:xfrm>
              <a:off x="3061115" y="3468595"/>
              <a:ext cx="1514852" cy="174725"/>
            </a:xfrm>
            <a:custGeom>
              <a:avLst/>
              <a:gdLst>
                <a:gd name="connsiteX0" fmla="*/ 0 w 5486400"/>
                <a:gd name="connsiteY0" fmla="*/ 521135 h 563665"/>
                <a:gd name="connsiteX1" fmla="*/ 2488018 w 5486400"/>
                <a:gd name="connsiteY1" fmla="*/ 139 h 563665"/>
                <a:gd name="connsiteX2" fmla="*/ 5486400 w 5486400"/>
                <a:gd name="connsiteY2" fmla="*/ 563665 h 563665"/>
                <a:gd name="connsiteX0" fmla="*/ 0 w 5486400"/>
                <a:gd name="connsiteY0" fmla="*/ 542390 h 584920"/>
                <a:gd name="connsiteX1" fmla="*/ 2849525 w 5486400"/>
                <a:gd name="connsiteY1" fmla="*/ 129 h 584920"/>
                <a:gd name="connsiteX2" fmla="*/ 5486400 w 5486400"/>
                <a:gd name="connsiteY2" fmla="*/ 584920 h 584920"/>
                <a:gd name="connsiteX0" fmla="*/ 0 w 5411973"/>
                <a:gd name="connsiteY0" fmla="*/ 620706 h 620707"/>
                <a:gd name="connsiteX1" fmla="*/ 2775098 w 5411973"/>
                <a:gd name="connsiteY1" fmla="*/ 103 h 620707"/>
                <a:gd name="connsiteX2" fmla="*/ 5411973 w 5411973"/>
                <a:gd name="connsiteY2" fmla="*/ 584894 h 620707"/>
                <a:gd name="connsiteX0" fmla="*/ 0 w 5411973"/>
                <a:gd name="connsiteY0" fmla="*/ 620706 h 620706"/>
                <a:gd name="connsiteX1" fmla="*/ 2764466 w 5411973"/>
                <a:gd name="connsiteY1" fmla="*/ 103 h 620706"/>
                <a:gd name="connsiteX2" fmla="*/ 5411973 w 5411973"/>
                <a:gd name="connsiteY2" fmla="*/ 584894 h 620706"/>
                <a:gd name="connsiteX0" fmla="*/ 0 w 5358810"/>
                <a:gd name="connsiteY0" fmla="*/ 620706 h 653444"/>
                <a:gd name="connsiteX1" fmla="*/ 2764466 w 5358810"/>
                <a:gd name="connsiteY1" fmla="*/ 103 h 653444"/>
                <a:gd name="connsiteX2" fmla="*/ 5358810 w 5358810"/>
                <a:gd name="connsiteY2" fmla="*/ 653444 h 653444"/>
                <a:gd name="connsiteX0" fmla="*/ 0 w 5358810"/>
                <a:gd name="connsiteY0" fmla="*/ 620706 h 653444"/>
                <a:gd name="connsiteX1" fmla="*/ 2764466 w 5358810"/>
                <a:gd name="connsiteY1" fmla="*/ 103 h 653444"/>
                <a:gd name="connsiteX2" fmla="*/ 5358810 w 5358810"/>
                <a:gd name="connsiteY2" fmla="*/ 653444 h 653444"/>
                <a:gd name="connsiteX0" fmla="*/ 0 w 5358810"/>
                <a:gd name="connsiteY0" fmla="*/ 685929 h 718667"/>
                <a:gd name="connsiteX1" fmla="*/ 2719390 w 5358810"/>
                <a:gd name="connsiteY1" fmla="*/ 86 h 718667"/>
                <a:gd name="connsiteX2" fmla="*/ 5358810 w 5358810"/>
                <a:gd name="connsiteY2" fmla="*/ 718667 h 718667"/>
                <a:gd name="connsiteX0" fmla="*/ 0 w 5506917"/>
                <a:gd name="connsiteY0" fmla="*/ 786740 h 786740"/>
                <a:gd name="connsiteX1" fmla="*/ 2867497 w 5506917"/>
                <a:gd name="connsiteY1" fmla="*/ 71 h 786740"/>
                <a:gd name="connsiteX2" fmla="*/ 5506917 w 5506917"/>
                <a:gd name="connsiteY2" fmla="*/ 718652 h 786740"/>
                <a:gd name="connsiteX0" fmla="*/ 0 w 5506917"/>
                <a:gd name="connsiteY0" fmla="*/ 786783 h 786783"/>
                <a:gd name="connsiteX1" fmla="*/ 2867497 w 5506917"/>
                <a:gd name="connsiteY1" fmla="*/ 114 h 786783"/>
                <a:gd name="connsiteX2" fmla="*/ 5506917 w 5506917"/>
                <a:gd name="connsiteY2" fmla="*/ 718695 h 786783"/>
                <a:gd name="connsiteX0" fmla="*/ 0 w 5506917"/>
                <a:gd name="connsiteY0" fmla="*/ 786783 h 786783"/>
                <a:gd name="connsiteX1" fmla="*/ 2867497 w 5506917"/>
                <a:gd name="connsiteY1" fmla="*/ 114 h 786783"/>
                <a:gd name="connsiteX2" fmla="*/ 5506917 w 5506917"/>
                <a:gd name="connsiteY2" fmla="*/ 754281 h 786783"/>
                <a:gd name="connsiteX0" fmla="*/ 0 w 5506917"/>
                <a:gd name="connsiteY0" fmla="*/ 786783 h 786783"/>
                <a:gd name="connsiteX1" fmla="*/ 2867497 w 5506917"/>
                <a:gd name="connsiteY1" fmla="*/ 114 h 786783"/>
                <a:gd name="connsiteX2" fmla="*/ 5506917 w 5506917"/>
                <a:gd name="connsiteY2" fmla="*/ 754281 h 786783"/>
                <a:gd name="connsiteX0" fmla="*/ 0 w 5294416"/>
                <a:gd name="connsiteY0" fmla="*/ 786783 h 831382"/>
                <a:gd name="connsiteX1" fmla="*/ 2867497 w 5294416"/>
                <a:gd name="connsiteY1" fmla="*/ 114 h 831382"/>
                <a:gd name="connsiteX2" fmla="*/ 5294416 w 5294416"/>
                <a:gd name="connsiteY2" fmla="*/ 831382 h 831382"/>
                <a:gd name="connsiteX0" fmla="*/ 0 w 5294416"/>
                <a:gd name="connsiteY0" fmla="*/ 780854 h 825453"/>
                <a:gd name="connsiteX1" fmla="*/ 2706511 w 5294416"/>
                <a:gd name="connsiteY1" fmla="*/ 117 h 825453"/>
                <a:gd name="connsiteX2" fmla="*/ 5294416 w 5294416"/>
                <a:gd name="connsiteY2" fmla="*/ 825453 h 825453"/>
                <a:gd name="connsiteX0" fmla="*/ 0 w 5287976"/>
                <a:gd name="connsiteY0" fmla="*/ 780854 h 866969"/>
                <a:gd name="connsiteX1" fmla="*/ 2706511 w 5287976"/>
                <a:gd name="connsiteY1" fmla="*/ 117 h 866969"/>
                <a:gd name="connsiteX2" fmla="*/ 5287976 w 5287976"/>
                <a:gd name="connsiteY2" fmla="*/ 866969 h 866969"/>
                <a:gd name="connsiteX0" fmla="*/ 0 w 5287976"/>
                <a:gd name="connsiteY0" fmla="*/ 751212 h 837327"/>
                <a:gd name="connsiteX1" fmla="*/ 2680753 w 5287976"/>
                <a:gd name="connsiteY1" fmla="*/ 129 h 837327"/>
                <a:gd name="connsiteX2" fmla="*/ 5287976 w 5287976"/>
                <a:gd name="connsiteY2" fmla="*/ 837327 h 837327"/>
                <a:gd name="connsiteX0" fmla="*/ 0 w 5268658"/>
                <a:gd name="connsiteY0" fmla="*/ 804570 h 837307"/>
                <a:gd name="connsiteX1" fmla="*/ 2661435 w 5268658"/>
                <a:gd name="connsiteY1" fmla="*/ 109 h 837307"/>
                <a:gd name="connsiteX2" fmla="*/ 5268658 w 5268658"/>
                <a:gd name="connsiteY2" fmla="*/ 837307 h 837307"/>
                <a:gd name="connsiteX0" fmla="*/ 0 w 5268658"/>
                <a:gd name="connsiteY0" fmla="*/ 804461 h 837198"/>
                <a:gd name="connsiteX1" fmla="*/ 2661435 w 5268658"/>
                <a:gd name="connsiteY1" fmla="*/ 0 h 837198"/>
                <a:gd name="connsiteX2" fmla="*/ 5268658 w 5268658"/>
                <a:gd name="connsiteY2" fmla="*/ 837198 h 837198"/>
                <a:gd name="connsiteX0" fmla="*/ 0 w 5268658"/>
                <a:gd name="connsiteY0" fmla="*/ 774807 h 807544"/>
                <a:gd name="connsiteX1" fmla="*/ 2661435 w 5268658"/>
                <a:gd name="connsiteY1" fmla="*/ 0 h 807544"/>
                <a:gd name="connsiteX2" fmla="*/ 5268658 w 5268658"/>
                <a:gd name="connsiteY2" fmla="*/ 807544 h 807544"/>
                <a:gd name="connsiteX0" fmla="*/ 0 w 5268658"/>
                <a:gd name="connsiteY0" fmla="*/ 804461 h 837198"/>
                <a:gd name="connsiteX1" fmla="*/ 2654996 w 5268658"/>
                <a:gd name="connsiteY1" fmla="*/ 0 h 837198"/>
                <a:gd name="connsiteX2" fmla="*/ 5268658 w 5268658"/>
                <a:gd name="connsiteY2" fmla="*/ 837198 h 837198"/>
                <a:gd name="connsiteX0" fmla="*/ 0 w 5249340"/>
                <a:gd name="connsiteY0" fmla="*/ 804461 h 804461"/>
                <a:gd name="connsiteX1" fmla="*/ 2654996 w 5249340"/>
                <a:gd name="connsiteY1" fmla="*/ 0 h 804461"/>
                <a:gd name="connsiteX2" fmla="*/ 5249340 w 5249340"/>
                <a:gd name="connsiteY2" fmla="*/ 760096 h 804461"/>
                <a:gd name="connsiteX0" fmla="*/ 0 w 5249340"/>
                <a:gd name="connsiteY0" fmla="*/ 804461 h 804461"/>
                <a:gd name="connsiteX1" fmla="*/ 2654996 w 5249340"/>
                <a:gd name="connsiteY1" fmla="*/ 0 h 804461"/>
                <a:gd name="connsiteX2" fmla="*/ 5249340 w 5249340"/>
                <a:gd name="connsiteY2" fmla="*/ 760096 h 804461"/>
                <a:gd name="connsiteX0" fmla="*/ 0 w 5333053"/>
                <a:gd name="connsiteY0" fmla="*/ 804461 h 807544"/>
                <a:gd name="connsiteX1" fmla="*/ 2654996 w 5333053"/>
                <a:gd name="connsiteY1" fmla="*/ 0 h 807544"/>
                <a:gd name="connsiteX2" fmla="*/ 5333053 w 5333053"/>
                <a:gd name="connsiteY2" fmla="*/ 807544 h 807544"/>
                <a:gd name="connsiteX0" fmla="*/ 0 w 5333053"/>
                <a:gd name="connsiteY0" fmla="*/ 798530 h 801613"/>
                <a:gd name="connsiteX1" fmla="*/ 2700072 w 5333053"/>
                <a:gd name="connsiteY1" fmla="*/ 0 h 801613"/>
                <a:gd name="connsiteX2" fmla="*/ 5333053 w 5333053"/>
                <a:gd name="connsiteY2" fmla="*/ 801613 h 801613"/>
                <a:gd name="connsiteX0" fmla="*/ 0 w 5333053"/>
                <a:gd name="connsiteY0" fmla="*/ 798530 h 801613"/>
                <a:gd name="connsiteX1" fmla="*/ 2700072 w 5333053"/>
                <a:gd name="connsiteY1" fmla="*/ 0 h 801613"/>
                <a:gd name="connsiteX2" fmla="*/ 5333053 w 5333053"/>
                <a:gd name="connsiteY2" fmla="*/ 801613 h 801613"/>
                <a:gd name="connsiteX0" fmla="*/ 0 w 5333053"/>
                <a:gd name="connsiteY0" fmla="*/ 799772 h 802855"/>
                <a:gd name="connsiteX1" fmla="*/ 2700072 w 5333053"/>
                <a:gd name="connsiteY1" fmla="*/ 1242 h 802855"/>
                <a:gd name="connsiteX2" fmla="*/ 5333053 w 5333053"/>
                <a:gd name="connsiteY2" fmla="*/ 802855 h 802855"/>
                <a:gd name="connsiteX0" fmla="*/ 0 w 5333053"/>
                <a:gd name="connsiteY0" fmla="*/ 799772 h 984220"/>
                <a:gd name="connsiteX1" fmla="*/ 2700072 w 5333053"/>
                <a:gd name="connsiteY1" fmla="*/ 1242 h 984220"/>
                <a:gd name="connsiteX2" fmla="*/ 5333053 w 5333053"/>
                <a:gd name="connsiteY2" fmla="*/ 984220 h 984220"/>
              </a:gdLst>
              <a:ahLst/>
              <a:cxnLst>
                <a:cxn ang="0">
                  <a:pos x="connsiteX0" y="connsiteY0"/>
                </a:cxn>
                <a:cxn ang="0">
                  <a:pos x="connsiteX1" y="connsiteY1"/>
                </a:cxn>
                <a:cxn ang="0">
                  <a:pos x="connsiteX2" y="connsiteY2"/>
                </a:cxn>
              </a:cxnLst>
              <a:rect l="l" t="t" r="r" b="b"/>
              <a:pathLst>
                <a:path w="5333053" h="984220">
                  <a:moveTo>
                    <a:pt x="0" y="799772"/>
                  </a:moveTo>
                  <a:cubicBezTo>
                    <a:pt x="677338" y="328148"/>
                    <a:pt x="1792112" y="-23640"/>
                    <a:pt x="2700072" y="1242"/>
                  </a:cubicBezTo>
                  <a:cubicBezTo>
                    <a:pt x="3614472" y="8330"/>
                    <a:pt x="4940596" y="687405"/>
                    <a:pt x="5333053" y="984220"/>
                  </a:cubicBezTo>
                </a:path>
              </a:pathLst>
            </a:custGeom>
            <a:ln w="28575" cap="flat" cmpd="tri" algn="ctr">
              <a:solidFill>
                <a:srgbClr val="2BA116"/>
              </a:solidFill>
              <a:prstDash val="dash"/>
              <a:round/>
              <a:headEnd type="arrow" w="med" len="med"/>
              <a:tailEnd type="none" w="med" len="sm"/>
              <a:extLst>
                <a:ext uri="{C807C97D-BFC1-408E-A445-0C87EB9F89A2}">
                  <ask:lineSketchStyleProps xmlns:ask="http://schemas.microsoft.com/office/drawing/2018/sketchyshapes" sd="1219033472">
                    <a:custGeom>
                      <a:avLst/>
                      <a:gdLst>
                        <a:gd name="connsiteX0" fmla="*/ 0 w 5358810"/>
                        <a:gd name="connsiteY0" fmla="*/ 673926 h 709471"/>
                        <a:gd name="connsiteX1" fmla="*/ 2764466 w 5358810"/>
                        <a:gd name="connsiteY1" fmla="*/ 111 h 709471"/>
                        <a:gd name="connsiteX2" fmla="*/ 5358810 w 5358810"/>
                        <a:gd name="connsiteY2" fmla="*/ 709471 h 709471"/>
                      </a:gdLst>
                      <a:ahLst/>
                      <a:cxnLst>
                        <a:cxn ang="0">
                          <a:pos x="connsiteX0" y="connsiteY0"/>
                        </a:cxn>
                        <a:cxn ang="0">
                          <a:pos x="connsiteX1" y="connsiteY1"/>
                        </a:cxn>
                        <a:cxn ang="0">
                          <a:pos x="connsiteX2" y="connsiteY2"/>
                        </a:cxn>
                      </a:cxnLst>
                      <a:rect l="l" t="t" r="r" b="b"/>
                      <a:pathLst>
                        <a:path w="5358810" h="709471" extrusionOk="0">
                          <a:moveTo>
                            <a:pt x="0" y="673926"/>
                          </a:moveTo>
                          <a:cubicBezTo>
                            <a:pt x="776708" y="381013"/>
                            <a:pt x="1780804" y="18411"/>
                            <a:pt x="2764466" y="111"/>
                          </a:cubicBezTo>
                          <a:cubicBezTo>
                            <a:pt x="3718286" y="16106"/>
                            <a:pt x="4915394" y="523236"/>
                            <a:pt x="5358810" y="709471"/>
                          </a:cubicBezTo>
                        </a:path>
                      </a:pathLst>
                    </a:custGeom>
                    <ask:type>
                      <ask:lineSketchNone/>
                    </ask:type>
                  </ask:lineSketchStyleProps>
                </a:ext>
              </a:extLst>
            </a:ln>
          </p:spPr>
          <p:style>
            <a:lnRef idx="0">
              <a:scrgbClr r="0" g="0" b="0"/>
            </a:lnRef>
            <a:fillRef idx="0">
              <a:scrgbClr r="0" g="0" b="0"/>
            </a:fillRef>
            <a:effectRef idx="0">
              <a:scrgbClr r="0" g="0" b="0"/>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8" name="TextBox 117">
              <a:extLst>
                <a:ext uri="{FF2B5EF4-FFF2-40B4-BE49-F238E27FC236}">
                  <a16:creationId xmlns:a16="http://schemas.microsoft.com/office/drawing/2014/main" id="{4D818C71-913F-77BA-E9CA-F6A38417071A}"/>
                </a:ext>
              </a:extLst>
            </p:cNvPr>
            <p:cNvSpPr txBox="1"/>
            <p:nvPr/>
          </p:nvSpPr>
          <p:spPr>
            <a:xfrm>
              <a:off x="2901113" y="2795598"/>
              <a:ext cx="1712306" cy="41549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1" u="none" strike="noStrike" kern="1200" cap="none" spc="0" normalizeH="0" baseline="0" noProof="0" dirty="0">
                  <a:ln>
                    <a:noFill/>
                  </a:ln>
                  <a:solidFill>
                    <a:prstClr val="black"/>
                  </a:solidFill>
                  <a:effectLst/>
                  <a:uLnTx/>
                  <a:uFillTx/>
                  <a:latin typeface="Calibri" panose="020F0502020204030204"/>
                  <a:ea typeface="+mn-ea"/>
                  <a:cs typeface="+mn-cs"/>
                </a:rPr>
                <a:t>non-blocking </a:t>
              </a:r>
              <a:r>
                <a:rPr kumimoji="0" lang="en-US" sz="1050" b="0" i="0" u="none" strike="noStrike" kern="1200" cap="none" spc="0" normalizeH="0" baseline="0" noProof="0" dirty="0">
                  <a:ln>
                    <a:noFill/>
                  </a:ln>
                  <a:solidFill>
                    <a:prstClr val="black"/>
                  </a:solidFill>
                  <a:effectLst/>
                  <a:uLnTx/>
                  <a:uFillTx/>
                  <a:latin typeface="Calibri" panose="020F0502020204030204"/>
                  <a:ea typeface="+mn-ea"/>
                  <a:cs typeface="+mn-cs"/>
                </a:rPr>
                <a:t>requests </a:t>
              </a:r>
              <a:br>
                <a:rPr kumimoji="0" lang="en-US" sz="1050" b="0"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US" sz="1050" b="0" i="0" u="none" strike="noStrike" kern="1200" cap="none" spc="0" normalizeH="0" baseline="0" noProof="0" dirty="0">
                  <a:ln>
                    <a:noFill/>
                  </a:ln>
                  <a:solidFill>
                    <a:prstClr val="black"/>
                  </a:solidFill>
                  <a:effectLst/>
                  <a:uLnTx/>
                  <a:uFillTx/>
                  <a:latin typeface="Calibri" panose="020F0502020204030204"/>
                  <a:ea typeface="+mn-ea"/>
                  <a:cs typeface="+mn-cs"/>
                </a:rPr>
                <a:t>to </a:t>
              </a:r>
              <a:r>
                <a:rPr kumimoji="0" lang="en-US" sz="1050" b="0" i="0" u="none" strike="noStrike" kern="1200" cap="none" spc="0" normalizeH="0" baseline="0" noProof="0" dirty="0" err="1">
                  <a:ln>
                    <a:noFill/>
                  </a:ln>
                  <a:solidFill>
                    <a:prstClr val="black"/>
                  </a:solidFill>
                  <a:effectLst/>
                  <a:uLnTx/>
                  <a:uFillTx/>
                  <a:latin typeface="Calibri" panose="020F0502020204030204"/>
                  <a:ea typeface="+mn-ea"/>
                  <a:cs typeface="+mn-cs"/>
                </a:rPr>
                <a:t>bkgd</a:t>
              </a:r>
              <a:r>
                <a:rPr kumimoji="0" lang="en-US" sz="105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050" b="1" i="0" u="none" strike="noStrike" kern="1200" cap="none" spc="0" normalizeH="0" baseline="0" noProof="0" dirty="0">
                  <a:ln>
                    <a:noFill/>
                  </a:ln>
                  <a:solidFill>
                    <a:prstClr val="black"/>
                  </a:solidFill>
                  <a:effectLst/>
                  <a:uLnTx/>
                  <a:uFillTx/>
                  <a:latin typeface="Calibri" panose="020F0502020204030204"/>
                  <a:ea typeface="+mn-ea"/>
                  <a:cs typeface="+mn-cs"/>
                </a:rPr>
                <a:t>sync</a:t>
              </a:r>
              <a:r>
                <a:rPr kumimoji="0" lang="en-US" sz="1050" b="0" i="0" u="none" strike="noStrike" kern="1200" cap="none" spc="0" normalizeH="0" baseline="0" noProof="0" dirty="0">
                  <a:ln>
                    <a:noFill/>
                  </a:ln>
                  <a:solidFill>
                    <a:prstClr val="black"/>
                  </a:solidFill>
                  <a:effectLst/>
                  <a:uLnTx/>
                  <a:uFillTx/>
                  <a:latin typeface="Calibri" panose="020F0502020204030204"/>
                  <a:ea typeface="+mn-ea"/>
                  <a:cs typeface="+mn-cs"/>
                </a:rPr>
                <a:t>) functions</a:t>
              </a:r>
            </a:p>
          </p:txBody>
        </p:sp>
      </p:grpSp>
      <p:cxnSp>
        <p:nvCxnSpPr>
          <p:cNvPr id="36" name="Google Shape;78;p13">
            <a:extLst>
              <a:ext uri="{FF2B5EF4-FFF2-40B4-BE49-F238E27FC236}">
                <a16:creationId xmlns:a16="http://schemas.microsoft.com/office/drawing/2014/main" id="{A699DAD3-F928-531E-3CFE-156CC94D4F6E}"/>
              </a:ext>
            </a:extLst>
          </p:cNvPr>
          <p:cNvCxnSpPr>
            <a:cxnSpLocks/>
          </p:cNvCxnSpPr>
          <p:nvPr/>
        </p:nvCxnSpPr>
        <p:spPr>
          <a:xfrm>
            <a:off x="1377276" y="5131864"/>
            <a:ext cx="0" cy="1036207"/>
          </a:xfrm>
          <a:prstGeom prst="straightConnector1">
            <a:avLst/>
          </a:prstGeom>
          <a:noFill/>
          <a:ln w="12700" cap="flat" cmpd="sng">
            <a:solidFill>
              <a:srgbClr val="000000"/>
            </a:solidFill>
            <a:prstDash val="solid"/>
            <a:round/>
            <a:headEnd type="none" w="med" len="med"/>
            <a:tailEnd type="triangle" w="med" len="med"/>
          </a:ln>
        </p:spPr>
      </p:cxnSp>
      <p:cxnSp>
        <p:nvCxnSpPr>
          <p:cNvPr id="30" name="Google Shape;78;p13">
            <a:extLst>
              <a:ext uri="{FF2B5EF4-FFF2-40B4-BE49-F238E27FC236}">
                <a16:creationId xmlns:a16="http://schemas.microsoft.com/office/drawing/2014/main" id="{B51A7321-C733-836F-8B77-E7C93D935204}"/>
              </a:ext>
            </a:extLst>
          </p:cNvPr>
          <p:cNvCxnSpPr>
            <a:cxnSpLocks/>
          </p:cNvCxnSpPr>
          <p:nvPr/>
        </p:nvCxnSpPr>
        <p:spPr>
          <a:xfrm>
            <a:off x="1398140" y="3905908"/>
            <a:ext cx="0" cy="523828"/>
          </a:xfrm>
          <a:prstGeom prst="straightConnector1">
            <a:avLst/>
          </a:prstGeom>
          <a:noFill/>
          <a:ln w="12700" cap="flat" cmpd="sng">
            <a:solidFill>
              <a:srgbClr val="000000"/>
            </a:solidFill>
            <a:prstDash val="solid"/>
            <a:round/>
            <a:headEnd type="none" w="med" len="med"/>
            <a:tailEnd type="triangle" w="med" len="med"/>
          </a:ln>
        </p:spPr>
      </p:cxnSp>
      <p:cxnSp>
        <p:nvCxnSpPr>
          <p:cNvPr id="32" name="Google Shape;78;p13">
            <a:extLst>
              <a:ext uri="{FF2B5EF4-FFF2-40B4-BE49-F238E27FC236}">
                <a16:creationId xmlns:a16="http://schemas.microsoft.com/office/drawing/2014/main" id="{486CB452-4343-8E45-E1F4-94C514E895E1}"/>
              </a:ext>
            </a:extLst>
          </p:cNvPr>
          <p:cNvCxnSpPr>
            <a:cxnSpLocks/>
          </p:cNvCxnSpPr>
          <p:nvPr/>
        </p:nvCxnSpPr>
        <p:spPr>
          <a:xfrm>
            <a:off x="1535139" y="3905908"/>
            <a:ext cx="0" cy="523828"/>
          </a:xfrm>
          <a:prstGeom prst="straightConnector1">
            <a:avLst/>
          </a:prstGeom>
          <a:noFill/>
          <a:ln w="12700" cap="flat" cmpd="sng">
            <a:solidFill>
              <a:srgbClr val="000000"/>
            </a:solidFill>
            <a:prstDash val="solid"/>
            <a:round/>
            <a:headEnd type="triangle" w="med" len="med"/>
            <a:tailEnd type="none" w="med" len="med"/>
          </a:ln>
        </p:spPr>
      </p:cxnSp>
      <p:cxnSp>
        <p:nvCxnSpPr>
          <p:cNvPr id="39" name="Google Shape;78;p13">
            <a:extLst>
              <a:ext uri="{FF2B5EF4-FFF2-40B4-BE49-F238E27FC236}">
                <a16:creationId xmlns:a16="http://schemas.microsoft.com/office/drawing/2014/main" id="{15A61033-DBAB-B128-AC02-A71BF251FE07}"/>
              </a:ext>
            </a:extLst>
          </p:cNvPr>
          <p:cNvCxnSpPr>
            <a:cxnSpLocks/>
          </p:cNvCxnSpPr>
          <p:nvPr/>
        </p:nvCxnSpPr>
        <p:spPr>
          <a:xfrm>
            <a:off x="1523156" y="5189461"/>
            <a:ext cx="0" cy="1004029"/>
          </a:xfrm>
          <a:prstGeom prst="straightConnector1">
            <a:avLst/>
          </a:prstGeom>
          <a:noFill/>
          <a:ln w="12700" cap="flat" cmpd="sng">
            <a:solidFill>
              <a:srgbClr val="000000"/>
            </a:solidFill>
            <a:prstDash val="solid"/>
            <a:round/>
            <a:headEnd type="triangle" w="med" len="med"/>
            <a:tailEnd type="none" w="med" len="med"/>
          </a:ln>
        </p:spPr>
      </p:cxnSp>
      <p:cxnSp>
        <p:nvCxnSpPr>
          <p:cNvPr id="3" name="Google Shape;78;p13">
            <a:extLst>
              <a:ext uri="{FF2B5EF4-FFF2-40B4-BE49-F238E27FC236}">
                <a16:creationId xmlns:a16="http://schemas.microsoft.com/office/drawing/2014/main" id="{0CFC17FE-62B6-08A4-52F1-F0420A6B8F05}"/>
              </a:ext>
            </a:extLst>
          </p:cNvPr>
          <p:cNvCxnSpPr>
            <a:cxnSpLocks/>
          </p:cNvCxnSpPr>
          <p:nvPr/>
        </p:nvCxnSpPr>
        <p:spPr>
          <a:xfrm>
            <a:off x="2384845" y="3794306"/>
            <a:ext cx="0" cy="1826481"/>
          </a:xfrm>
          <a:prstGeom prst="straightConnector1">
            <a:avLst/>
          </a:prstGeom>
          <a:noFill/>
          <a:ln w="12700" cap="flat" cmpd="sng">
            <a:solidFill>
              <a:srgbClr val="000000"/>
            </a:solidFill>
            <a:prstDash val="solid"/>
            <a:round/>
            <a:headEnd type="none" w="med" len="med"/>
            <a:tailEnd type="triangle" w="med" len="med"/>
          </a:ln>
        </p:spPr>
      </p:cxnSp>
      <p:cxnSp>
        <p:nvCxnSpPr>
          <p:cNvPr id="4" name="Google Shape;78;p13">
            <a:extLst>
              <a:ext uri="{FF2B5EF4-FFF2-40B4-BE49-F238E27FC236}">
                <a16:creationId xmlns:a16="http://schemas.microsoft.com/office/drawing/2014/main" id="{52B318E6-D9CC-4575-632B-97A2F7069993}"/>
              </a:ext>
            </a:extLst>
          </p:cNvPr>
          <p:cNvCxnSpPr>
            <a:cxnSpLocks/>
          </p:cNvCxnSpPr>
          <p:nvPr/>
        </p:nvCxnSpPr>
        <p:spPr>
          <a:xfrm>
            <a:off x="2521844" y="3904306"/>
            <a:ext cx="0" cy="1826481"/>
          </a:xfrm>
          <a:prstGeom prst="straightConnector1">
            <a:avLst/>
          </a:prstGeom>
          <a:noFill/>
          <a:ln w="12700" cap="flat" cmpd="sng">
            <a:solidFill>
              <a:srgbClr val="000000"/>
            </a:solidFill>
            <a:prstDash val="solid"/>
            <a:round/>
            <a:headEnd type="triangle" w="med" len="med"/>
            <a:tailEnd type="none" w="med" len="med"/>
          </a:ln>
        </p:spPr>
      </p:cxnSp>
      <p:sp>
        <p:nvSpPr>
          <p:cNvPr id="13" name="Rounded Rectangle 12">
            <a:extLst>
              <a:ext uri="{FF2B5EF4-FFF2-40B4-BE49-F238E27FC236}">
                <a16:creationId xmlns:a16="http://schemas.microsoft.com/office/drawing/2014/main" id="{8D08D8A8-E550-0727-B781-DDC604EDF23C}"/>
              </a:ext>
            </a:extLst>
          </p:cNvPr>
          <p:cNvSpPr/>
          <p:nvPr/>
        </p:nvSpPr>
        <p:spPr>
          <a:xfrm>
            <a:off x="4822151" y="2860450"/>
            <a:ext cx="2323301" cy="1786690"/>
          </a:xfrm>
          <a:prstGeom prst="roundRect">
            <a:avLst/>
          </a:prstGeom>
          <a:solidFill>
            <a:schemeClr val="accent2">
              <a:lumMod val="75000"/>
            </a:schemeClr>
          </a:solidFill>
          <a:ln>
            <a:solidFill>
              <a:schemeClr val="bg1"/>
            </a:solidFill>
          </a:ln>
        </p:spPr>
        <p:style>
          <a:lnRef idx="2">
            <a:schemeClr val="accent2">
              <a:shade val="15000"/>
            </a:schemeClr>
          </a:lnRef>
          <a:fillRef idx="1">
            <a:schemeClr val="accent2"/>
          </a:fillRef>
          <a:effectRef idx="0">
            <a:schemeClr val="accent2"/>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ounded Rectangle 11">
            <a:extLst>
              <a:ext uri="{FF2B5EF4-FFF2-40B4-BE49-F238E27FC236}">
                <a16:creationId xmlns:a16="http://schemas.microsoft.com/office/drawing/2014/main" id="{65A5D2CA-F3EA-1F58-1D3C-57621BD25E72}"/>
              </a:ext>
            </a:extLst>
          </p:cNvPr>
          <p:cNvSpPr/>
          <p:nvPr/>
        </p:nvSpPr>
        <p:spPr>
          <a:xfrm>
            <a:off x="4634239" y="2672538"/>
            <a:ext cx="2323301" cy="1786690"/>
          </a:xfrm>
          <a:prstGeom prst="roundRect">
            <a:avLst/>
          </a:prstGeom>
          <a:solidFill>
            <a:schemeClr val="accent2">
              <a:lumMod val="75000"/>
            </a:schemeClr>
          </a:solidFill>
          <a:ln>
            <a:solidFill>
              <a:schemeClr val="bg1"/>
            </a:solidFill>
          </a:ln>
        </p:spPr>
        <p:style>
          <a:lnRef idx="2">
            <a:schemeClr val="accent2">
              <a:shade val="15000"/>
            </a:schemeClr>
          </a:lnRef>
          <a:fillRef idx="1">
            <a:schemeClr val="accent2"/>
          </a:fillRef>
          <a:effectRef idx="0">
            <a:schemeClr val="accent2"/>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9964875-12E0-8BE1-1814-DD6B902FECC9}"/>
              </a:ext>
            </a:extLst>
          </p:cNvPr>
          <p:cNvSpPr>
            <a:spLocks noGrp="1"/>
          </p:cNvSpPr>
          <p:nvPr>
            <p:ph type="title"/>
          </p:nvPr>
        </p:nvSpPr>
        <p:spPr>
          <a:xfrm>
            <a:off x="626413" y="-54114"/>
            <a:ext cx="10032207" cy="1325563"/>
          </a:xfrm>
        </p:spPr>
        <p:txBody>
          <a:bodyPr>
            <a:normAutofit/>
          </a:bodyPr>
          <a:lstStyle/>
          <a:p>
            <a:r>
              <a:rPr lang="en-US" sz="3200" dirty="0"/>
              <a:t>Maintaining performance &amp; responsiveness</a:t>
            </a:r>
            <a:br>
              <a:rPr lang="en-US" sz="3200" dirty="0"/>
            </a:br>
            <a:r>
              <a:rPr lang="en-US" sz="3200" dirty="0"/>
              <a:t>in the face of mixed concurrency contexts</a:t>
            </a:r>
          </a:p>
        </p:txBody>
      </p:sp>
      <p:sp>
        <p:nvSpPr>
          <p:cNvPr id="6" name="Rounded Rectangle 5">
            <a:extLst>
              <a:ext uri="{FF2B5EF4-FFF2-40B4-BE49-F238E27FC236}">
                <a16:creationId xmlns:a16="http://schemas.microsoft.com/office/drawing/2014/main" id="{29D0E0A2-1CF9-3AE5-F19E-FB5D3E4AB768}"/>
              </a:ext>
            </a:extLst>
          </p:cNvPr>
          <p:cNvSpPr/>
          <p:nvPr/>
        </p:nvSpPr>
        <p:spPr>
          <a:xfrm>
            <a:off x="737814" y="1902937"/>
            <a:ext cx="2323301" cy="1996197"/>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UI main thread</a:t>
            </a:r>
          </a:p>
        </p:txBody>
      </p:sp>
      <p:sp>
        <p:nvSpPr>
          <p:cNvPr id="7" name="Rounded Rectangle 6">
            <a:extLst>
              <a:ext uri="{FF2B5EF4-FFF2-40B4-BE49-F238E27FC236}">
                <a16:creationId xmlns:a16="http://schemas.microsoft.com/office/drawing/2014/main" id="{AA0148E9-400E-6CD9-F2CC-65ACC5231CF7}"/>
              </a:ext>
            </a:extLst>
          </p:cNvPr>
          <p:cNvSpPr/>
          <p:nvPr/>
        </p:nvSpPr>
        <p:spPr>
          <a:xfrm>
            <a:off x="4446327" y="2484626"/>
            <a:ext cx="2323301" cy="1786690"/>
          </a:xfrm>
          <a:prstGeom prst="roundRect">
            <a:avLst/>
          </a:prstGeom>
          <a:solidFill>
            <a:schemeClr val="accent2">
              <a:lumMod val="75000"/>
            </a:schemeClr>
          </a:solidFill>
          <a:ln>
            <a:solidFill>
              <a:schemeClr val="bg1"/>
            </a:solidFill>
          </a:ln>
        </p:spPr>
        <p:style>
          <a:lnRef idx="2">
            <a:schemeClr val="accent2">
              <a:shade val="15000"/>
            </a:schemeClr>
          </a:lnRef>
          <a:fillRef idx="1">
            <a:schemeClr val="accent2"/>
          </a:fillRef>
          <a:effectRef idx="0">
            <a:schemeClr val="accent2"/>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Background thread</a:t>
            </a:r>
          </a:p>
        </p:txBody>
      </p:sp>
      <p:sp>
        <p:nvSpPr>
          <p:cNvPr id="17" name="Rounded Rectangle 16">
            <a:extLst>
              <a:ext uri="{FF2B5EF4-FFF2-40B4-BE49-F238E27FC236}">
                <a16:creationId xmlns:a16="http://schemas.microsoft.com/office/drawing/2014/main" id="{0C0D00BD-75F6-00E5-FA59-7542CD8331AF}"/>
              </a:ext>
            </a:extLst>
          </p:cNvPr>
          <p:cNvSpPr/>
          <p:nvPr/>
        </p:nvSpPr>
        <p:spPr>
          <a:xfrm>
            <a:off x="8813076" y="2150359"/>
            <a:ext cx="2636117" cy="2698278"/>
          </a:xfrm>
          <a:prstGeom prst="roundRect">
            <a:avLst/>
          </a:prstGeom>
          <a:solidFill>
            <a:srgbClr val="C00000"/>
          </a:solidFill>
          <a:ln>
            <a:solidFill>
              <a:schemeClr val="bg1"/>
            </a:solidFill>
          </a:ln>
        </p:spPr>
        <p:style>
          <a:lnRef idx="2">
            <a:schemeClr val="accent2">
              <a:shade val="15000"/>
            </a:schemeClr>
          </a:lnRef>
          <a:fillRef idx="1">
            <a:schemeClr val="accent2"/>
          </a:fillRef>
          <a:effectRef idx="0">
            <a:schemeClr val="accent2"/>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Rounded Rectangle 17">
            <a:extLst>
              <a:ext uri="{FF2B5EF4-FFF2-40B4-BE49-F238E27FC236}">
                <a16:creationId xmlns:a16="http://schemas.microsoft.com/office/drawing/2014/main" id="{FC282855-ECC4-6EDC-CA69-F2AB036D84FD}"/>
              </a:ext>
            </a:extLst>
          </p:cNvPr>
          <p:cNvSpPr/>
          <p:nvPr/>
        </p:nvSpPr>
        <p:spPr>
          <a:xfrm>
            <a:off x="8566892" y="1904175"/>
            <a:ext cx="2636117" cy="2698278"/>
          </a:xfrm>
          <a:prstGeom prst="roundRect">
            <a:avLst/>
          </a:prstGeom>
          <a:solidFill>
            <a:srgbClr val="C00000"/>
          </a:solidFill>
          <a:ln>
            <a:solidFill>
              <a:schemeClr val="bg1"/>
            </a:solidFill>
          </a:ln>
        </p:spPr>
        <p:style>
          <a:lnRef idx="2">
            <a:schemeClr val="accent2">
              <a:shade val="15000"/>
            </a:schemeClr>
          </a:lnRef>
          <a:fillRef idx="1">
            <a:schemeClr val="accent2"/>
          </a:fillRef>
          <a:effectRef idx="0">
            <a:schemeClr val="accent2"/>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Background thread</a:t>
            </a:r>
            <a:b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b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in </a:t>
            </a:r>
            <a:r>
              <a:rPr kumimoji="0" lang="en-US" sz="1800" b="1" i="0" u="sng" strike="noStrike" kern="1200" cap="none" spc="0" normalizeH="0" baseline="0" noProof="0" dirty="0">
                <a:ln>
                  <a:noFill/>
                </a:ln>
                <a:solidFill>
                  <a:prstClr val="white"/>
                </a:solidFill>
                <a:effectLst/>
                <a:uLnTx/>
                <a:uFillTx/>
                <a:latin typeface="Calibri" panose="020F0502020204030204"/>
                <a:ea typeface="+mn-ea"/>
                <a:cs typeface="+mn-cs"/>
              </a:rPr>
              <a:t>async</a:t>
            </a: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runtime pool</a:t>
            </a:r>
          </a:p>
        </p:txBody>
      </p:sp>
      <p:sp>
        <p:nvSpPr>
          <p:cNvPr id="29" name="Google Shape;59;p13">
            <a:extLst>
              <a:ext uri="{FF2B5EF4-FFF2-40B4-BE49-F238E27FC236}">
                <a16:creationId xmlns:a16="http://schemas.microsoft.com/office/drawing/2014/main" id="{5004882D-C04B-28CC-2454-8B19D3F59B20}"/>
              </a:ext>
            </a:extLst>
          </p:cNvPr>
          <p:cNvSpPr/>
          <p:nvPr/>
        </p:nvSpPr>
        <p:spPr>
          <a:xfrm>
            <a:off x="899563" y="4456799"/>
            <a:ext cx="1192710" cy="720458"/>
          </a:xfrm>
          <a:prstGeom prst="roundRect">
            <a:avLst>
              <a:gd name="adj" fmla="val 16667"/>
            </a:avLst>
          </a:prstGeom>
          <a:solidFill>
            <a:srgbClr val="FCE5CD"/>
          </a:solidFill>
          <a:ln>
            <a:noFill/>
          </a:ln>
        </p:spPr>
        <p:txBody>
          <a:bodyPr spcFirstLastPara="1" wrap="square" lIns="0" tIns="0" rIns="0" bIns="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800" b="1" i="0" u="none" strike="noStrike" kern="1200" cap="none" spc="0" normalizeH="0" baseline="0" noProof="0">
                <a:ln>
                  <a:noFill/>
                </a:ln>
                <a:solidFill>
                  <a:prstClr val="black"/>
                </a:solidFill>
                <a:effectLst/>
                <a:uLnTx/>
                <a:uFillTx/>
                <a:latin typeface="Calibri" panose="020F0502020204030204"/>
                <a:ea typeface="+mn-ea"/>
                <a:cs typeface="+mn-cs"/>
              </a:rPr>
              <a:t>Makepad UI toolkit</a:t>
            </a: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3" name="Google Shape;58;p13">
            <a:extLst>
              <a:ext uri="{FF2B5EF4-FFF2-40B4-BE49-F238E27FC236}">
                <a16:creationId xmlns:a16="http://schemas.microsoft.com/office/drawing/2014/main" id="{70C68807-EC63-6519-4FFF-26E7F3C0E3C0}"/>
              </a:ext>
            </a:extLst>
          </p:cNvPr>
          <p:cNvSpPr/>
          <p:nvPr/>
        </p:nvSpPr>
        <p:spPr>
          <a:xfrm>
            <a:off x="545126" y="6179523"/>
            <a:ext cx="10701728" cy="487478"/>
          </a:xfrm>
          <a:prstGeom prst="roundRect">
            <a:avLst>
              <a:gd name="adj" fmla="val 16667"/>
            </a:avLst>
          </a:prstGeom>
          <a:solidFill>
            <a:srgbClr val="B6D7A8"/>
          </a:solidFill>
          <a:ln>
            <a:noFill/>
          </a:ln>
        </p:spPr>
        <p:txBody>
          <a:bodyPr spcFirstLastPara="1" wrap="square" lIns="91425" tIns="0" rIns="91425" bIns="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 Platform/OS Native Layers</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4" name="Google Shape;60;p13">
            <a:extLst>
              <a:ext uri="{FF2B5EF4-FFF2-40B4-BE49-F238E27FC236}">
                <a16:creationId xmlns:a16="http://schemas.microsoft.com/office/drawing/2014/main" id="{836BB050-D42F-814E-B990-29091A4AE86A}"/>
              </a:ext>
            </a:extLst>
          </p:cNvPr>
          <p:cNvSpPr/>
          <p:nvPr/>
        </p:nvSpPr>
        <p:spPr>
          <a:xfrm>
            <a:off x="1979719" y="5632723"/>
            <a:ext cx="7297922" cy="487478"/>
          </a:xfrm>
          <a:prstGeom prst="roundRect">
            <a:avLst>
              <a:gd name="adj" fmla="val 16667"/>
            </a:avLst>
          </a:prstGeom>
          <a:solidFill>
            <a:srgbClr val="D9D2E9"/>
          </a:solidFill>
          <a:ln>
            <a:noFill/>
          </a:ln>
        </p:spPr>
        <p:txBody>
          <a:bodyPr spcFirstLastPara="1" wrap="square" lIns="0" tIns="0" rIns="91440" bIns="0" anchor="ctr" anchorCtr="0">
            <a:noAutofit/>
          </a:bodyPr>
          <a:lstStyle/>
          <a:p>
            <a:pPr marL="2574925"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Robius Platform Abstractions</a:t>
            </a:r>
          </a:p>
        </p:txBody>
      </p:sp>
      <p:cxnSp>
        <p:nvCxnSpPr>
          <p:cNvPr id="41" name="Google Shape;78;p13">
            <a:extLst>
              <a:ext uri="{FF2B5EF4-FFF2-40B4-BE49-F238E27FC236}">
                <a16:creationId xmlns:a16="http://schemas.microsoft.com/office/drawing/2014/main" id="{2176EE0D-A3EA-27CC-0897-FEC45F89AF90}"/>
              </a:ext>
            </a:extLst>
          </p:cNvPr>
          <p:cNvCxnSpPr>
            <a:cxnSpLocks/>
          </p:cNvCxnSpPr>
          <p:nvPr/>
        </p:nvCxnSpPr>
        <p:spPr>
          <a:xfrm flipH="1">
            <a:off x="9310414" y="258421"/>
            <a:ext cx="649986" cy="0"/>
          </a:xfrm>
          <a:prstGeom prst="straightConnector1">
            <a:avLst/>
          </a:prstGeom>
          <a:noFill/>
          <a:ln w="12700" cap="flat" cmpd="sng">
            <a:solidFill>
              <a:srgbClr val="000000"/>
            </a:solidFill>
            <a:prstDash val="solid"/>
            <a:round/>
            <a:headEnd type="triangle" w="med" len="med"/>
            <a:tailEnd type="none" w="med" len="med"/>
          </a:ln>
        </p:spPr>
      </p:cxnSp>
      <p:sp>
        <p:nvSpPr>
          <p:cNvPr id="43" name="TextBox 42">
            <a:extLst>
              <a:ext uri="{FF2B5EF4-FFF2-40B4-BE49-F238E27FC236}">
                <a16:creationId xmlns:a16="http://schemas.microsoft.com/office/drawing/2014/main" id="{EBAD6409-6C87-656D-923B-D98B352ABE32}"/>
              </a:ext>
            </a:extLst>
          </p:cNvPr>
          <p:cNvSpPr txBox="1"/>
          <p:nvPr/>
        </p:nvSpPr>
        <p:spPr>
          <a:xfrm>
            <a:off x="10011344" y="73943"/>
            <a:ext cx="2406357" cy="135421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direct function call</a:t>
            </a:r>
          </a:p>
          <a:p>
            <a:pPr marL="0" marR="0" lvl="0" indent="0" algn="l" defTabSz="914400" rtl="0" eaLnBrk="1" fontAlgn="auto" latinLnBrk="0" hangingPunct="1">
              <a:lnSpc>
                <a:spcPct val="100000"/>
              </a:lnSpc>
              <a:spcBef>
                <a:spcPts val="0"/>
              </a:spcBef>
              <a:spcAft>
                <a:spcPts val="0"/>
              </a:spcAft>
              <a:buClrTx/>
              <a:buSzTx/>
              <a:buFontTx/>
              <a:buNone/>
              <a:tabLst>
                <a:tab pos="569913" algn="l"/>
              </a:tabLst>
              <a:defRPr/>
            </a:pPr>
            <a:r>
              <a:rPr kumimoji="0" lang="en-US" sz="1600" b="1" i="0" u="none" strike="noStrike" kern="1200" cap="none" spc="0" normalizeH="0" baseline="0" noProof="0" dirty="0">
                <a:ln>
                  <a:noFill/>
                </a:ln>
                <a:solidFill>
                  <a:prstClr val="black"/>
                </a:solidFill>
                <a:effectLst/>
                <a:uLnTx/>
                <a:uFillTx/>
                <a:latin typeface="Calibri" panose="020F0502020204030204"/>
                <a:ea typeface="+mn-ea"/>
                <a:cs typeface="+mn-cs"/>
              </a:rPr>
              <a:t>sync</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–&gt; </a:t>
            </a:r>
            <a:r>
              <a:rPr kumimoji="0" lang="en-US" sz="1600" b="1" i="0" u="none" strike="noStrike" kern="1200" cap="none" spc="0" normalizeH="0" baseline="0" noProof="0" dirty="0">
                <a:ln>
                  <a:noFill/>
                </a:ln>
                <a:solidFill>
                  <a:prstClr val="black"/>
                </a:solidFill>
                <a:effectLst/>
                <a:uLnTx/>
                <a:uFillTx/>
                <a:latin typeface="Calibri" panose="020F0502020204030204"/>
                <a:ea typeface="+mn-ea"/>
                <a:cs typeface="+mn-cs"/>
              </a:rPr>
              <a:t>sync</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channel</a:t>
            </a:r>
          </a:p>
          <a:p>
            <a:pPr marL="0" marR="0" lvl="0" indent="0" algn="l" defTabSz="914400" rtl="0" eaLnBrk="1" fontAlgn="auto" latinLnBrk="0" hangingPunct="1">
              <a:lnSpc>
                <a:spcPct val="100000"/>
              </a:lnSpc>
              <a:spcBef>
                <a:spcPts val="0"/>
              </a:spcBef>
              <a:spcAft>
                <a:spcPts val="0"/>
              </a:spcAft>
              <a:buClrTx/>
              <a:buSzTx/>
              <a:buFontTx/>
              <a:buNone/>
              <a:tabLst>
                <a:tab pos="569913" algn="l"/>
              </a:tabLst>
              <a:defRPr/>
            </a:pPr>
            <a:r>
              <a:rPr kumimoji="0" lang="en-US" sz="1600" b="1" i="0" u="none" strike="noStrike" kern="1200" cap="none" spc="0" normalizeH="0" baseline="0" noProof="0" dirty="0">
                <a:ln>
                  <a:noFill/>
                </a:ln>
                <a:solidFill>
                  <a:prstClr val="black"/>
                </a:solidFill>
                <a:effectLst/>
                <a:uLnTx/>
                <a:uFillTx/>
                <a:latin typeface="Calibri" panose="020F0502020204030204"/>
                <a:ea typeface="+mn-ea"/>
                <a:cs typeface="+mn-cs"/>
              </a:rPr>
              <a:t>sync</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–&gt; </a:t>
            </a:r>
            <a:r>
              <a:rPr kumimoji="0" lang="en-US" sz="1600" b="1" i="0" u="none" strike="noStrike" kern="1200" cap="none" spc="0" normalizeH="0" baseline="0" noProof="0" dirty="0">
                <a:ln>
                  <a:noFill/>
                </a:ln>
                <a:solidFill>
                  <a:prstClr val="black"/>
                </a:solidFill>
                <a:effectLst/>
                <a:uLnTx/>
                <a:uFillTx/>
                <a:latin typeface="Calibri" panose="020F0502020204030204"/>
                <a:ea typeface="+mn-ea"/>
                <a:cs typeface="+mn-cs"/>
              </a:rPr>
              <a:t>async</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channel</a:t>
            </a:r>
          </a:p>
          <a:p>
            <a:pPr marL="0" marR="0" lvl="0" indent="0" algn="l" defTabSz="914400" rtl="0" eaLnBrk="1" fontAlgn="auto" latinLnBrk="0" hangingPunct="1">
              <a:lnSpc>
                <a:spcPct val="100000"/>
              </a:lnSpc>
              <a:spcBef>
                <a:spcPts val="0"/>
              </a:spcBef>
              <a:spcAft>
                <a:spcPts val="0"/>
              </a:spcAft>
              <a:buClrTx/>
              <a:buSzTx/>
              <a:buFontTx/>
              <a:buNone/>
              <a:tabLst>
                <a:tab pos="569913" algn="l"/>
              </a:tabLst>
              <a:defRPr/>
            </a:pPr>
            <a:r>
              <a:rPr kumimoji="0" lang="en-US" sz="1600" b="1" i="0" u="none" strike="noStrike" kern="1200" cap="none" spc="0" normalizeH="0" baseline="0" noProof="0" dirty="0">
                <a:ln>
                  <a:noFill/>
                </a:ln>
                <a:solidFill>
                  <a:prstClr val="black"/>
                </a:solidFill>
                <a:effectLst/>
                <a:uLnTx/>
                <a:uFillTx/>
                <a:latin typeface="Calibri" panose="020F0502020204030204"/>
                <a:ea typeface="+mn-ea"/>
                <a:cs typeface="+mn-cs"/>
              </a:rPr>
              <a:t>async </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–&gt; </a:t>
            </a:r>
            <a:r>
              <a:rPr kumimoji="0" lang="en-US" sz="1600" b="1" i="0" u="none" strike="noStrike" kern="1200" cap="none" spc="0" normalizeH="0" baseline="0" noProof="0" dirty="0">
                <a:ln>
                  <a:noFill/>
                </a:ln>
                <a:solidFill>
                  <a:prstClr val="black"/>
                </a:solidFill>
                <a:effectLst/>
                <a:uLnTx/>
                <a:uFillTx/>
                <a:latin typeface="Calibri" panose="020F0502020204030204"/>
                <a:ea typeface="+mn-ea"/>
                <a:cs typeface="+mn-cs"/>
              </a:rPr>
              <a:t>sync</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channel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46" name="Google Shape;78;p13">
            <a:extLst>
              <a:ext uri="{FF2B5EF4-FFF2-40B4-BE49-F238E27FC236}">
                <a16:creationId xmlns:a16="http://schemas.microsoft.com/office/drawing/2014/main" id="{F8EC67AA-9C72-55C2-E789-954AAB62F909}"/>
              </a:ext>
            </a:extLst>
          </p:cNvPr>
          <p:cNvCxnSpPr>
            <a:cxnSpLocks/>
          </p:cNvCxnSpPr>
          <p:nvPr/>
        </p:nvCxnSpPr>
        <p:spPr>
          <a:xfrm>
            <a:off x="10315009" y="4227920"/>
            <a:ext cx="0" cy="1392984"/>
          </a:xfrm>
          <a:prstGeom prst="straightConnector1">
            <a:avLst/>
          </a:prstGeom>
          <a:noFill/>
          <a:ln w="12700" cap="flat" cmpd="sng">
            <a:solidFill>
              <a:srgbClr val="000000"/>
            </a:solidFill>
            <a:prstDash val="solid"/>
            <a:round/>
            <a:headEnd type="none" w="med" len="med"/>
            <a:tailEnd type="triangle" w="med" len="med"/>
          </a:ln>
        </p:spPr>
      </p:cxnSp>
      <p:cxnSp>
        <p:nvCxnSpPr>
          <p:cNvPr id="47" name="Google Shape;78;p13">
            <a:extLst>
              <a:ext uri="{FF2B5EF4-FFF2-40B4-BE49-F238E27FC236}">
                <a16:creationId xmlns:a16="http://schemas.microsoft.com/office/drawing/2014/main" id="{6593F671-C319-B57E-1A2C-155092F80046}"/>
              </a:ext>
            </a:extLst>
          </p:cNvPr>
          <p:cNvCxnSpPr>
            <a:cxnSpLocks/>
          </p:cNvCxnSpPr>
          <p:nvPr/>
        </p:nvCxnSpPr>
        <p:spPr>
          <a:xfrm>
            <a:off x="10433993" y="4419078"/>
            <a:ext cx="0" cy="1185376"/>
          </a:xfrm>
          <a:prstGeom prst="straightConnector1">
            <a:avLst/>
          </a:prstGeom>
          <a:noFill/>
          <a:ln w="12700" cap="flat" cmpd="sng">
            <a:solidFill>
              <a:srgbClr val="000000"/>
            </a:solidFill>
            <a:prstDash val="solid"/>
            <a:round/>
            <a:headEnd type="triangle" w="med" len="med"/>
            <a:tailEnd type="none" w="med" len="med"/>
          </a:ln>
        </p:spPr>
      </p:cxnSp>
      <p:sp>
        <p:nvSpPr>
          <p:cNvPr id="8" name="Google Shape;65;p13">
            <a:extLst>
              <a:ext uri="{FF2B5EF4-FFF2-40B4-BE49-F238E27FC236}">
                <a16:creationId xmlns:a16="http://schemas.microsoft.com/office/drawing/2014/main" id="{DFB984D2-80A8-2AAF-B775-D8663D50F975}"/>
              </a:ext>
            </a:extLst>
          </p:cNvPr>
          <p:cNvSpPr/>
          <p:nvPr/>
        </p:nvSpPr>
        <p:spPr>
          <a:xfrm>
            <a:off x="1114735" y="2559739"/>
            <a:ext cx="1561808" cy="850682"/>
          </a:xfrm>
          <a:prstGeom prst="roundRect">
            <a:avLst>
              <a:gd name="adj" fmla="val 16667"/>
            </a:avLst>
          </a:prstGeom>
          <a:solidFill>
            <a:srgbClr val="A4C2F4"/>
          </a:solidFill>
          <a:ln w="9525" cap="flat" cmpd="sng">
            <a:solidFill>
              <a:srgbClr val="000000"/>
            </a:solidFill>
            <a:prstDash val="solid"/>
            <a:round/>
            <a:headEnd type="none" w="sm" len="sm"/>
            <a:tailEnd type="none" w="sm" len="sm"/>
          </a:ln>
        </p:spPr>
        <p:txBody>
          <a:bodyPr spcFirstLastPara="1" wrap="square" lIns="91425" tIns="0" rIns="91425" bIns="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A</a:t>
            </a:r>
            <a:r>
              <a:rPr kumimoji="0" lang="en" sz="1600" b="0" i="0" u="none" strike="noStrike" kern="1200" cap="none" spc="0" normalizeH="0" baseline="0" noProof="0" dirty="0">
                <a:ln>
                  <a:noFill/>
                </a:ln>
                <a:solidFill>
                  <a:prstClr val="black"/>
                </a:solidFill>
                <a:effectLst/>
                <a:uLnTx/>
                <a:uFillTx/>
                <a:latin typeface="Calibri" panose="020F0502020204030204"/>
                <a:ea typeface="+mn-ea"/>
                <a:cs typeface="+mn-cs"/>
              </a:rPr>
              <a:t>pp main loop, draw routines, event handlers</a:t>
            </a:r>
            <a:endParaRPr kumimoji="0"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Google Shape;60;p13">
            <a:extLst>
              <a:ext uri="{FF2B5EF4-FFF2-40B4-BE49-F238E27FC236}">
                <a16:creationId xmlns:a16="http://schemas.microsoft.com/office/drawing/2014/main" id="{FF06B323-DC2D-8582-1A73-B416061F2895}"/>
              </a:ext>
            </a:extLst>
          </p:cNvPr>
          <p:cNvSpPr/>
          <p:nvPr/>
        </p:nvSpPr>
        <p:spPr>
          <a:xfrm>
            <a:off x="9517648" y="5632723"/>
            <a:ext cx="1731572" cy="487478"/>
          </a:xfrm>
          <a:prstGeom prst="roundRect">
            <a:avLst>
              <a:gd name="adj" fmla="val 16667"/>
            </a:avLst>
          </a:prstGeom>
          <a:solidFill>
            <a:schemeClr val="bg1">
              <a:lumMod val="75000"/>
            </a:schemeClr>
          </a:solidFill>
          <a:ln>
            <a:noFill/>
          </a:ln>
        </p:spPr>
        <p:txBody>
          <a:bodyPr spcFirstLastPara="1" wrap="square" lIns="0" tIns="0" rIns="91440" bIns="0" anchor="ctr" anchorCtr="0">
            <a:noAutofit/>
          </a:bodyPr>
          <a:lstStyle/>
          <a:p>
            <a:pPr marL="5715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Services/SDKs</a:t>
            </a:r>
          </a:p>
        </p:txBody>
      </p:sp>
      <p:cxnSp>
        <p:nvCxnSpPr>
          <p:cNvPr id="40" name="Google Shape;78;p13">
            <a:extLst>
              <a:ext uri="{FF2B5EF4-FFF2-40B4-BE49-F238E27FC236}">
                <a16:creationId xmlns:a16="http://schemas.microsoft.com/office/drawing/2014/main" id="{E7C72330-C1BA-B3C0-91CE-3A07D99BE901}"/>
              </a:ext>
            </a:extLst>
          </p:cNvPr>
          <p:cNvCxnSpPr>
            <a:cxnSpLocks/>
            <a:stCxn id="20" idx="2"/>
            <a:endCxn id="52" idx="0"/>
          </p:cNvCxnSpPr>
          <p:nvPr/>
        </p:nvCxnSpPr>
        <p:spPr>
          <a:xfrm rot="5400000">
            <a:off x="7900889" y="4071995"/>
            <a:ext cx="2084691" cy="1045910"/>
          </a:xfrm>
          <a:prstGeom prst="bentConnector3">
            <a:avLst>
              <a:gd name="adj1" fmla="val 74792"/>
            </a:avLst>
          </a:prstGeom>
          <a:noFill/>
          <a:ln w="12700" cap="flat" cmpd="sng">
            <a:solidFill>
              <a:srgbClr val="000000"/>
            </a:solidFill>
            <a:prstDash val="solid"/>
            <a:round/>
            <a:headEnd type="none" w="med" len="med"/>
            <a:tailEnd type="triangle" w="med" len="med"/>
          </a:ln>
        </p:spPr>
      </p:cxnSp>
      <p:sp>
        <p:nvSpPr>
          <p:cNvPr id="52" name="Rectangle 51">
            <a:extLst>
              <a:ext uri="{FF2B5EF4-FFF2-40B4-BE49-F238E27FC236}">
                <a16:creationId xmlns:a16="http://schemas.microsoft.com/office/drawing/2014/main" id="{0C81B153-E573-6E63-F59C-1621E0EB83A2}"/>
              </a:ext>
            </a:extLst>
          </p:cNvPr>
          <p:cNvSpPr/>
          <p:nvPr/>
        </p:nvSpPr>
        <p:spPr>
          <a:xfrm>
            <a:off x="7924394" y="5637296"/>
            <a:ext cx="991770" cy="29604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58" name="Google Shape;78;p13">
            <a:extLst>
              <a:ext uri="{FF2B5EF4-FFF2-40B4-BE49-F238E27FC236}">
                <a16:creationId xmlns:a16="http://schemas.microsoft.com/office/drawing/2014/main" id="{3D7E886C-3C73-70B2-A798-3C1E18576EF5}"/>
              </a:ext>
            </a:extLst>
          </p:cNvPr>
          <p:cNvCxnSpPr>
            <a:cxnSpLocks/>
            <a:stCxn id="70" idx="2"/>
            <a:endCxn id="59" idx="0"/>
          </p:cNvCxnSpPr>
          <p:nvPr/>
        </p:nvCxnSpPr>
        <p:spPr>
          <a:xfrm rot="5400000">
            <a:off x="8070266" y="4127166"/>
            <a:ext cx="1990656" cy="1038751"/>
          </a:xfrm>
          <a:prstGeom prst="bentConnector3">
            <a:avLst>
              <a:gd name="adj1" fmla="val 80179"/>
            </a:avLst>
          </a:prstGeom>
          <a:noFill/>
          <a:ln w="12700" cap="flat" cmpd="sng">
            <a:solidFill>
              <a:srgbClr val="000000"/>
            </a:solidFill>
            <a:prstDash val="solid"/>
            <a:round/>
            <a:headEnd type="triangle" w="med" len="med"/>
            <a:tailEnd type="none" w="med" len="med"/>
          </a:ln>
        </p:spPr>
      </p:cxnSp>
      <p:sp>
        <p:nvSpPr>
          <p:cNvPr id="59" name="Rectangle 58">
            <a:extLst>
              <a:ext uri="{FF2B5EF4-FFF2-40B4-BE49-F238E27FC236}">
                <a16:creationId xmlns:a16="http://schemas.microsoft.com/office/drawing/2014/main" id="{1B79CFF4-D09D-56C5-1A6A-A5ABC350EE11}"/>
              </a:ext>
            </a:extLst>
          </p:cNvPr>
          <p:cNvSpPr/>
          <p:nvPr/>
        </p:nvSpPr>
        <p:spPr>
          <a:xfrm>
            <a:off x="8050333" y="5641869"/>
            <a:ext cx="991770" cy="29604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0" name="Rounded Rectangle 69">
            <a:extLst>
              <a:ext uri="{FF2B5EF4-FFF2-40B4-BE49-F238E27FC236}">
                <a16:creationId xmlns:a16="http://schemas.microsoft.com/office/drawing/2014/main" id="{4F15364A-6CEA-F06C-0002-F2DED8E5474A}"/>
              </a:ext>
            </a:extLst>
          </p:cNvPr>
          <p:cNvSpPr/>
          <p:nvPr/>
        </p:nvSpPr>
        <p:spPr>
          <a:xfrm>
            <a:off x="8948350" y="2889213"/>
            <a:ext cx="1273238" cy="762000"/>
          </a:xfrm>
          <a:prstGeom prst="roundRect">
            <a:avLst/>
          </a:prstGeom>
          <a:solidFill>
            <a:srgbClr val="FFACA9"/>
          </a:solidFill>
          <a:ln>
            <a:solidFill>
              <a:schemeClr val="bg1"/>
            </a:solidFill>
          </a:ln>
        </p:spPr>
        <p:style>
          <a:lnRef idx="2">
            <a:schemeClr val="accent2">
              <a:shade val="15000"/>
            </a:schemeClr>
          </a:lnRef>
          <a:fillRef idx="1">
            <a:schemeClr val="accent2"/>
          </a:fillRef>
          <a:effectRef idx="0">
            <a:schemeClr val="accent2"/>
          </a:effectRef>
          <a:fontRef idx="minor">
            <a:schemeClr val="lt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 name="Rounded Rectangle 19">
            <a:extLst>
              <a:ext uri="{FF2B5EF4-FFF2-40B4-BE49-F238E27FC236}">
                <a16:creationId xmlns:a16="http://schemas.microsoft.com/office/drawing/2014/main" id="{6D02587B-045E-CC45-4A6F-D0A0534AF0F4}"/>
              </a:ext>
            </a:extLst>
          </p:cNvPr>
          <p:cNvSpPr/>
          <p:nvPr/>
        </p:nvSpPr>
        <p:spPr>
          <a:xfrm>
            <a:off x="8829570" y="2790605"/>
            <a:ext cx="1273238" cy="762000"/>
          </a:xfrm>
          <a:prstGeom prst="roundRect">
            <a:avLst/>
          </a:prstGeom>
          <a:solidFill>
            <a:srgbClr val="FFACA9"/>
          </a:solidFill>
          <a:ln>
            <a:solidFill>
              <a:schemeClr val="bg1"/>
            </a:solidFill>
          </a:ln>
        </p:spPr>
        <p:style>
          <a:lnRef idx="2">
            <a:schemeClr val="accent2">
              <a:shade val="15000"/>
            </a:schemeClr>
          </a:lnRef>
          <a:fillRef idx="1">
            <a:schemeClr val="accent2"/>
          </a:fillRef>
          <a:effectRef idx="0">
            <a:schemeClr val="accent2"/>
          </a:effectRef>
          <a:fontRef idx="minor">
            <a:schemeClr val="lt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App logic calling </a:t>
            </a:r>
            <a:r>
              <a:rPr kumimoji="0" lang="en-US" sz="1400" b="1" i="1" u="none" strike="noStrike" kern="1200" cap="none" spc="0" normalizeH="0" baseline="0" noProof="0">
                <a:ln>
                  <a:noFill/>
                </a:ln>
                <a:solidFill>
                  <a:prstClr val="black"/>
                </a:solidFill>
                <a:effectLst/>
                <a:uLnTx/>
                <a:uFillTx/>
                <a:latin typeface="Calibri" panose="020F0502020204030204"/>
                <a:ea typeface="+mn-ea"/>
                <a:cs typeface="+mn-cs"/>
              </a:rPr>
              <a:t>async </a:t>
            </a: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platform APIs </a:t>
            </a:r>
          </a:p>
        </p:txBody>
      </p:sp>
      <p:sp>
        <p:nvSpPr>
          <p:cNvPr id="69" name="Google Shape;65;p13">
            <a:extLst>
              <a:ext uri="{FF2B5EF4-FFF2-40B4-BE49-F238E27FC236}">
                <a16:creationId xmlns:a16="http://schemas.microsoft.com/office/drawing/2014/main" id="{42E9BE9E-6F2B-4501-DB5F-89C607EB62A4}"/>
              </a:ext>
            </a:extLst>
          </p:cNvPr>
          <p:cNvSpPr/>
          <p:nvPr/>
        </p:nvSpPr>
        <p:spPr>
          <a:xfrm>
            <a:off x="4838319" y="3096191"/>
            <a:ext cx="1561808" cy="850682"/>
          </a:xfrm>
          <a:prstGeom prst="roundRect">
            <a:avLst>
              <a:gd name="adj" fmla="val 16667"/>
            </a:avLst>
          </a:prstGeom>
          <a:solidFill>
            <a:srgbClr val="FFA826"/>
          </a:solidFill>
          <a:ln w="9525" cap="flat" cmpd="sng">
            <a:solidFill>
              <a:srgbClr val="000000"/>
            </a:solidFill>
            <a:prstDash val="solid"/>
            <a:round/>
            <a:headEnd type="none" w="sm" len="sm"/>
            <a:tailEnd type="none" w="sm" len="sm"/>
          </a:ln>
        </p:spPr>
        <p:txBody>
          <a:bodyPr spcFirstLastPara="1" wrap="square" lIns="91425" tIns="0" rIns="91425" bIns="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Calibri" panose="020F0502020204030204"/>
                <a:ea typeface="+mn-ea"/>
                <a:cs typeface="+mn-cs"/>
              </a:rPr>
              <a:t>App logic calling </a:t>
            </a:r>
            <a:r>
              <a:rPr kumimoji="0" lang="en-US" sz="1600" b="1" i="1" u="none" strike="noStrike" kern="1200" cap="none" spc="0" normalizeH="0" baseline="0" noProof="0">
                <a:ln>
                  <a:noFill/>
                </a:ln>
                <a:solidFill>
                  <a:prstClr val="black"/>
                </a:solidFill>
                <a:effectLst/>
                <a:uLnTx/>
                <a:uFillTx/>
                <a:latin typeface="Calibri" panose="020F0502020204030204"/>
                <a:ea typeface="+mn-ea"/>
                <a:cs typeface="+mn-cs"/>
              </a:rPr>
              <a:t>sync</a:t>
            </a:r>
            <a:r>
              <a:rPr kumimoji="0" lang="en-US" sz="1600" b="0" i="0" u="none" strike="noStrike" kern="1200" cap="none" spc="0" normalizeH="0" baseline="0" noProof="0">
                <a:ln>
                  <a:noFill/>
                </a:ln>
                <a:solidFill>
                  <a:prstClr val="black"/>
                </a:solidFill>
                <a:effectLst/>
                <a:uLnTx/>
                <a:uFillTx/>
                <a:latin typeface="Calibri" panose="020F0502020204030204"/>
                <a:ea typeface="+mn-ea"/>
                <a:cs typeface="+mn-cs"/>
              </a:rPr>
              <a:t> platform APIs </a:t>
            </a:r>
            <a:endParaRPr kumimoji="0"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6" name="Rounded Rectangle 75">
            <a:extLst>
              <a:ext uri="{FF2B5EF4-FFF2-40B4-BE49-F238E27FC236}">
                <a16:creationId xmlns:a16="http://schemas.microsoft.com/office/drawing/2014/main" id="{6A5FA12B-3145-D6E7-182A-B165398229E4}"/>
              </a:ext>
            </a:extLst>
          </p:cNvPr>
          <p:cNvSpPr/>
          <p:nvPr/>
        </p:nvSpPr>
        <p:spPr>
          <a:xfrm>
            <a:off x="9831068" y="3881504"/>
            <a:ext cx="1157489" cy="520456"/>
          </a:xfrm>
          <a:prstGeom prst="roundRect">
            <a:avLst/>
          </a:prstGeom>
          <a:solidFill>
            <a:srgbClr val="FFACA9"/>
          </a:solidFill>
          <a:ln>
            <a:solidFill>
              <a:schemeClr val="bg1"/>
            </a:solidFill>
          </a:ln>
        </p:spPr>
        <p:style>
          <a:lnRef idx="2">
            <a:schemeClr val="accent2">
              <a:shade val="15000"/>
            </a:schemeClr>
          </a:lnRef>
          <a:fillRef idx="1">
            <a:schemeClr val="accent2"/>
          </a:fillRef>
          <a:effectRef idx="0">
            <a:schemeClr val="accent2"/>
          </a:effectRef>
          <a:fontRef idx="minor">
            <a:schemeClr val="lt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7" name="Rounded Rectangle 76">
            <a:extLst>
              <a:ext uri="{FF2B5EF4-FFF2-40B4-BE49-F238E27FC236}">
                <a16:creationId xmlns:a16="http://schemas.microsoft.com/office/drawing/2014/main" id="{9308413A-0BE4-0E24-82E4-4C58B349E0B2}"/>
              </a:ext>
            </a:extLst>
          </p:cNvPr>
          <p:cNvSpPr/>
          <p:nvPr/>
        </p:nvSpPr>
        <p:spPr>
          <a:xfrm>
            <a:off x="9748349" y="3789620"/>
            <a:ext cx="1152608" cy="520456"/>
          </a:xfrm>
          <a:prstGeom prst="roundRect">
            <a:avLst/>
          </a:prstGeom>
          <a:solidFill>
            <a:srgbClr val="FFACA9"/>
          </a:solidFill>
          <a:ln>
            <a:solidFill>
              <a:schemeClr val="bg1"/>
            </a:solidFill>
          </a:ln>
        </p:spPr>
        <p:style>
          <a:lnRef idx="2">
            <a:schemeClr val="accent2">
              <a:shade val="15000"/>
            </a:schemeClr>
          </a:lnRef>
          <a:fillRef idx="1">
            <a:schemeClr val="accent2"/>
          </a:fillRef>
          <a:effectRef idx="0">
            <a:schemeClr val="accent2"/>
          </a:effectRef>
          <a:fontRef idx="minor">
            <a:schemeClr val="lt1"/>
          </a:fontRef>
        </p:style>
        <p:txBody>
          <a:bodyPr rtlCol="0" anchor="ctr" anchorCtr="0"/>
          <a:lstStyle/>
          <a:p>
            <a:pPr marL="635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App logic using </a:t>
            </a:r>
            <a:r>
              <a:rPr lang="en-US" sz="1400" dirty="0">
                <a:solidFill>
                  <a:prstClr val="black"/>
                </a:solidFill>
                <a:latin typeface="Calibri" panose="020F0502020204030204"/>
              </a:rPr>
              <a:t>SDKs</a:t>
            </a: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106" name="Straight Arrow Connector 105">
            <a:extLst>
              <a:ext uri="{FF2B5EF4-FFF2-40B4-BE49-F238E27FC236}">
                <a16:creationId xmlns:a16="http://schemas.microsoft.com/office/drawing/2014/main" id="{73487411-5EFC-7B42-0C5D-5869B0584F93}"/>
              </a:ext>
            </a:extLst>
          </p:cNvPr>
          <p:cNvCxnSpPr/>
          <p:nvPr/>
        </p:nvCxnSpPr>
        <p:spPr>
          <a:xfrm>
            <a:off x="9303975" y="736437"/>
            <a:ext cx="686384" cy="0"/>
          </a:xfrm>
          <a:prstGeom prst="straightConnector1">
            <a:avLst/>
          </a:prstGeom>
          <a:ln w="47625" cmpd="dbl">
            <a:round/>
            <a:headEnd w="sm" len="sm"/>
            <a:tailEnd type="arrow" w="sm" len="sm"/>
          </a:ln>
        </p:spPr>
        <p:style>
          <a:lnRef idx="1">
            <a:schemeClr val="accent1"/>
          </a:lnRef>
          <a:fillRef idx="0">
            <a:schemeClr val="accent1"/>
          </a:fillRef>
          <a:effectRef idx="0">
            <a:schemeClr val="accent1"/>
          </a:effectRef>
          <a:fontRef idx="minor">
            <a:schemeClr val="tx1"/>
          </a:fontRef>
        </p:style>
      </p:cxnSp>
      <p:cxnSp>
        <p:nvCxnSpPr>
          <p:cNvPr id="110" name="Straight Arrow Connector 109">
            <a:extLst>
              <a:ext uri="{FF2B5EF4-FFF2-40B4-BE49-F238E27FC236}">
                <a16:creationId xmlns:a16="http://schemas.microsoft.com/office/drawing/2014/main" id="{1DEC0FAB-F054-E688-9ECD-36493860D47C}"/>
              </a:ext>
            </a:extLst>
          </p:cNvPr>
          <p:cNvCxnSpPr/>
          <p:nvPr/>
        </p:nvCxnSpPr>
        <p:spPr>
          <a:xfrm>
            <a:off x="9303975" y="975542"/>
            <a:ext cx="686384" cy="0"/>
          </a:xfrm>
          <a:prstGeom prst="straightConnector1">
            <a:avLst/>
          </a:prstGeom>
          <a:ln w="38100" cmpd="sng">
            <a:solidFill>
              <a:srgbClr val="C00000"/>
            </a:solidFill>
            <a:prstDash val="sysDot"/>
            <a:round/>
            <a:headEnd w="sm" len="sm"/>
            <a:tailEnd type="arrow" w="sm" len="sm"/>
          </a:ln>
        </p:spPr>
        <p:style>
          <a:lnRef idx="1">
            <a:schemeClr val="accent1"/>
          </a:lnRef>
          <a:fillRef idx="0">
            <a:schemeClr val="accent1"/>
          </a:fillRef>
          <a:effectRef idx="0">
            <a:schemeClr val="accent1"/>
          </a:effectRef>
          <a:fontRef idx="minor">
            <a:schemeClr val="tx1"/>
          </a:fontRef>
        </p:style>
      </p:cxnSp>
      <p:cxnSp>
        <p:nvCxnSpPr>
          <p:cNvPr id="112" name="Straight Arrow Connector 111">
            <a:extLst>
              <a:ext uri="{FF2B5EF4-FFF2-40B4-BE49-F238E27FC236}">
                <a16:creationId xmlns:a16="http://schemas.microsoft.com/office/drawing/2014/main" id="{E39C1FB8-408D-8168-B27B-D8F90E1C96FD}"/>
              </a:ext>
            </a:extLst>
          </p:cNvPr>
          <p:cNvCxnSpPr/>
          <p:nvPr/>
        </p:nvCxnSpPr>
        <p:spPr>
          <a:xfrm>
            <a:off x="9303975" y="489592"/>
            <a:ext cx="686384" cy="0"/>
          </a:xfrm>
          <a:prstGeom prst="straightConnector1">
            <a:avLst/>
          </a:prstGeom>
          <a:ln w="25400" cmpd="tri">
            <a:solidFill>
              <a:srgbClr val="2BA116"/>
            </a:solidFill>
            <a:prstDash val="dash"/>
            <a:round/>
            <a:headEnd w="sm" len="sm"/>
            <a:tailEnd type="arrow" w="med" len="med"/>
          </a:ln>
        </p:spPr>
        <p:style>
          <a:lnRef idx="1">
            <a:schemeClr val="accent1"/>
          </a:lnRef>
          <a:fillRef idx="0">
            <a:schemeClr val="accent1"/>
          </a:fillRef>
          <a:effectRef idx="0">
            <a:schemeClr val="accent1"/>
          </a:effectRef>
          <a:fontRef idx="minor">
            <a:schemeClr val="tx1"/>
          </a:fontRef>
        </p:style>
      </p:cxnSp>
      <p:sp>
        <p:nvSpPr>
          <p:cNvPr id="132" name="Rectangle 131">
            <a:extLst>
              <a:ext uri="{FF2B5EF4-FFF2-40B4-BE49-F238E27FC236}">
                <a16:creationId xmlns:a16="http://schemas.microsoft.com/office/drawing/2014/main" id="{9795105D-BEB9-A4C5-D1CA-C771A29B5714}"/>
              </a:ext>
            </a:extLst>
          </p:cNvPr>
          <p:cNvSpPr/>
          <p:nvPr/>
        </p:nvSpPr>
        <p:spPr>
          <a:xfrm>
            <a:off x="4854872" y="4334576"/>
            <a:ext cx="991770" cy="29604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44" name="Google Shape;78;p13">
            <a:extLst>
              <a:ext uri="{FF2B5EF4-FFF2-40B4-BE49-F238E27FC236}">
                <a16:creationId xmlns:a16="http://schemas.microsoft.com/office/drawing/2014/main" id="{FB2B589A-DBD1-3193-63AD-9CBB8094016C}"/>
              </a:ext>
            </a:extLst>
          </p:cNvPr>
          <p:cNvCxnSpPr>
            <a:cxnSpLocks/>
          </p:cNvCxnSpPr>
          <p:nvPr/>
        </p:nvCxnSpPr>
        <p:spPr>
          <a:xfrm>
            <a:off x="5879782" y="3946873"/>
            <a:ext cx="0" cy="1681844"/>
          </a:xfrm>
          <a:prstGeom prst="straightConnector1">
            <a:avLst/>
          </a:prstGeom>
          <a:noFill/>
          <a:ln w="12700" cap="flat" cmpd="sng">
            <a:solidFill>
              <a:srgbClr val="000000"/>
            </a:solidFill>
            <a:prstDash val="solid"/>
            <a:round/>
            <a:headEnd type="none" w="med" len="med"/>
            <a:tailEnd type="triangle" w="med" len="med"/>
          </a:ln>
          <a:effectLst>
            <a:outerShdw blurRad="63500" dist="38100" dir="1020000" algn="l" rotWithShape="0">
              <a:prstClr val="black">
                <a:alpha val="40000"/>
              </a:prstClr>
            </a:outerShdw>
          </a:effectLst>
        </p:spPr>
      </p:cxnSp>
      <p:cxnSp>
        <p:nvCxnSpPr>
          <p:cNvPr id="45" name="Google Shape;78;p13">
            <a:extLst>
              <a:ext uri="{FF2B5EF4-FFF2-40B4-BE49-F238E27FC236}">
                <a16:creationId xmlns:a16="http://schemas.microsoft.com/office/drawing/2014/main" id="{54963FD8-077F-289F-28A8-DF9FDBC283F2}"/>
              </a:ext>
            </a:extLst>
          </p:cNvPr>
          <p:cNvCxnSpPr>
            <a:cxnSpLocks/>
          </p:cNvCxnSpPr>
          <p:nvPr/>
        </p:nvCxnSpPr>
        <p:spPr>
          <a:xfrm>
            <a:off x="6041704" y="3946873"/>
            <a:ext cx="0" cy="1669392"/>
          </a:xfrm>
          <a:prstGeom prst="straightConnector1">
            <a:avLst/>
          </a:prstGeom>
          <a:noFill/>
          <a:ln w="12700" cap="flat" cmpd="sng">
            <a:solidFill>
              <a:srgbClr val="000000"/>
            </a:solidFill>
            <a:prstDash val="solid"/>
            <a:round/>
            <a:headEnd type="triangle" w="med" len="med"/>
            <a:tailEnd type="none" w="med" len="med"/>
          </a:ln>
          <a:effectLst>
            <a:outerShdw blurRad="63500" dist="38100" dir="1020000" algn="l" rotWithShape="0">
              <a:prstClr val="black">
                <a:alpha val="40000"/>
              </a:prstClr>
            </a:outerShdw>
          </a:effectLst>
        </p:spPr>
      </p:cxnSp>
    </p:spTree>
    <p:extLst>
      <p:ext uri="{BB962C8B-B14F-4D97-AF65-F5344CB8AC3E}">
        <p14:creationId xmlns:p14="http://schemas.microsoft.com/office/powerpoint/2010/main" val="2722813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31">
          <a:extLst>
            <a:ext uri="{FF2B5EF4-FFF2-40B4-BE49-F238E27FC236}">
              <a16:creationId xmlns:a16="http://schemas.microsoft.com/office/drawing/2014/main" id="{17428BC0-7633-8F90-4E34-20FCBAD09798}"/>
            </a:ext>
          </a:extLst>
        </p:cNvPr>
        <p:cNvGrpSpPr/>
        <p:nvPr/>
      </p:nvGrpSpPr>
      <p:grpSpPr>
        <a:xfrm>
          <a:off x="0" y="0"/>
          <a:ext cx="0" cy="0"/>
          <a:chOff x="0" y="0"/>
          <a:chExt cx="0" cy="0"/>
        </a:xfrm>
      </p:grpSpPr>
      <p:pic>
        <p:nvPicPr>
          <p:cNvPr id="132" name="Google Shape;132;p30" descr="Mask group.svg">
            <a:extLst>
              <a:ext uri="{FF2B5EF4-FFF2-40B4-BE49-F238E27FC236}">
                <a16:creationId xmlns:a16="http://schemas.microsoft.com/office/drawing/2014/main" id="{AB98BA7B-94E6-0C0B-2694-739BD9E38370}"/>
              </a:ext>
            </a:extLst>
          </p:cNvPr>
          <p:cNvPicPr preferRelativeResize="0"/>
          <p:nvPr/>
        </p:nvPicPr>
        <p:blipFill rotWithShape="1">
          <a:blip r:embed="rId3">
            <a:alphaModFix/>
          </a:blip>
          <a:srcRect/>
          <a:stretch/>
        </p:blipFill>
        <p:spPr>
          <a:xfrm>
            <a:off x="34599" y="153224"/>
            <a:ext cx="12192000" cy="6858000"/>
          </a:xfrm>
          <a:prstGeom prst="rect">
            <a:avLst/>
          </a:prstGeom>
          <a:noFill/>
          <a:ln>
            <a:noFill/>
          </a:ln>
        </p:spPr>
      </p:pic>
      <p:sp>
        <p:nvSpPr>
          <p:cNvPr id="134" name="Google Shape;134;p30">
            <a:extLst>
              <a:ext uri="{FF2B5EF4-FFF2-40B4-BE49-F238E27FC236}">
                <a16:creationId xmlns:a16="http://schemas.microsoft.com/office/drawing/2014/main" id="{473FFE03-7812-12E9-CA76-102779F0E47B}"/>
              </a:ext>
            </a:extLst>
          </p:cNvPr>
          <p:cNvSpPr/>
          <p:nvPr/>
        </p:nvSpPr>
        <p:spPr>
          <a:xfrm>
            <a:off x="0" y="6096000"/>
            <a:ext cx="12192000" cy="762000"/>
          </a:xfrm>
          <a:prstGeom prst="rect">
            <a:avLst/>
          </a:prstGeom>
          <a:solidFill>
            <a:srgbClr val="FFE9E6"/>
          </a:solidFill>
          <a:ln>
            <a:noFill/>
          </a:ln>
        </p:spPr>
        <p:txBody>
          <a:bodyPr spcFirstLastPara="1" wrap="square" lIns="0" tIns="0" rIns="0" bIns="0" anchor="ctr" anchorCtr="0">
            <a:noAutofit/>
          </a:bodyPr>
          <a:lstStyle/>
          <a:p>
            <a:pPr algn="ctr">
              <a:buClr>
                <a:srgbClr val="FFFFFF"/>
              </a:buClr>
              <a:buSzPts val="1200"/>
            </a:pPr>
            <a:endParaRPr sz="1600">
              <a:solidFill>
                <a:srgbClr val="FFFFFF"/>
              </a:solidFill>
              <a:latin typeface="Helvetica Neue"/>
              <a:ea typeface="Helvetica Neue"/>
              <a:cs typeface="Helvetica Neue"/>
              <a:sym typeface="Helvetica Neue"/>
            </a:endParaRPr>
          </a:p>
        </p:txBody>
      </p:sp>
      <p:pic>
        <p:nvPicPr>
          <p:cNvPr id="135" name="Google Shape;135;p30" descr="Group.svg">
            <a:extLst>
              <a:ext uri="{FF2B5EF4-FFF2-40B4-BE49-F238E27FC236}">
                <a16:creationId xmlns:a16="http://schemas.microsoft.com/office/drawing/2014/main" id="{D27D96C1-9CFB-54A1-0134-E81013C308A2}"/>
              </a:ext>
            </a:extLst>
          </p:cNvPr>
          <p:cNvPicPr preferRelativeResize="0"/>
          <p:nvPr/>
        </p:nvPicPr>
        <p:blipFill rotWithShape="1">
          <a:blip r:embed="rId4">
            <a:alphaModFix/>
          </a:blip>
          <a:srcRect/>
          <a:stretch/>
        </p:blipFill>
        <p:spPr>
          <a:xfrm>
            <a:off x="11247899" y="6187617"/>
            <a:ext cx="774233" cy="573505"/>
          </a:xfrm>
          <a:prstGeom prst="rect">
            <a:avLst/>
          </a:prstGeom>
          <a:noFill/>
          <a:ln>
            <a:noFill/>
          </a:ln>
        </p:spPr>
      </p:pic>
      <p:pic>
        <p:nvPicPr>
          <p:cNvPr id="136" name="Google Shape;136;p30" descr="Frame 3.svg">
            <a:extLst>
              <a:ext uri="{FF2B5EF4-FFF2-40B4-BE49-F238E27FC236}">
                <a16:creationId xmlns:a16="http://schemas.microsoft.com/office/drawing/2014/main" id="{17468AF0-D40D-2930-3C8C-CBDA595B32F2}"/>
              </a:ext>
            </a:extLst>
          </p:cNvPr>
          <p:cNvPicPr preferRelativeResize="0"/>
          <p:nvPr/>
        </p:nvPicPr>
        <p:blipFill rotWithShape="1">
          <a:blip r:embed="rId5">
            <a:alphaModFix/>
          </a:blip>
          <a:srcRect r="53767"/>
          <a:stretch>
            <a:fillRect/>
          </a:stretch>
        </p:blipFill>
        <p:spPr>
          <a:xfrm>
            <a:off x="508000" y="6314224"/>
            <a:ext cx="3006262" cy="248657"/>
          </a:xfrm>
          <a:prstGeom prst="rect">
            <a:avLst/>
          </a:prstGeom>
          <a:noFill/>
          <a:ln>
            <a:noFill/>
          </a:ln>
        </p:spPr>
      </p:pic>
      <p:sp>
        <p:nvSpPr>
          <p:cNvPr id="137" name="Google Shape;137;p30">
            <a:extLst>
              <a:ext uri="{FF2B5EF4-FFF2-40B4-BE49-F238E27FC236}">
                <a16:creationId xmlns:a16="http://schemas.microsoft.com/office/drawing/2014/main" id="{D6DED7D6-0EF5-449D-EE60-AA0FE31BCF0D}"/>
              </a:ext>
            </a:extLst>
          </p:cNvPr>
          <p:cNvSpPr txBox="1"/>
          <p:nvPr/>
        </p:nvSpPr>
        <p:spPr>
          <a:xfrm>
            <a:off x="505130" y="330622"/>
            <a:ext cx="11600732" cy="543739"/>
          </a:xfrm>
          <a:prstGeom prst="rect">
            <a:avLst/>
          </a:prstGeom>
          <a:noFill/>
          <a:ln>
            <a:noFill/>
          </a:ln>
        </p:spPr>
        <p:txBody>
          <a:bodyPr spcFirstLastPara="1" wrap="square" lIns="25400" tIns="25400" rIns="25400" bIns="25400" anchor="ctr" anchorCtr="0">
            <a:spAutoFit/>
          </a:bodyPr>
          <a:lstStyle/>
          <a:p>
            <a:pPr>
              <a:buClr>
                <a:srgbClr val="000000"/>
              </a:buClr>
              <a:buSzPts val="3000"/>
            </a:pPr>
            <a:r>
              <a:rPr lang="en" sz="3200" b="1" dirty="0">
                <a:solidFill>
                  <a:srgbClr val="000000"/>
                </a:solidFill>
                <a:latin typeface="Helvetica Neue"/>
                <a:ea typeface="Helvetica Neue"/>
                <a:cs typeface="Helvetica Neue"/>
                <a:sym typeface="Helvetica Neue"/>
              </a:rPr>
              <a:t>Robius crates offer easy access to native plat</a:t>
            </a:r>
            <a:r>
              <a:rPr lang="en-US" sz="3200" b="1" dirty="0" err="1">
                <a:solidFill>
                  <a:srgbClr val="000000"/>
                </a:solidFill>
                <a:latin typeface="Helvetica Neue"/>
                <a:ea typeface="Helvetica Neue"/>
                <a:cs typeface="Helvetica Neue"/>
                <a:sym typeface="Helvetica Neue"/>
              </a:rPr>
              <a:t>fo</a:t>
            </a:r>
            <a:r>
              <a:rPr lang="en" sz="3200" b="1" dirty="0">
                <a:solidFill>
                  <a:srgbClr val="000000"/>
                </a:solidFill>
                <a:latin typeface="Helvetica Neue"/>
                <a:ea typeface="Helvetica Neue"/>
                <a:cs typeface="Helvetica Neue"/>
                <a:sym typeface="Helvetica Neue"/>
              </a:rPr>
              <a:t>rm APIs</a:t>
            </a:r>
            <a:endParaRPr lang="en" sz="3200" b="1" i="1" dirty="0">
              <a:solidFill>
                <a:srgbClr val="000000"/>
              </a:solidFill>
              <a:latin typeface="Helvetica Neue"/>
              <a:ea typeface="Helvetica Neue"/>
              <a:cs typeface="Helvetica Neue"/>
              <a:sym typeface="Helvetica Neue"/>
            </a:endParaRPr>
          </a:p>
        </p:txBody>
      </p:sp>
      <p:pic>
        <p:nvPicPr>
          <p:cNvPr id="2" name="Google Shape;136;p30" descr="Frame 3.svg">
            <a:extLst>
              <a:ext uri="{FF2B5EF4-FFF2-40B4-BE49-F238E27FC236}">
                <a16:creationId xmlns:a16="http://schemas.microsoft.com/office/drawing/2014/main" id="{5CD31EC5-F317-A433-D31E-8CCF65EBBA11}"/>
              </a:ext>
            </a:extLst>
          </p:cNvPr>
          <p:cNvPicPr preferRelativeResize="0"/>
          <p:nvPr/>
        </p:nvPicPr>
        <p:blipFill rotWithShape="1">
          <a:blip r:embed="rId5">
            <a:alphaModFix/>
          </a:blip>
          <a:srcRect l="46233"/>
          <a:stretch>
            <a:fillRect/>
          </a:stretch>
        </p:blipFill>
        <p:spPr>
          <a:xfrm>
            <a:off x="3578998" y="6314224"/>
            <a:ext cx="3496138" cy="248657"/>
          </a:xfrm>
          <a:prstGeom prst="rect">
            <a:avLst/>
          </a:prstGeom>
          <a:noFill/>
          <a:ln>
            <a:noFill/>
          </a:ln>
        </p:spPr>
      </p:pic>
      <p:sp>
        <p:nvSpPr>
          <p:cNvPr id="5" name="TextBox 4">
            <a:extLst>
              <a:ext uri="{FF2B5EF4-FFF2-40B4-BE49-F238E27FC236}">
                <a16:creationId xmlns:a16="http://schemas.microsoft.com/office/drawing/2014/main" id="{A1D35983-B84E-1234-3E12-381C982EC7B2}"/>
              </a:ext>
            </a:extLst>
          </p:cNvPr>
          <p:cNvSpPr txBox="1"/>
          <p:nvPr/>
        </p:nvSpPr>
        <p:spPr>
          <a:xfrm>
            <a:off x="448366" y="2015229"/>
            <a:ext cx="5713896" cy="3600986"/>
          </a:xfrm>
          <a:prstGeom prst="rect">
            <a:avLst/>
          </a:prstGeom>
          <a:noFill/>
        </p:spPr>
        <p:txBody>
          <a:bodyPr wrap="square">
            <a:spAutoFit/>
          </a:bodyPr>
          <a:lstStyle/>
          <a:p>
            <a:pPr rtl="0">
              <a:buNone/>
            </a:pPr>
            <a:r>
              <a:rPr lang="en-US" sz="1200" b="0" i="0" u="none" strike="noStrike" dirty="0">
                <a:solidFill>
                  <a:srgbClr val="0000FF"/>
                </a:solidFill>
                <a:effectLst/>
                <a:latin typeface="Menlo" panose="020B0609030804020204" pitchFamily="49" charset="0"/>
                <a:ea typeface="Menlo" panose="020B0609030804020204" pitchFamily="49" charset="0"/>
                <a:cs typeface="Menlo" panose="020B0609030804020204" pitchFamily="49" charset="0"/>
              </a:rPr>
              <a:t>struct</a:t>
            </a: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 </a:t>
            </a:r>
            <a:r>
              <a:rPr lang="en-US" sz="1200" b="0" i="0" u="none" strike="noStrike" dirty="0" err="1">
                <a:solidFill>
                  <a:srgbClr val="267F99"/>
                </a:solidFill>
                <a:effectLst/>
                <a:latin typeface="Menlo" panose="020B0609030804020204" pitchFamily="49" charset="0"/>
                <a:ea typeface="Menlo" panose="020B0609030804020204" pitchFamily="49" charset="0"/>
                <a:cs typeface="Menlo" panose="020B0609030804020204" pitchFamily="49" charset="0"/>
              </a:rPr>
              <a:t>LocationHandler</a:t>
            </a: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a:t>
            </a:r>
            <a:br>
              <a:rPr lang="en-US" sz="1200" b="0" dirty="0">
                <a:effectLst/>
                <a:latin typeface="Menlo" panose="020B0609030804020204" pitchFamily="49" charset="0"/>
                <a:ea typeface="Menlo" panose="020B0609030804020204" pitchFamily="49" charset="0"/>
                <a:cs typeface="Menlo" panose="020B0609030804020204" pitchFamily="49" charset="0"/>
              </a:rPr>
            </a:br>
            <a:endParaRPr lang="en-US" sz="1200" b="0" dirty="0">
              <a:effectLst/>
              <a:latin typeface="Menlo" panose="020B0609030804020204" pitchFamily="49" charset="0"/>
              <a:ea typeface="Menlo" panose="020B0609030804020204" pitchFamily="49" charset="0"/>
              <a:cs typeface="Menlo" panose="020B0609030804020204" pitchFamily="49" charset="0"/>
            </a:endParaRPr>
          </a:p>
          <a:p>
            <a:pPr rtl="0">
              <a:buNone/>
            </a:pPr>
            <a:r>
              <a:rPr lang="en-US" sz="1200" b="0" i="0" u="none" strike="noStrike" dirty="0" err="1">
                <a:solidFill>
                  <a:srgbClr val="0000FF"/>
                </a:solidFill>
                <a:effectLst/>
                <a:latin typeface="Menlo" panose="020B0609030804020204" pitchFamily="49" charset="0"/>
                <a:ea typeface="Menlo" panose="020B0609030804020204" pitchFamily="49" charset="0"/>
                <a:cs typeface="Menlo" panose="020B0609030804020204" pitchFamily="49" charset="0"/>
              </a:rPr>
              <a:t>impl</a:t>
            </a: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 </a:t>
            </a:r>
            <a:r>
              <a:rPr lang="en-US" sz="1200" b="0" i="0" u="none" strike="noStrike" dirty="0" err="1">
                <a:solidFill>
                  <a:srgbClr val="267F99"/>
                </a:solidFill>
                <a:effectLst/>
                <a:latin typeface="Menlo" panose="020B0609030804020204" pitchFamily="49" charset="0"/>
                <a:ea typeface="Menlo" panose="020B0609030804020204" pitchFamily="49" charset="0"/>
                <a:cs typeface="Menlo" panose="020B0609030804020204" pitchFamily="49" charset="0"/>
              </a:rPr>
              <a:t>robius_location</a:t>
            </a: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a:t>
            </a:r>
            <a:r>
              <a:rPr lang="en-US" sz="1200" b="0" i="0" u="none" strike="noStrike" dirty="0">
                <a:solidFill>
                  <a:srgbClr val="267F99"/>
                </a:solidFill>
                <a:effectLst/>
                <a:latin typeface="Menlo" panose="020B0609030804020204" pitchFamily="49" charset="0"/>
                <a:ea typeface="Menlo" panose="020B0609030804020204" pitchFamily="49" charset="0"/>
                <a:cs typeface="Menlo" panose="020B0609030804020204" pitchFamily="49" charset="0"/>
              </a:rPr>
              <a:t>Handler</a:t>
            </a: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 </a:t>
            </a:r>
            <a:r>
              <a:rPr lang="en-US" sz="1200" b="0" i="0" u="none" strike="noStrike" dirty="0">
                <a:solidFill>
                  <a:srgbClr val="0000FF"/>
                </a:solidFill>
                <a:effectLst/>
                <a:latin typeface="Menlo" panose="020B0609030804020204" pitchFamily="49" charset="0"/>
                <a:ea typeface="Menlo" panose="020B0609030804020204" pitchFamily="49" charset="0"/>
                <a:cs typeface="Menlo" panose="020B0609030804020204" pitchFamily="49" charset="0"/>
              </a:rPr>
              <a:t>for</a:t>
            </a: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 </a:t>
            </a:r>
            <a:r>
              <a:rPr lang="en-US" sz="1200" b="0" i="0" u="none" strike="noStrike" dirty="0" err="1">
                <a:solidFill>
                  <a:srgbClr val="267F99"/>
                </a:solidFill>
                <a:effectLst/>
                <a:latin typeface="Menlo" panose="020B0609030804020204" pitchFamily="49" charset="0"/>
                <a:ea typeface="Menlo" panose="020B0609030804020204" pitchFamily="49" charset="0"/>
                <a:cs typeface="Menlo" panose="020B0609030804020204" pitchFamily="49" charset="0"/>
              </a:rPr>
              <a:t>LocationHandler</a:t>
            </a: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 {</a:t>
            </a:r>
            <a:endParaRPr lang="en-US" sz="1200" b="0" dirty="0">
              <a:effectLst/>
              <a:latin typeface="Menlo" panose="020B0609030804020204" pitchFamily="49" charset="0"/>
              <a:ea typeface="Menlo" panose="020B0609030804020204" pitchFamily="49" charset="0"/>
              <a:cs typeface="Menlo" panose="020B0609030804020204" pitchFamily="49" charset="0"/>
            </a:endParaRPr>
          </a:p>
          <a:p>
            <a:pPr rtl="0">
              <a:buNone/>
            </a:pP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  </a:t>
            </a:r>
            <a:r>
              <a:rPr lang="en-US" sz="1200" b="0" i="0" u="none" strike="noStrike" dirty="0" err="1">
                <a:solidFill>
                  <a:srgbClr val="0000FF"/>
                </a:solidFill>
                <a:effectLst/>
                <a:latin typeface="Menlo" panose="020B0609030804020204" pitchFamily="49" charset="0"/>
                <a:ea typeface="Menlo" panose="020B0609030804020204" pitchFamily="49" charset="0"/>
                <a:cs typeface="Menlo" panose="020B0609030804020204" pitchFamily="49" charset="0"/>
              </a:rPr>
              <a:t>fn</a:t>
            </a: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 </a:t>
            </a:r>
            <a:r>
              <a:rPr lang="en-US" sz="1200" b="0" i="0" u="none" strike="noStrike" dirty="0" err="1">
                <a:solidFill>
                  <a:srgbClr val="795E26"/>
                </a:solidFill>
                <a:effectLst/>
                <a:latin typeface="Menlo" panose="020B0609030804020204" pitchFamily="49" charset="0"/>
                <a:ea typeface="Menlo" panose="020B0609030804020204" pitchFamily="49" charset="0"/>
                <a:cs typeface="Menlo" panose="020B0609030804020204" pitchFamily="49" charset="0"/>
              </a:rPr>
              <a:t>handle_update</a:t>
            </a: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(&amp;</a:t>
            </a:r>
            <a:r>
              <a:rPr lang="en-US" sz="1200" b="0" i="0" u="none" strike="noStrike" dirty="0">
                <a:solidFill>
                  <a:srgbClr val="0000FF"/>
                </a:solidFill>
                <a:effectLst/>
                <a:latin typeface="Menlo" panose="020B0609030804020204" pitchFamily="49" charset="0"/>
                <a:ea typeface="Menlo" panose="020B0609030804020204" pitchFamily="49" charset="0"/>
                <a:cs typeface="Menlo" panose="020B0609030804020204" pitchFamily="49" charset="0"/>
              </a:rPr>
              <a:t>self</a:t>
            </a: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 </a:t>
            </a:r>
            <a:r>
              <a:rPr lang="en-US" sz="1200" b="0" i="0" u="none" strike="noStrike" dirty="0">
                <a:solidFill>
                  <a:srgbClr val="001080"/>
                </a:solidFill>
                <a:effectLst/>
                <a:latin typeface="Menlo" panose="020B0609030804020204" pitchFamily="49" charset="0"/>
                <a:ea typeface="Menlo" panose="020B0609030804020204" pitchFamily="49" charset="0"/>
                <a:cs typeface="Menlo" panose="020B0609030804020204" pitchFamily="49" charset="0"/>
              </a:rPr>
              <a:t>location</a:t>
            </a: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 </a:t>
            </a:r>
            <a:r>
              <a:rPr lang="en-US" sz="1200" b="0" i="0" u="none" strike="noStrike" dirty="0">
                <a:solidFill>
                  <a:srgbClr val="267F99"/>
                </a:solidFill>
                <a:effectLst/>
                <a:latin typeface="Menlo" panose="020B0609030804020204" pitchFamily="49" charset="0"/>
                <a:ea typeface="Menlo" panose="020B0609030804020204" pitchFamily="49" charset="0"/>
                <a:cs typeface="Menlo" panose="020B0609030804020204" pitchFamily="49" charset="0"/>
              </a:rPr>
              <a:t>Location</a:t>
            </a: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&lt;</a:t>
            </a:r>
            <a:r>
              <a:rPr lang="en-US" sz="1200" b="0" i="0" u="none" strike="noStrike" dirty="0">
                <a:solidFill>
                  <a:srgbClr val="0000FF"/>
                </a:solidFill>
                <a:effectLst/>
                <a:latin typeface="Menlo" panose="020B0609030804020204" pitchFamily="49" charset="0"/>
                <a:ea typeface="Menlo" panose="020B0609030804020204" pitchFamily="49" charset="0"/>
                <a:cs typeface="Menlo" panose="020B0609030804020204" pitchFamily="49" charset="0"/>
              </a:rPr>
              <a:t>'_</a:t>
            </a: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&gt;) {</a:t>
            </a:r>
            <a:endParaRPr lang="en-US" sz="1200" b="0" dirty="0">
              <a:effectLst/>
              <a:latin typeface="Menlo" panose="020B0609030804020204" pitchFamily="49" charset="0"/>
              <a:ea typeface="Menlo" panose="020B0609030804020204" pitchFamily="49" charset="0"/>
              <a:cs typeface="Menlo" panose="020B0609030804020204" pitchFamily="49" charset="0"/>
            </a:endParaRPr>
          </a:p>
          <a:p>
            <a:pPr rtl="0">
              <a:buNone/>
            </a:pP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     </a:t>
            </a:r>
            <a:r>
              <a:rPr lang="en-US" sz="1200" b="0" i="0" u="none" strike="noStrike" dirty="0">
                <a:solidFill>
                  <a:srgbClr val="AF00DB"/>
                </a:solidFill>
                <a:effectLst/>
                <a:latin typeface="Menlo" panose="020B0609030804020204" pitchFamily="49" charset="0"/>
                <a:ea typeface="Menlo" panose="020B0609030804020204" pitchFamily="49" charset="0"/>
                <a:cs typeface="Menlo" panose="020B0609030804020204" pitchFamily="49" charset="0"/>
              </a:rPr>
              <a:t>match</a:t>
            </a: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 </a:t>
            </a:r>
            <a:r>
              <a:rPr lang="en-US" sz="1200" b="0" i="0" u="none" strike="noStrike" dirty="0" err="1">
                <a:solidFill>
                  <a:srgbClr val="001080"/>
                </a:solidFill>
                <a:effectLst/>
                <a:latin typeface="Menlo" panose="020B0609030804020204" pitchFamily="49" charset="0"/>
                <a:ea typeface="Menlo" panose="020B0609030804020204" pitchFamily="49" charset="0"/>
                <a:cs typeface="Menlo" panose="020B0609030804020204" pitchFamily="49" charset="0"/>
              </a:rPr>
              <a:t>location</a:t>
            </a:r>
            <a:r>
              <a:rPr lang="en-US" sz="1200" b="0" i="0" u="none" strike="noStrike" dirty="0" err="1">
                <a:solidFill>
                  <a:srgbClr val="000000"/>
                </a:solidFill>
                <a:effectLst/>
                <a:latin typeface="Menlo" panose="020B0609030804020204" pitchFamily="49" charset="0"/>
                <a:ea typeface="Menlo" panose="020B0609030804020204" pitchFamily="49" charset="0"/>
                <a:cs typeface="Menlo" panose="020B0609030804020204" pitchFamily="49" charset="0"/>
              </a:rPr>
              <a:t>.</a:t>
            </a:r>
            <a:r>
              <a:rPr lang="en-US" sz="1200" b="0" i="0" u="none" strike="noStrike" dirty="0" err="1">
                <a:solidFill>
                  <a:srgbClr val="795E26"/>
                </a:solidFill>
                <a:effectLst/>
                <a:latin typeface="Menlo" panose="020B0609030804020204" pitchFamily="49" charset="0"/>
                <a:ea typeface="Menlo" panose="020B0609030804020204" pitchFamily="49" charset="0"/>
                <a:cs typeface="Menlo" panose="020B0609030804020204" pitchFamily="49" charset="0"/>
              </a:rPr>
              <a:t>coordinates</a:t>
            </a: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 {</a:t>
            </a:r>
            <a:endParaRPr lang="en-US" sz="1200" b="0" dirty="0">
              <a:effectLst/>
              <a:latin typeface="Menlo" panose="020B0609030804020204" pitchFamily="49" charset="0"/>
              <a:ea typeface="Menlo" panose="020B0609030804020204" pitchFamily="49" charset="0"/>
              <a:cs typeface="Menlo" panose="020B0609030804020204" pitchFamily="49" charset="0"/>
            </a:endParaRPr>
          </a:p>
          <a:p>
            <a:pPr rtl="0">
              <a:buNone/>
            </a:pP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        </a:t>
            </a:r>
            <a:r>
              <a:rPr lang="en-US" sz="1200" b="0" i="0" u="none" strike="noStrike" dirty="0">
                <a:solidFill>
                  <a:srgbClr val="0070C1"/>
                </a:solidFill>
                <a:effectLst/>
                <a:latin typeface="Menlo" panose="020B0609030804020204" pitchFamily="49" charset="0"/>
                <a:ea typeface="Menlo" panose="020B0609030804020204" pitchFamily="49" charset="0"/>
                <a:cs typeface="Menlo" panose="020B0609030804020204" pitchFamily="49" charset="0"/>
              </a:rPr>
              <a:t>Ok</a:t>
            </a: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a:t>
            </a:r>
            <a:r>
              <a:rPr lang="en-US" sz="1200" b="0" i="0" u="none" strike="noStrike" dirty="0">
                <a:solidFill>
                  <a:srgbClr val="001080"/>
                </a:solidFill>
                <a:effectLst/>
                <a:latin typeface="Menlo" panose="020B0609030804020204" pitchFamily="49" charset="0"/>
                <a:ea typeface="Menlo" panose="020B0609030804020204" pitchFamily="49" charset="0"/>
                <a:cs typeface="Menlo" panose="020B0609030804020204" pitchFamily="49" charset="0"/>
              </a:rPr>
              <a:t>coordinates</a:t>
            </a: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 =&gt; {</a:t>
            </a:r>
            <a:endParaRPr lang="en-US" sz="1200" b="0" dirty="0">
              <a:effectLst/>
              <a:latin typeface="Menlo" panose="020B0609030804020204" pitchFamily="49" charset="0"/>
              <a:ea typeface="Menlo" panose="020B0609030804020204" pitchFamily="49" charset="0"/>
              <a:cs typeface="Menlo" panose="020B0609030804020204" pitchFamily="49" charset="0"/>
            </a:endParaRPr>
          </a:p>
          <a:p>
            <a:pPr rtl="0">
              <a:buNone/>
            </a:pP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           </a:t>
            </a:r>
            <a:r>
              <a:rPr lang="en-US" sz="1200" b="0" i="0" u="none" strike="noStrike" dirty="0" err="1">
                <a:solidFill>
                  <a:srgbClr val="267F99"/>
                </a:solidFill>
                <a:effectLst/>
                <a:latin typeface="Menlo" panose="020B0609030804020204" pitchFamily="49" charset="0"/>
                <a:ea typeface="Menlo" panose="020B0609030804020204" pitchFamily="49" charset="0"/>
                <a:cs typeface="Menlo" panose="020B0609030804020204" pitchFamily="49" charset="0"/>
              </a:rPr>
              <a:t>Cx</a:t>
            </a: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a:t>
            </a:r>
            <a:r>
              <a:rPr lang="en-US" sz="1200" b="0" i="0" u="none" strike="noStrike" dirty="0" err="1">
                <a:solidFill>
                  <a:srgbClr val="795E26"/>
                </a:solidFill>
                <a:effectLst/>
                <a:latin typeface="Menlo" panose="020B0609030804020204" pitchFamily="49" charset="0"/>
                <a:ea typeface="Menlo" panose="020B0609030804020204" pitchFamily="49" charset="0"/>
                <a:cs typeface="Menlo" panose="020B0609030804020204" pitchFamily="49" charset="0"/>
              </a:rPr>
              <a:t>post_action</a:t>
            </a: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a:t>
            </a:r>
            <a:r>
              <a:rPr lang="en-US" sz="1200" b="0" i="0" u="none" strike="noStrike" dirty="0" err="1">
                <a:solidFill>
                  <a:srgbClr val="267F99"/>
                </a:solidFill>
                <a:effectLst/>
                <a:latin typeface="Menlo" panose="020B0609030804020204" pitchFamily="49" charset="0"/>
                <a:ea typeface="Menlo" panose="020B0609030804020204" pitchFamily="49" charset="0"/>
                <a:cs typeface="Menlo" panose="020B0609030804020204" pitchFamily="49" charset="0"/>
              </a:rPr>
              <a:t>LocationAction</a:t>
            </a: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a:t>
            </a:r>
            <a:r>
              <a:rPr lang="en-US" sz="1200" b="0" i="0" u="none" strike="noStrike" dirty="0">
                <a:solidFill>
                  <a:srgbClr val="0070C1"/>
                </a:solidFill>
                <a:effectLst/>
                <a:latin typeface="Menlo" panose="020B0609030804020204" pitchFamily="49" charset="0"/>
                <a:ea typeface="Menlo" panose="020B0609030804020204" pitchFamily="49" charset="0"/>
                <a:cs typeface="Menlo" panose="020B0609030804020204" pitchFamily="49" charset="0"/>
              </a:rPr>
              <a:t>Update</a:t>
            </a:r>
            <a:r>
              <a:rPr lang="en-US" sz="1200" dirty="0">
                <a:solidFill>
                  <a:srgbClr val="000000"/>
                </a:solidFill>
                <a:latin typeface="Menlo" panose="020B0609030804020204" pitchFamily="49" charset="0"/>
                <a:ea typeface="Menlo" panose="020B0609030804020204" pitchFamily="49" charset="0"/>
                <a:cs typeface="Menlo" panose="020B0609030804020204" pitchFamily="49" charset="0"/>
              </a:rPr>
              <a:t> {</a:t>
            </a:r>
          </a:p>
          <a:p>
            <a:r>
              <a:rPr lang="en-US" sz="1200" dirty="0">
                <a:solidFill>
                  <a:srgbClr val="001080"/>
                </a:solidFill>
                <a:latin typeface="Menlo" panose="020B0609030804020204" pitchFamily="49" charset="0"/>
                <a:ea typeface="Menlo" panose="020B0609030804020204" pitchFamily="49" charset="0"/>
                <a:cs typeface="Menlo" panose="020B0609030804020204" pitchFamily="49" charset="0"/>
              </a:rPr>
              <a:t>             coordinates</a:t>
            </a:r>
            <a:r>
              <a:rPr lang="en-US" sz="1200" dirty="0">
                <a:solidFill>
                  <a:srgbClr val="000000"/>
                </a:solidFill>
                <a:latin typeface="Menlo" panose="020B0609030804020204" pitchFamily="49" charset="0"/>
                <a:ea typeface="Menlo" panose="020B0609030804020204" pitchFamily="49" charset="0"/>
                <a:cs typeface="Menlo" panose="020B0609030804020204" pitchFamily="49" charset="0"/>
              </a:rPr>
              <a:t>,</a:t>
            </a:r>
            <a:endParaRPr lang="en-US" sz="1200" dirty="0">
              <a:latin typeface="Menlo" panose="020B0609030804020204" pitchFamily="49" charset="0"/>
              <a:ea typeface="Menlo" panose="020B0609030804020204" pitchFamily="49" charset="0"/>
              <a:cs typeface="Menlo" panose="020B0609030804020204" pitchFamily="49" charset="0"/>
            </a:endParaRPr>
          </a:p>
          <a:p>
            <a:r>
              <a:rPr lang="en-US" sz="1200" dirty="0">
                <a:solidFill>
                  <a:srgbClr val="000000"/>
                </a:solidFill>
                <a:latin typeface="Menlo" panose="020B0609030804020204" pitchFamily="49" charset="0"/>
                <a:ea typeface="Menlo" panose="020B0609030804020204" pitchFamily="49" charset="0"/>
                <a:cs typeface="Menlo" panose="020B0609030804020204" pitchFamily="49" charset="0"/>
              </a:rPr>
              <a:t>             </a:t>
            </a:r>
            <a:r>
              <a:rPr lang="en-US" sz="1200" dirty="0">
                <a:solidFill>
                  <a:srgbClr val="001080"/>
                </a:solidFill>
                <a:latin typeface="Menlo" panose="020B0609030804020204" pitchFamily="49" charset="0"/>
                <a:ea typeface="Menlo" panose="020B0609030804020204" pitchFamily="49" charset="0"/>
                <a:cs typeface="Menlo" panose="020B0609030804020204" pitchFamily="49" charset="0"/>
              </a:rPr>
              <a:t>time</a:t>
            </a:r>
            <a:r>
              <a:rPr lang="en-US" sz="1200" dirty="0">
                <a:solidFill>
                  <a:srgbClr val="000000"/>
                </a:solidFill>
                <a:latin typeface="Menlo" panose="020B0609030804020204" pitchFamily="49" charset="0"/>
                <a:ea typeface="Menlo" panose="020B0609030804020204" pitchFamily="49" charset="0"/>
                <a:cs typeface="Menlo" panose="020B0609030804020204" pitchFamily="49" charset="0"/>
              </a:rPr>
              <a:t>: </a:t>
            </a:r>
            <a:r>
              <a:rPr lang="en-US" sz="1200" dirty="0" err="1">
                <a:solidFill>
                  <a:srgbClr val="001080"/>
                </a:solidFill>
                <a:latin typeface="Menlo" panose="020B0609030804020204" pitchFamily="49" charset="0"/>
                <a:ea typeface="Menlo" panose="020B0609030804020204" pitchFamily="49" charset="0"/>
                <a:cs typeface="Menlo" panose="020B0609030804020204" pitchFamily="49" charset="0"/>
              </a:rPr>
              <a:t>location</a:t>
            </a:r>
            <a:r>
              <a:rPr lang="en-US" sz="1200" dirty="0" err="1">
                <a:solidFill>
                  <a:srgbClr val="000000"/>
                </a:solidFill>
                <a:latin typeface="Menlo" panose="020B0609030804020204" pitchFamily="49" charset="0"/>
                <a:ea typeface="Menlo" panose="020B0609030804020204" pitchFamily="49" charset="0"/>
                <a:cs typeface="Menlo" panose="020B0609030804020204" pitchFamily="49" charset="0"/>
              </a:rPr>
              <a:t>.</a:t>
            </a:r>
            <a:r>
              <a:rPr lang="en-US" sz="1200" dirty="0" err="1">
                <a:solidFill>
                  <a:srgbClr val="795E26"/>
                </a:solidFill>
                <a:latin typeface="Menlo" panose="020B0609030804020204" pitchFamily="49" charset="0"/>
                <a:ea typeface="Menlo" panose="020B0609030804020204" pitchFamily="49" charset="0"/>
                <a:cs typeface="Menlo" panose="020B0609030804020204" pitchFamily="49" charset="0"/>
              </a:rPr>
              <a:t>time</a:t>
            </a:r>
            <a:r>
              <a:rPr lang="en-US" sz="1200" dirty="0">
                <a:solidFill>
                  <a:srgbClr val="000000"/>
                </a:solidFill>
                <a:latin typeface="Menlo" panose="020B0609030804020204" pitchFamily="49" charset="0"/>
                <a:ea typeface="Menlo" panose="020B0609030804020204" pitchFamily="49" charset="0"/>
                <a:cs typeface="Menlo" panose="020B0609030804020204" pitchFamily="49" charset="0"/>
              </a:rPr>
              <a:t>().</a:t>
            </a:r>
            <a:r>
              <a:rPr lang="en-US" sz="1200" dirty="0">
                <a:solidFill>
                  <a:srgbClr val="795E26"/>
                </a:solidFill>
                <a:latin typeface="Menlo" panose="020B0609030804020204" pitchFamily="49" charset="0"/>
                <a:ea typeface="Menlo" panose="020B0609030804020204" pitchFamily="49" charset="0"/>
                <a:cs typeface="Menlo" panose="020B0609030804020204" pitchFamily="49" charset="0"/>
              </a:rPr>
              <a:t>ok</a:t>
            </a:r>
            <a:r>
              <a:rPr lang="en-US" sz="1200" dirty="0">
                <a:solidFill>
                  <a:srgbClr val="000000"/>
                </a:solidFill>
                <a:latin typeface="Menlo" panose="020B0609030804020204" pitchFamily="49" charset="0"/>
                <a:ea typeface="Menlo" panose="020B0609030804020204" pitchFamily="49" charset="0"/>
                <a:cs typeface="Menlo" panose="020B0609030804020204" pitchFamily="49" charset="0"/>
              </a:rPr>
              <a:t>(),</a:t>
            </a:r>
          </a:p>
          <a:p>
            <a:r>
              <a:rPr lang="en-US" sz="1200" dirty="0">
                <a:solidFill>
                  <a:srgbClr val="000000"/>
                </a:solidFill>
                <a:latin typeface="Menlo" panose="020B0609030804020204" pitchFamily="49" charset="0"/>
                <a:ea typeface="Menlo" panose="020B0609030804020204" pitchFamily="49" charset="0"/>
                <a:cs typeface="Menlo" panose="020B0609030804020204" pitchFamily="49" charset="0"/>
              </a:rPr>
              <a:t>           });</a:t>
            </a:r>
            <a:endParaRPr lang="en-US" sz="1200" dirty="0">
              <a:latin typeface="Menlo" panose="020B0609030804020204" pitchFamily="49" charset="0"/>
              <a:ea typeface="Menlo" panose="020B0609030804020204" pitchFamily="49" charset="0"/>
              <a:cs typeface="Menlo" panose="020B0609030804020204" pitchFamily="49" charset="0"/>
            </a:endParaRPr>
          </a:p>
          <a:p>
            <a:pPr rtl="0">
              <a:buNone/>
            </a:pP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        }</a:t>
            </a:r>
            <a:endParaRPr lang="en-US" sz="1200" b="0" dirty="0">
              <a:effectLst/>
              <a:latin typeface="Menlo" panose="020B0609030804020204" pitchFamily="49" charset="0"/>
              <a:ea typeface="Menlo" panose="020B0609030804020204" pitchFamily="49" charset="0"/>
              <a:cs typeface="Menlo" panose="020B0609030804020204" pitchFamily="49" charset="0"/>
            </a:endParaRPr>
          </a:p>
          <a:p>
            <a:pPr rtl="0">
              <a:buNone/>
            </a:pP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        </a:t>
            </a:r>
            <a:r>
              <a:rPr lang="en-US" sz="1200" b="0" i="0" u="none" strike="noStrike" dirty="0">
                <a:solidFill>
                  <a:srgbClr val="0070C1"/>
                </a:solidFill>
                <a:effectLst/>
                <a:latin typeface="Menlo" panose="020B0609030804020204" pitchFamily="49" charset="0"/>
                <a:ea typeface="Menlo" panose="020B0609030804020204" pitchFamily="49" charset="0"/>
                <a:cs typeface="Menlo" panose="020B0609030804020204" pitchFamily="49" charset="0"/>
              </a:rPr>
              <a:t>Err</a:t>
            </a: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a:t>
            </a:r>
            <a:r>
              <a:rPr lang="en-US" sz="1200" b="0" i="0" u="none" strike="noStrike" dirty="0">
                <a:solidFill>
                  <a:srgbClr val="001080"/>
                </a:solidFill>
                <a:effectLst/>
                <a:latin typeface="Menlo" panose="020B0609030804020204" pitchFamily="49" charset="0"/>
                <a:ea typeface="Menlo" panose="020B0609030804020204" pitchFamily="49" charset="0"/>
                <a:cs typeface="Menlo" panose="020B0609030804020204" pitchFamily="49" charset="0"/>
              </a:rPr>
              <a:t>e</a:t>
            </a: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 =&gt; </a:t>
            </a:r>
            <a:r>
              <a:rPr lang="en-US" sz="1200" b="0" i="0" u="none" strike="noStrike" dirty="0" err="1">
                <a:solidFill>
                  <a:srgbClr val="267F99"/>
                </a:solidFill>
                <a:effectLst/>
                <a:latin typeface="Menlo" panose="020B0609030804020204" pitchFamily="49" charset="0"/>
                <a:ea typeface="Menlo" panose="020B0609030804020204" pitchFamily="49" charset="0"/>
                <a:cs typeface="Menlo" panose="020B0609030804020204" pitchFamily="49" charset="0"/>
              </a:rPr>
              <a:t>Cx</a:t>
            </a: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a:t>
            </a:r>
            <a:r>
              <a:rPr lang="en-US" sz="1200" b="0" i="0" u="none" strike="noStrike" dirty="0" err="1">
                <a:solidFill>
                  <a:srgbClr val="795E26"/>
                </a:solidFill>
                <a:effectLst/>
                <a:latin typeface="Menlo" panose="020B0609030804020204" pitchFamily="49" charset="0"/>
                <a:ea typeface="Menlo" panose="020B0609030804020204" pitchFamily="49" charset="0"/>
                <a:cs typeface="Menlo" panose="020B0609030804020204" pitchFamily="49" charset="0"/>
              </a:rPr>
              <a:t>post_action</a:t>
            </a: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a:t>
            </a:r>
            <a:r>
              <a:rPr lang="en-US" sz="1200" b="0" i="0" u="none" strike="noStrike" dirty="0" err="1">
                <a:solidFill>
                  <a:srgbClr val="267F99"/>
                </a:solidFill>
                <a:effectLst/>
                <a:latin typeface="Menlo" panose="020B0609030804020204" pitchFamily="49" charset="0"/>
                <a:ea typeface="Menlo" panose="020B0609030804020204" pitchFamily="49" charset="0"/>
                <a:cs typeface="Menlo" panose="020B0609030804020204" pitchFamily="49" charset="0"/>
              </a:rPr>
              <a:t>LocationAction</a:t>
            </a: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a:t>
            </a:r>
            <a:r>
              <a:rPr lang="en-US" sz="1200" b="0" i="0" u="none" strike="noStrike" dirty="0">
                <a:solidFill>
                  <a:srgbClr val="0070C1"/>
                </a:solidFill>
                <a:effectLst/>
                <a:latin typeface="Menlo" panose="020B0609030804020204" pitchFamily="49" charset="0"/>
                <a:ea typeface="Menlo" panose="020B0609030804020204" pitchFamily="49" charset="0"/>
                <a:cs typeface="Menlo" panose="020B0609030804020204" pitchFamily="49" charset="0"/>
              </a:rPr>
              <a:t>Error</a:t>
            </a: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a:t>
            </a:r>
            <a:r>
              <a:rPr lang="en-US" sz="1200" b="0" i="0" u="none" strike="noStrike" dirty="0">
                <a:solidFill>
                  <a:srgbClr val="001080"/>
                </a:solidFill>
                <a:effectLst/>
                <a:latin typeface="Menlo" panose="020B0609030804020204" pitchFamily="49" charset="0"/>
                <a:ea typeface="Menlo" panose="020B0609030804020204" pitchFamily="49" charset="0"/>
                <a:cs typeface="Menlo" panose="020B0609030804020204" pitchFamily="49" charset="0"/>
              </a:rPr>
              <a:t>e</a:t>
            </a: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a:t>
            </a:r>
            <a:endParaRPr lang="en-US" sz="1200" b="0" dirty="0">
              <a:effectLst/>
              <a:latin typeface="Menlo" panose="020B0609030804020204" pitchFamily="49" charset="0"/>
              <a:ea typeface="Menlo" panose="020B0609030804020204" pitchFamily="49" charset="0"/>
              <a:cs typeface="Menlo" panose="020B0609030804020204" pitchFamily="49" charset="0"/>
            </a:endParaRPr>
          </a:p>
          <a:p>
            <a:pPr rtl="0">
              <a:buNone/>
            </a:pP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     </a:t>
            </a:r>
            <a:r>
              <a:rPr lang="en-US" sz="1200" dirty="0">
                <a:solidFill>
                  <a:srgbClr val="000000"/>
                </a:solidFill>
                <a:latin typeface="Menlo" panose="020B0609030804020204" pitchFamily="49" charset="0"/>
                <a:ea typeface="Menlo" panose="020B0609030804020204" pitchFamily="49" charset="0"/>
                <a:cs typeface="Menlo" panose="020B0609030804020204" pitchFamily="49" charset="0"/>
              </a:rPr>
              <a:t>}</a:t>
            </a:r>
            <a:endParaRPr lang="en-US" sz="1200" b="0" dirty="0">
              <a:effectLst/>
              <a:latin typeface="Menlo" panose="020B0609030804020204" pitchFamily="49" charset="0"/>
              <a:ea typeface="Menlo" panose="020B0609030804020204" pitchFamily="49" charset="0"/>
              <a:cs typeface="Menlo" panose="020B0609030804020204" pitchFamily="49" charset="0"/>
            </a:endParaRPr>
          </a:p>
          <a:p>
            <a:pPr rtl="0">
              <a:buNone/>
            </a:pP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a:t>
            </a:r>
            <a:endParaRPr lang="en-US" sz="1200" b="0" dirty="0">
              <a:effectLst/>
              <a:latin typeface="Menlo" panose="020B0609030804020204" pitchFamily="49" charset="0"/>
              <a:ea typeface="Menlo" panose="020B0609030804020204" pitchFamily="49" charset="0"/>
              <a:cs typeface="Menlo" panose="020B0609030804020204" pitchFamily="49" charset="0"/>
            </a:endParaRPr>
          </a:p>
          <a:p>
            <a:r>
              <a:rPr lang="en-US" sz="1200" dirty="0">
                <a:latin typeface="Menlo" panose="020B0609030804020204" pitchFamily="49" charset="0"/>
                <a:ea typeface="Menlo" panose="020B0609030804020204" pitchFamily="49" charset="0"/>
                <a:cs typeface="Menlo" panose="020B0609030804020204" pitchFamily="49" charset="0"/>
              </a:rPr>
              <a:t>...</a:t>
            </a:r>
          </a:p>
          <a:p>
            <a:pPr rtl="0">
              <a:buNone/>
            </a:pPr>
            <a:endParaRPr lang="en-US" sz="1200" b="0" dirty="0">
              <a:effectLst/>
              <a:latin typeface="Menlo" panose="020B0609030804020204" pitchFamily="49" charset="0"/>
              <a:ea typeface="Menlo" panose="020B0609030804020204" pitchFamily="49" charset="0"/>
              <a:cs typeface="Menlo" panose="020B0609030804020204" pitchFamily="49" charset="0"/>
            </a:endParaRPr>
          </a:p>
          <a:p>
            <a:pPr rtl="0">
              <a:buNone/>
            </a:pPr>
            <a:r>
              <a:rPr lang="en-US" sz="1200" b="0" i="0" u="none" strike="noStrike" dirty="0">
                <a:solidFill>
                  <a:srgbClr val="0000FF"/>
                </a:solidFill>
                <a:effectLst/>
                <a:latin typeface="Menlo" panose="020B0609030804020204" pitchFamily="49" charset="0"/>
                <a:ea typeface="Menlo" panose="020B0609030804020204" pitchFamily="49" charset="0"/>
                <a:cs typeface="Menlo" panose="020B0609030804020204" pitchFamily="49" charset="0"/>
              </a:rPr>
              <a:t>let</a:t>
            </a: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 </a:t>
            </a:r>
            <a:r>
              <a:rPr lang="en-US" sz="1200" b="0" i="0" u="none" strike="noStrike" dirty="0" err="1">
                <a:solidFill>
                  <a:srgbClr val="001080"/>
                </a:solidFill>
                <a:effectLst/>
                <a:latin typeface="Menlo" panose="020B0609030804020204" pitchFamily="49" charset="0"/>
                <a:ea typeface="Menlo" panose="020B0609030804020204" pitchFamily="49" charset="0"/>
                <a:cs typeface="Menlo" panose="020B0609030804020204" pitchFamily="49" charset="0"/>
              </a:rPr>
              <a:t>mgr</a:t>
            </a: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 = </a:t>
            </a:r>
            <a:r>
              <a:rPr lang="en-US" sz="1200" b="0" i="0" u="none" strike="noStrike" dirty="0">
                <a:solidFill>
                  <a:srgbClr val="267F99"/>
                </a:solidFill>
                <a:effectLst/>
                <a:latin typeface="Menlo" panose="020B0609030804020204" pitchFamily="49" charset="0"/>
                <a:ea typeface="Menlo" panose="020B0609030804020204" pitchFamily="49" charset="0"/>
                <a:cs typeface="Menlo" panose="020B0609030804020204" pitchFamily="49" charset="0"/>
              </a:rPr>
              <a:t>Manager</a:t>
            </a: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a:t>
            </a:r>
            <a:r>
              <a:rPr lang="en-US" sz="1200" b="0" i="0" u="none" strike="noStrike" dirty="0">
                <a:solidFill>
                  <a:srgbClr val="795E26"/>
                </a:solidFill>
                <a:effectLst/>
                <a:latin typeface="Menlo" panose="020B0609030804020204" pitchFamily="49" charset="0"/>
                <a:ea typeface="Menlo" panose="020B0609030804020204" pitchFamily="49" charset="0"/>
                <a:cs typeface="Menlo" panose="020B0609030804020204" pitchFamily="49" charset="0"/>
              </a:rPr>
              <a:t>new</a:t>
            </a: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a:t>
            </a:r>
            <a:r>
              <a:rPr lang="en-US" sz="1200" b="0" i="0" u="none" strike="noStrike" dirty="0" err="1">
                <a:solidFill>
                  <a:srgbClr val="267F99"/>
                </a:solidFill>
                <a:effectLst/>
                <a:latin typeface="Menlo" panose="020B0609030804020204" pitchFamily="49" charset="0"/>
                <a:ea typeface="Menlo" panose="020B0609030804020204" pitchFamily="49" charset="0"/>
                <a:cs typeface="Menlo" panose="020B0609030804020204" pitchFamily="49" charset="0"/>
              </a:rPr>
              <a:t>LocationHandler</a:t>
            </a: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a:t>
            </a:r>
            <a:endParaRPr lang="en-US" sz="1200" b="0" dirty="0">
              <a:effectLst/>
              <a:latin typeface="Menlo" panose="020B0609030804020204" pitchFamily="49" charset="0"/>
              <a:ea typeface="Menlo" panose="020B0609030804020204" pitchFamily="49" charset="0"/>
              <a:cs typeface="Menlo" panose="020B0609030804020204" pitchFamily="49" charset="0"/>
            </a:endParaRPr>
          </a:p>
          <a:p>
            <a:r>
              <a:rPr lang="en-US" sz="1200" b="0" i="0" u="none" strike="noStrike" dirty="0" err="1">
                <a:solidFill>
                  <a:srgbClr val="001080"/>
                </a:solidFill>
                <a:effectLst/>
                <a:latin typeface="Menlo" panose="020B0609030804020204" pitchFamily="49" charset="0"/>
                <a:ea typeface="Menlo" panose="020B0609030804020204" pitchFamily="49" charset="0"/>
                <a:cs typeface="Menlo" panose="020B0609030804020204" pitchFamily="49" charset="0"/>
              </a:rPr>
              <a:t>mgr</a:t>
            </a:r>
            <a:r>
              <a:rPr lang="en-US" sz="1200" b="0" i="0" u="none" strike="noStrike" dirty="0" err="1">
                <a:solidFill>
                  <a:srgbClr val="000000"/>
                </a:solidFill>
                <a:effectLst/>
                <a:latin typeface="Menlo" panose="020B0609030804020204" pitchFamily="49" charset="0"/>
                <a:ea typeface="Menlo" panose="020B0609030804020204" pitchFamily="49" charset="0"/>
                <a:cs typeface="Menlo" panose="020B0609030804020204" pitchFamily="49" charset="0"/>
              </a:rPr>
              <a:t>.</a:t>
            </a:r>
            <a:r>
              <a:rPr lang="en-US" sz="1200" b="0" i="0" u="none" strike="noStrike" dirty="0" err="1">
                <a:solidFill>
                  <a:srgbClr val="795E26"/>
                </a:solidFill>
                <a:effectLst/>
                <a:latin typeface="Menlo" panose="020B0609030804020204" pitchFamily="49" charset="0"/>
                <a:ea typeface="Menlo" panose="020B0609030804020204" pitchFamily="49" charset="0"/>
                <a:cs typeface="Menlo" panose="020B0609030804020204" pitchFamily="49" charset="0"/>
              </a:rPr>
              <a:t>request_auth</a:t>
            </a:r>
            <a:r>
              <a:rPr lang="en-US" sz="1200" dirty="0">
                <a:solidFill>
                  <a:srgbClr val="000000"/>
                </a:solidFill>
                <a:latin typeface="Menlo" panose="020B0609030804020204" pitchFamily="49" charset="0"/>
                <a:ea typeface="Menlo" panose="020B0609030804020204" pitchFamily="49" charset="0"/>
                <a:cs typeface="Menlo" panose="020B0609030804020204" pitchFamily="49" charset="0"/>
              </a:rPr>
              <a:t>(</a:t>
            </a:r>
            <a:r>
              <a:rPr lang="en-US" sz="1200" b="0" i="0" u="none" strike="noStrike" dirty="0">
                <a:solidFill>
                  <a:srgbClr val="267F99"/>
                </a:solidFill>
                <a:effectLst/>
                <a:latin typeface="Menlo" panose="020B0609030804020204" pitchFamily="49" charset="0"/>
                <a:ea typeface="Menlo" panose="020B0609030804020204" pitchFamily="49" charset="0"/>
                <a:cs typeface="Menlo" panose="020B0609030804020204" pitchFamily="49" charset="0"/>
              </a:rPr>
              <a:t>Access</a:t>
            </a: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a:t>
            </a:r>
            <a:r>
              <a:rPr lang="en-US" sz="1200" b="0" i="0" u="none" strike="noStrike" dirty="0">
                <a:solidFill>
                  <a:srgbClr val="0070C1"/>
                </a:solidFill>
                <a:effectLst/>
                <a:latin typeface="Menlo" panose="020B0609030804020204" pitchFamily="49" charset="0"/>
                <a:ea typeface="Menlo" panose="020B0609030804020204" pitchFamily="49" charset="0"/>
                <a:cs typeface="Menlo" panose="020B0609030804020204" pitchFamily="49" charset="0"/>
              </a:rPr>
              <a:t>Foreground</a:t>
            </a: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 </a:t>
            </a:r>
            <a:r>
              <a:rPr lang="en-US" sz="1200" b="0" i="0" u="none" strike="noStrike" dirty="0">
                <a:solidFill>
                  <a:srgbClr val="267F99"/>
                </a:solidFill>
                <a:effectLst/>
                <a:latin typeface="Menlo" panose="020B0609030804020204" pitchFamily="49" charset="0"/>
                <a:ea typeface="Menlo" panose="020B0609030804020204" pitchFamily="49" charset="0"/>
                <a:cs typeface="Menlo" panose="020B0609030804020204" pitchFamily="49" charset="0"/>
              </a:rPr>
              <a:t>Accuracy</a:t>
            </a: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a:t>
            </a:r>
            <a:r>
              <a:rPr lang="en-US" sz="1200" b="0" i="0" u="none" strike="noStrike" dirty="0">
                <a:solidFill>
                  <a:srgbClr val="0070C1"/>
                </a:solidFill>
                <a:effectLst/>
                <a:latin typeface="Menlo" panose="020B0609030804020204" pitchFamily="49" charset="0"/>
                <a:ea typeface="Menlo" panose="020B0609030804020204" pitchFamily="49" charset="0"/>
                <a:cs typeface="Menlo" panose="020B0609030804020204" pitchFamily="49" charset="0"/>
              </a:rPr>
              <a:t>Precise</a:t>
            </a: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a:t>
            </a:r>
            <a:endParaRPr lang="en-US" sz="1200" b="0" dirty="0">
              <a:effectLst/>
              <a:latin typeface="Menlo" panose="020B0609030804020204" pitchFamily="49" charset="0"/>
              <a:ea typeface="Menlo" panose="020B0609030804020204" pitchFamily="49" charset="0"/>
              <a:cs typeface="Menlo" panose="020B0609030804020204" pitchFamily="49" charset="0"/>
            </a:endParaRPr>
          </a:p>
          <a:p>
            <a:pPr rtl="0">
              <a:buNone/>
            </a:pPr>
            <a:r>
              <a:rPr lang="en-US" sz="1200" b="0" i="0" u="none" strike="noStrike" dirty="0" err="1">
                <a:solidFill>
                  <a:srgbClr val="001080"/>
                </a:solidFill>
                <a:effectLst/>
                <a:latin typeface="Menlo" panose="020B0609030804020204" pitchFamily="49" charset="0"/>
                <a:ea typeface="Menlo" panose="020B0609030804020204" pitchFamily="49" charset="0"/>
                <a:cs typeface="Menlo" panose="020B0609030804020204" pitchFamily="49" charset="0"/>
              </a:rPr>
              <a:t>mgr</a:t>
            </a:r>
            <a:r>
              <a:rPr lang="en-US" sz="1200" b="0" i="0" u="none" strike="noStrike" dirty="0" err="1">
                <a:solidFill>
                  <a:srgbClr val="000000"/>
                </a:solidFill>
                <a:effectLst/>
                <a:latin typeface="Menlo" panose="020B0609030804020204" pitchFamily="49" charset="0"/>
                <a:ea typeface="Menlo" panose="020B0609030804020204" pitchFamily="49" charset="0"/>
                <a:cs typeface="Menlo" panose="020B0609030804020204" pitchFamily="49" charset="0"/>
              </a:rPr>
              <a:t>.</a:t>
            </a:r>
            <a:r>
              <a:rPr lang="en-US" sz="1200" b="0" i="0" u="none" strike="noStrike" dirty="0" err="1">
                <a:solidFill>
                  <a:srgbClr val="795E26"/>
                </a:solidFill>
                <a:effectLst/>
                <a:latin typeface="Menlo" panose="020B0609030804020204" pitchFamily="49" charset="0"/>
                <a:ea typeface="Menlo" panose="020B0609030804020204" pitchFamily="49" charset="0"/>
                <a:cs typeface="Menlo" panose="020B0609030804020204" pitchFamily="49" charset="0"/>
              </a:rPr>
              <a:t>update_once</a:t>
            </a: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 </a:t>
            </a:r>
            <a:r>
              <a:rPr lang="en-US" sz="1200" b="0" i="0" u="none" strike="noStrike" dirty="0">
                <a:solidFill>
                  <a:srgbClr val="008000"/>
                </a:solidFill>
                <a:effectLst/>
                <a:latin typeface="Menlo" panose="020B0609030804020204" pitchFamily="49" charset="0"/>
                <a:ea typeface="Menlo" panose="020B0609030804020204" pitchFamily="49" charset="0"/>
                <a:cs typeface="Menlo" panose="020B0609030804020204" pitchFamily="49" charset="0"/>
              </a:rPr>
              <a:t>// or </a:t>
            </a:r>
            <a:r>
              <a:rPr lang="en-US" sz="1200" b="0" i="0" u="none" strike="noStrike" dirty="0" err="1">
                <a:solidFill>
                  <a:srgbClr val="008000"/>
                </a:solidFill>
                <a:effectLst/>
                <a:latin typeface="Menlo" panose="020B0609030804020204" pitchFamily="49" charset="0"/>
                <a:ea typeface="Menlo" panose="020B0609030804020204" pitchFamily="49" charset="0"/>
                <a:cs typeface="Menlo" panose="020B0609030804020204" pitchFamily="49" charset="0"/>
              </a:rPr>
              <a:t>start_updates</a:t>
            </a:r>
            <a:r>
              <a:rPr lang="en-US" sz="1200" b="0" i="0" u="none" strike="noStrike" dirty="0">
                <a:solidFill>
                  <a:srgbClr val="008000"/>
                </a:solidFill>
                <a:effectLst/>
                <a:latin typeface="Menlo" panose="020B0609030804020204" pitchFamily="49" charset="0"/>
                <a:ea typeface="Menlo" panose="020B0609030804020204" pitchFamily="49" charset="0"/>
                <a:cs typeface="Menlo" panose="020B0609030804020204" pitchFamily="49" charset="0"/>
              </a:rPr>
              <a:t>(), </a:t>
            </a:r>
            <a:r>
              <a:rPr lang="en-US" sz="1200" b="0" i="0" u="none" strike="noStrike" dirty="0" err="1">
                <a:solidFill>
                  <a:srgbClr val="008000"/>
                </a:solidFill>
                <a:effectLst/>
                <a:latin typeface="Menlo" panose="020B0609030804020204" pitchFamily="49" charset="0"/>
                <a:ea typeface="Menlo" panose="020B0609030804020204" pitchFamily="49" charset="0"/>
                <a:cs typeface="Menlo" panose="020B0609030804020204" pitchFamily="49" charset="0"/>
              </a:rPr>
              <a:t>stop_updates</a:t>
            </a:r>
            <a:r>
              <a:rPr lang="en-US" sz="1200" b="0" i="0" u="none" strike="noStrike" dirty="0">
                <a:solidFill>
                  <a:srgbClr val="008000"/>
                </a:solidFill>
                <a:effectLst/>
                <a:latin typeface="Menlo" panose="020B0609030804020204" pitchFamily="49" charset="0"/>
                <a:ea typeface="Menlo" panose="020B0609030804020204" pitchFamily="49" charset="0"/>
                <a:cs typeface="Menlo" panose="020B0609030804020204" pitchFamily="49" charset="0"/>
              </a:rPr>
              <a:t>()</a:t>
            </a:r>
            <a:endParaRPr lang="en-US" sz="1200" b="0" dirty="0">
              <a:effectLst/>
              <a:latin typeface="Menlo" panose="020B0609030804020204" pitchFamily="49" charset="0"/>
              <a:ea typeface="Menlo" panose="020B0609030804020204" pitchFamily="49" charset="0"/>
              <a:cs typeface="Menlo" panose="020B0609030804020204" pitchFamily="49" charset="0"/>
            </a:endParaRPr>
          </a:p>
        </p:txBody>
      </p:sp>
      <p:cxnSp>
        <p:nvCxnSpPr>
          <p:cNvPr id="16" name="Straight Connector 15">
            <a:extLst>
              <a:ext uri="{FF2B5EF4-FFF2-40B4-BE49-F238E27FC236}">
                <a16:creationId xmlns:a16="http://schemas.microsoft.com/office/drawing/2014/main" id="{475A05DA-722A-5F76-E0CB-6AE61340B471}"/>
              </a:ext>
            </a:extLst>
          </p:cNvPr>
          <p:cNvCxnSpPr>
            <a:cxnSpLocks/>
          </p:cNvCxnSpPr>
          <p:nvPr/>
        </p:nvCxnSpPr>
        <p:spPr>
          <a:xfrm>
            <a:off x="6341166" y="1161356"/>
            <a:ext cx="0" cy="4934644"/>
          </a:xfrm>
          <a:prstGeom prst="line">
            <a:avLst/>
          </a:pr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9" name="TextBox 18">
            <a:extLst>
              <a:ext uri="{FF2B5EF4-FFF2-40B4-BE49-F238E27FC236}">
                <a16:creationId xmlns:a16="http://schemas.microsoft.com/office/drawing/2014/main" id="{8A2D7CFC-D9B8-6A2C-30DD-D10D0B79E53E}"/>
              </a:ext>
            </a:extLst>
          </p:cNvPr>
          <p:cNvSpPr txBox="1"/>
          <p:nvPr/>
        </p:nvSpPr>
        <p:spPr>
          <a:xfrm>
            <a:off x="6569766" y="2749327"/>
            <a:ext cx="5685181" cy="2123658"/>
          </a:xfrm>
          <a:prstGeom prst="rect">
            <a:avLst/>
          </a:prstGeom>
          <a:noFill/>
        </p:spPr>
        <p:txBody>
          <a:bodyPr wrap="square">
            <a:spAutoFit/>
          </a:bodyPr>
          <a:lstStyle/>
          <a:p>
            <a:pPr rtl="0">
              <a:buNone/>
            </a:pPr>
            <a:r>
              <a:rPr lang="en-US" sz="1200" b="0" i="0" u="none" strike="noStrike" dirty="0">
                <a:solidFill>
                  <a:srgbClr val="0000FF"/>
                </a:solidFill>
                <a:effectLst/>
                <a:latin typeface="Menlo" panose="020B0609030804020204" pitchFamily="49" charset="0"/>
                <a:ea typeface="Menlo" panose="020B0609030804020204" pitchFamily="49" charset="0"/>
                <a:cs typeface="Menlo" panose="020B0609030804020204" pitchFamily="49" charset="0"/>
              </a:rPr>
              <a:t>let</a:t>
            </a: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 </a:t>
            </a:r>
            <a:r>
              <a:rPr lang="en-US" sz="1200" b="0" i="0" u="none" strike="noStrike" dirty="0" err="1">
                <a:solidFill>
                  <a:srgbClr val="001080"/>
                </a:solidFill>
                <a:effectLst/>
                <a:latin typeface="Menlo" panose="020B0609030804020204" pitchFamily="49" charset="0"/>
                <a:ea typeface="Menlo" panose="020B0609030804020204" pitchFamily="49" charset="0"/>
                <a:cs typeface="Menlo" panose="020B0609030804020204" pitchFamily="49" charset="0"/>
              </a:rPr>
              <a:t>project_dirs</a:t>
            </a: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 = </a:t>
            </a:r>
            <a:r>
              <a:rPr lang="en-US" sz="1200" b="0" i="0" u="none" strike="noStrike" dirty="0" err="1">
                <a:solidFill>
                  <a:srgbClr val="267F99"/>
                </a:solidFill>
                <a:effectLst/>
                <a:latin typeface="Menlo" panose="020B0609030804020204" pitchFamily="49" charset="0"/>
                <a:ea typeface="Menlo" panose="020B0609030804020204" pitchFamily="49" charset="0"/>
                <a:cs typeface="Menlo" panose="020B0609030804020204" pitchFamily="49" charset="0"/>
              </a:rPr>
              <a:t>robius_directories</a:t>
            </a: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a:t>
            </a:r>
            <a:r>
              <a:rPr lang="en-US" sz="1200" b="0" i="0" u="none" strike="noStrike" dirty="0" err="1">
                <a:solidFill>
                  <a:srgbClr val="267F99"/>
                </a:solidFill>
                <a:effectLst/>
                <a:latin typeface="Menlo" panose="020B0609030804020204" pitchFamily="49" charset="0"/>
                <a:ea typeface="Menlo" panose="020B0609030804020204" pitchFamily="49" charset="0"/>
                <a:cs typeface="Menlo" panose="020B0609030804020204" pitchFamily="49" charset="0"/>
              </a:rPr>
              <a:t>ProjectDirs</a:t>
            </a: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a:t>
            </a:r>
            <a:r>
              <a:rPr lang="en-US" sz="1200" b="0" i="0" u="none" strike="noStrike" dirty="0">
                <a:solidFill>
                  <a:srgbClr val="795E26"/>
                </a:solidFill>
                <a:effectLst/>
                <a:latin typeface="Menlo" panose="020B0609030804020204" pitchFamily="49" charset="0"/>
                <a:ea typeface="Menlo" panose="020B0609030804020204" pitchFamily="49" charset="0"/>
                <a:cs typeface="Menlo" panose="020B0609030804020204" pitchFamily="49" charset="0"/>
              </a:rPr>
              <a:t>from</a:t>
            </a: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a:t>
            </a:r>
            <a:endParaRPr lang="en-US" sz="1200" b="0" dirty="0">
              <a:effectLst/>
              <a:latin typeface="Menlo" panose="020B0609030804020204" pitchFamily="49" charset="0"/>
              <a:ea typeface="Menlo" panose="020B0609030804020204" pitchFamily="49" charset="0"/>
              <a:cs typeface="Menlo" panose="020B0609030804020204" pitchFamily="49" charset="0"/>
            </a:endParaRPr>
          </a:p>
          <a:p>
            <a:pPr rtl="0">
              <a:buNone/>
            </a:pP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  </a:t>
            </a:r>
            <a:r>
              <a:rPr lang="en-US" sz="1200" b="0" i="0" u="none" strike="noStrike" dirty="0">
                <a:solidFill>
                  <a:srgbClr val="A31515"/>
                </a:solidFill>
                <a:effectLst/>
                <a:latin typeface="Menlo" panose="020B0609030804020204" pitchFamily="49" charset="0"/>
                <a:ea typeface="Menlo" panose="020B0609030804020204" pitchFamily="49" charset="0"/>
                <a:cs typeface="Menlo" panose="020B0609030804020204" pitchFamily="49" charset="0"/>
              </a:rPr>
              <a:t>"org"</a:t>
            </a: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 </a:t>
            </a:r>
            <a:r>
              <a:rPr lang="en-US" sz="1200" b="0" i="0" u="none" strike="noStrike" dirty="0">
                <a:solidFill>
                  <a:srgbClr val="A31515"/>
                </a:solidFill>
                <a:effectLst/>
                <a:latin typeface="Menlo" panose="020B0609030804020204" pitchFamily="49" charset="0"/>
                <a:ea typeface="Menlo" panose="020B0609030804020204" pitchFamily="49" charset="0"/>
                <a:cs typeface="Menlo" panose="020B0609030804020204" pitchFamily="49" charset="0"/>
              </a:rPr>
              <a:t>"robius"</a:t>
            </a: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 </a:t>
            </a:r>
            <a:r>
              <a:rPr lang="en-US" sz="1200" b="0" i="0" u="none" strike="noStrike" dirty="0">
                <a:solidFill>
                  <a:srgbClr val="A31515"/>
                </a:solidFill>
                <a:effectLst/>
                <a:latin typeface="Menlo" panose="020B0609030804020204" pitchFamily="49" charset="0"/>
                <a:ea typeface="Menlo" panose="020B0609030804020204" pitchFamily="49" charset="0"/>
                <a:cs typeface="Menlo" panose="020B0609030804020204" pitchFamily="49" charset="0"/>
              </a:rPr>
              <a:t>"</a:t>
            </a:r>
            <a:r>
              <a:rPr lang="en-US" sz="1200" b="0" i="0" u="none" strike="noStrike" dirty="0" err="1">
                <a:solidFill>
                  <a:srgbClr val="A31515"/>
                </a:solidFill>
                <a:effectLst/>
                <a:latin typeface="Menlo" panose="020B0609030804020204" pitchFamily="49" charset="0"/>
                <a:ea typeface="Menlo" panose="020B0609030804020204" pitchFamily="49" charset="0"/>
                <a:cs typeface="Menlo" panose="020B0609030804020204" pitchFamily="49" charset="0"/>
              </a:rPr>
              <a:t>robrix</a:t>
            </a:r>
            <a:r>
              <a:rPr lang="en-US" sz="1200" b="0" i="0" u="none" strike="noStrike" dirty="0">
                <a:solidFill>
                  <a:srgbClr val="A31515"/>
                </a:solidFill>
                <a:effectLst/>
                <a:latin typeface="Menlo" panose="020B0609030804020204" pitchFamily="49" charset="0"/>
                <a:ea typeface="Menlo" panose="020B0609030804020204" pitchFamily="49" charset="0"/>
                <a:cs typeface="Menlo" panose="020B0609030804020204" pitchFamily="49" charset="0"/>
              </a:rPr>
              <a:t>"</a:t>
            </a: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a:t>
            </a:r>
            <a:endParaRPr lang="en-US" sz="1200" b="0" dirty="0">
              <a:effectLst/>
              <a:latin typeface="Menlo" panose="020B0609030804020204" pitchFamily="49" charset="0"/>
              <a:ea typeface="Menlo" panose="020B0609030804020204" pitchFamily="49" charset="0"/>
              <a:cs typeface="Menlo" panose="020B0609030804020204" pitchFamily="49" charset="0"/>
            </a:endParaRPr>
          </a:p>
          <a:p>
            <a:pPr rtl="0">
              <a:buNone/>
            </a:pP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a:t>
            </a:r>
            <a:endParaRPr lang="en-US" sz="1200" b="0" dirty="0">
              <a:effectLst/>
              <a:latin typeface="Menlo" panose="020B0609030804020204" pitchFamily="49" charset="0"/>
              <a:ea typeface="Menlo" panose="020B0609030804020204" pitchFamily="49" charset="0"/>
              <a:cs typeface="Menlo" panose="020B0609030804020204" pitchFamily="49" charset="0"/>
            </a:endParaRPr>
          </a:p>
          <a:p>
            <a:r>
              <a:rPr lang="en-US" sz="1200" b="0" i="0" u="none" strike="noStrike" dirty="0">
                <a:solidFill>
                  <a:srgbClr val="0000FF"/>
                </a:solidFill>
                <a:effectLst/>
                <a:latin typeface="Menlo" panose="020B0609030804020204" pitchFamily="49" charset="0"/>
                <a:ea typeface="Menlo" panose="020B0609030804020204" pitchFamily="49" charset="0"/>
                <a:cs typeface="Menlo" panose="020B0609030804020204" pitchFamily="49" charset="0"/>
              </a:rPr>
              <a:t>let</a:t>
            </a: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 </a:t>
            </a:r>
            <a:r>
              <a:rPr lang="en-US" sz="1200" b="0" i="0" u="none" strike="noStrike" dirty="0" err="1">
                <a:solidFill>
                  <a:srgbClr val="001080"/>
                </a:solidFill>
                <a:effectLst/>
                <a:latin typeface="Menlo" panose="020B0609030804020204" pitchFamily="49" charset="0"/>
                <a:ea typeface="Menlo" panose="020B0609030804020204" pitchFamily="49" charset="0"/>
                <a:cs typeface="Menlo" panose="020B0609030804020204" pitchFamily="49" charset="0"/>
              </a:rPr>
              <a:t>app_data_dir</a:t>
            </a: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 = </a:t>
            </a:r>
            <a:r>
              <a:rPr lang="en-US" sz="1200" dirty="0" err="1">
                <a:solidFill>
                  <a:srgbClr val="001080"/>
                </a:solidFill>
                <a:latin typeface="Menlo" panose="020B0609030804020204" pitchFamily="49" charset="0"/>
                <a:ea typeface="Menlo" panose="020B0609030804020204" pitchFamily="49" charset="0"/>
                <a:cs typeface="Menlo" panose="020B0609030804020204" pitchFamily="49" charset="0"/>
              </a:rPr>
              <a:t>project_dirs</a:t>
            </a:r>
            <a:r>
              <a:rPr lang="en-US" sz="1200" dirty="0" err="1">
                <a:solidFill>
                  <a:srgbClr val="000000"/>
                </a:solidFill>
                <a:latin typeface="Menlo" panose="020B0609030804020204" pitchFamily="49" charset="0"/>
                <a:ea typeface="Menlo" panose="020B0609030804020204" pitchFamily="49" charset="0"/>
                <a:cs typeface="Menlo" panose="020B0609030804020204" pitchFamily="49" charset="0"/>
              </a:rPr>
              <a:t>.</a:t>
            </a:r>
            <a:r>
              <a:rPr lang="en-US" sz="1200" b="0" i="0" u="none" strike="noStrike" dirty="0" err="1">
                <a:solidFill>
                  <a:srgbClr val="795E26"/>
                </a:solidFill>
                <a:effectLst/>
                <a:latin typeface="Menlo" panose="020B0609030804020204" pitchFamily="49" charset="0"/>
                <a:ea typeface="Menlo" panose="020B0609030804020204" pitchFamily="49" charset="0"/>
                <a:cs typeface="Menlo" panose="020B0609030804020204" pitchFamily="49" charset="0"/>
              </a:rPr>
              <a:t>data_dir</a:t>
            </a: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a:t>
            </a:r>
            <a:endParaRPr lang="en-US" sz="1200" b="0" dirty="0">
              <a:effectLst/>
              <a:latin typeface="Menlo" panose="020B0609030804020204" pitchFamily="49" charset="0"/>
              <a:ea typeface="Menlo" panose="020B0609030804020204" pitchFamily="49" charset="0"/>
              <a:cs typeface="Menlo" panose="020B0609030804020204" pitchFamily="49" charset="0"/>
            </a:endParaRPr>
          </a:p>
          <a:p>
            <a:r>
              <a:rPr lang="en-US" sz="1200" b="0" i="0" u="none" strike="noStrike" dirty="0">
                <a:solidFill>
                  <a:srgbClr val="0000FF"/>
                </a:solidFill>
                <a:effectLst/>
                <a:latin typeface="Menlo" panose="020B0609030804020204" pitchFamily="49" charset="0"/>
                <a:ea typeface="Menlo" panose="020B0609030804020204" pitchFamily="49" charset="0"/>
                <a:cs typeface="Menlo" panose="020B0609030804020204" pitchFamily="49" charset="0"/>
              </a:rPr>
              <a:t>let</a:t>
            </a: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 </a:t>
            </a:r>
            <a:r>
              <a:rPr lang="en-US" sz="1200" b="0" i="0" u="none" strike="noStrike" dirty="0" err="1">
                <a:solidFill>
                  <a:srgbClr val="001080"/>
                </a:solidFill>
                <a:effectLst/>
                <a:latin typeface="Menlo" panose="020B0609030804020204" pitchFamily="49" charset="0"/>
                <a:ea typeface="Menlo" panose="020B0609030804020204" pitchFamily="49" charset="0"/>
                <a:cs typeface="Menlo" panose="020B0609030804020204" pitchFamily="49" charset="0"/>
              </a:rPr>
              <a:t>cache_dir</a:t>
            </a: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    = </a:t>
            </a:r>
            <a:r>
              <a:rPr lang="en-US" sz="1200" dirty="0" err="1">
                <a:solidFill>
                  <a:srgbClr val="001080"/>
                </a:solidFill>
                <a:latin typeface="Menlo" panose="020B0609030804020204" pitchFamily="49" charset="0"/>
                <a:ea typeface="Menlo" panose="020B0609030804020204" pitchFamily="49" charset="0"/>
                <a:cs typeface="Menlo" panose="020B0609030804020204" pitchFamily="49" charset="0"/>
              </a:rPr>
              <a:t>project_dirs</a:t>
            </a:r>
            <a:r>
              <a:rPr lang="en-US" sz="1200" dirty="0" err="1">
                <a:solidFill>
                  <a:srgbClr val="000000"/>
                </a:solidFill>
                <a:latin typeface="Menlo" panose="020B0609030804020204" pitchFamily="49" charset="0"/>
                <a:ea typeface="Menlo" panose="020B0609030804020204" pitchFamily="49" charset="0"/>
                <a:cs typeface="Menlo" panose="020B0609030804020204" pitchFamily="49" charset="0"/>
              </a:rPr>
              <a:t>.</a:t>
            </a:r>
            <a:r>
              <a:rPr lang="en-US" sz="1200" b="0" i="0" u="none" strike="noStrike" dirty="0" err="1">
                <a:solidFill>
                  <a:srgbClr val="795E26"/>
                </a:solidFill>
                <a:effectLst/>
                <a:latin typeface="Menlo" panose="020B0609030804020204" pitchFamily="49" charset="0"/>
                <a:ea typeface="Menlo" panose="020B0609030804020204" pitchFamily="49" charset="0"/>
                <a:cs typeface="Menlo" panose="020B0609030804020204" pitchFamily="49" charset="0"/>
              </a:rPr>
              <a:t>cache_dir</a:t>
            </a:r>
            <a:r>
              <a:rPr lang="en-US" sz="1200" b="0" i="0" u="none" strike="noStrike" dirty="0">
                <a:solidFill>
                  <a:srgbClr val="000000"/>
                </a:solidFill>
                <a:effectLst/>
                <a:latin typeface="Menlo" panose="020B0609030804020204" pitchFamily="49" charset="0"/>
                <a:ea typeface="Menlo" panose="020B0609030804020204" pitchFamily="49" charset="0"/>
                <a:cs typeface="Menlo" panose="020B0609030804020204" pitchFamily="49" charset="0"/>
              </a:rPr>
              <a:t>();</a:t>
            </a:r>
          </a:p>
          <a:p>
            <a:pPr rtl="0">
              <a:buNone/>
            </a:pPr>
            <a:endParaRPr lang="en-US" sz="1200" dirty="0">
              <a:solidFill>
                <a:srgbClr val="000000"/>
              </a:solidFill>
              <a:latin typeface="Menlo" panose="020B0609030804020204" pitchFamily="49" charset="0"/>
              <a:ea typeface="Menlo" panose="020B0609030804020204" pitchFamily="49" charset="0"/>
              <a:cs typeface="Menlo" panose="020B0609030804020204" pitchFamily="49" charset="0"/>
            </a:endParaRPr>
          </a:p>
          <a:p>
            <a:pPr rtl="0">
              <a:buNone/>
            </a:pPr>
            <a:endParaRPr lang="en-US" sz="1200" b="0" dirty="0">
              <a:effectLst/>
              <a:latin typeface="Menlo" panose="020B0609030804020204" pitchFamily="49" charset="0"/>
              <a:ea typeface="Menlo" panose="020B0609030804020204" pitchFamily="49" charset="0"/>
              <a:cs typeface="Menlo" panose="020B0609030804020204" pitchFamily="49" charset="0"/>
            </a:endParaRPr>
          </a:p>
          <a:p>
            <a:r>
              <a:rPr lang="en-US" sz="1200" dirty="0">
                <a:solidFill>
                  <a:srgbClr val="008000"/>
                </a:solidFill>
                <a:latin typeface="Menlo" panose="020B0609030804020204" pitchFamily="49" charset="0"/>
                <a:ea typeface="Menlo" panose="020B0609030804020204" pitchFamily="49" charset="0"/>
                <a:cs typeface="Menlo" panose="020B0609030804020204" pitchFamily="49" charset="0"/>
              </a:rPr>
              <a:t>// Easily access storage &amp; cache </a:t>
            </a:r>
            <a:r>
              <a:rPr lang="en-US" sz="1200" b="0" i="0" u="none" strike="noStrike" dirty="0" err="1">
                <a:solidFill>
                  <a:srgbClr val="795E26"/>
                </a:solidFill>
                <a:effectLst/>
                <a:latin typeface="Menlo" panose="020B0609030804020204" pitchFamily="49" charset="0"/>
                <a:ea typeface="Menlo" panose="020B0609030804020204" pitchFamily="49" charset="0"/>
                <a:cs typeface="Menlo" panose="020B0609030804020204" pitchFamily="49" charset="0"/>
              </a:rPr>
              <a:t>save_persistent_app_data_to</a:t>
            </a:r>
            <a:r>
              <a:rPr lang="en-US" sz="1200" b="0" i="0" u="none" strike="noStrike" dirty="0">
                <a:solidFill>
                  <a:srgbClr val="0000FF"/>
                </a:solidFill>
                <a:effectLst/>
                <a:latin typeface="Menlo" panose="020B0609030804020204" pitchFamily="49" charset="0"/>
                <a:ea typeface="Menlo" panose="020B0609030804020204" pitchFamily="49" charset="0"/>
                <a:cs typeface="Menlo" panose="020B0609030804020204" pitchFamily="49" charset="0"/>
              </a:rPr>
              <a:t>(&amp;</a:t>
            </a:r>
            <a:r>
              <a:rPr lang="en-US" sz="1200" b="0" i="0" u="none" strike="noStrike" dirty="0" err="1">
                <a:solidFill>
                  <a:srgbClr val="001080"/>
                </a:solidFill>
                <a:effectLst/>
                <a:latin typeface="Menlo" panose="020B0609030804020204" pitchFamily="49" charset="0"/>
                <a:ea typeface="Menlo" panose="020B0609030804020204" pitchFamily="49" charset="0"/>
                <a:cs typeface="Menlo" panose="020B0609030804020204" pitchFamily="49" charset="0"/>
              </a:rPr>
              <a:t>app_data_dir</a:t>
            </a:r>
            <a:r>
              <a:rPr lang="en-US" sz="1200" b="0" i="0" u="none" strike="noStrike" dirty="0">
                <a:solidFill>
                  <a:srgbClr val="0000FF"/>
                </a:solidFill>
                <a:effectLst/>
                <a:latin typeface="Menlo" panose="020B0609030804020204" pitchFamily="49" charset="0"/>
                <a:ea typeface="Menlo" panose="020B0609030804020204" pitchFamily="49" charset="0"/>
                <a:cs typeface="Menlo" panose="020B0609030804020204" pitchFamily="49" charset="0"/>
              </a:rPr>
              <a:t>);</a:t>
            </a:r>
            <a:endParaRPr lang="en-US" sz="1200" b="0" dirty="0">
              <a:effectLst/>
              <a:latin typeface="Menlo" panose="020B0609030804020204" pitchFamily="49" charset="0"/>
              <a:ea typeface="Menlo" panose="020B0609030804020204" pitchFamily="49" charset="0"/>
              <a:cs typeface="Menlo" panose="020B0609030804020204" pitchFamily="49" charset="0"/>
            </a:endParaRPr>
          </a:p>
          <a:p>
            <a:pPr rtl="0">
              <a:buNone/>
            </a:pPr>
            <a:endParaRPr lang="en-US" sz="1200" b="0" dirty="0">
              <a:effectLst/>
              <a:latin typeface="Menlo" panose="020B0609030804020204" pitchFamily="49" charset="0"/>
              <a:ea typeface="Menlo" panose="020B0609030804020204" pitchFamily="49" charset="0"/>
              <a:cs typeface="Menlo" panose="020B0609030804020204" pitchFamily="49" charset="0"/>
            </a:endParaRPr>
          </a:p>
          <a:p>
            <a:pPr rtl="0">
              <a:buNone/>
            </a:pPr>
            <a:r>
              <a:rPr lang="en-US" sz="1200" b="0" i="0" u="none" strike="noStrike" dirty="0" err="1">
                <a:solidFill>
                  <a:srgbClr val="795E26"/>
                </a:solidFill>
                <a:effectLst/>
                <a:latin typeface="Menlo" panose="020B0609030804020204" pitchFamily="49" charset="0"/>
                <a:ea typeface="Menlo" panose="020B0609030804020204" pitchFamily="49" charset="0"/>
                <a:cs typeface="Menlo" panose="020B0609030804020204" pitchFamily="49" charset="0"/>
              </a:rPr>
              <a:t>clear_app_cache</a:t>
            </a:r>
            <a:r>
              <a:rPr lang="en-US" sz="1200" b="0" i="0" u="none" strike="noStrike" dirty="0">
                <a:solidFill>
                  <a:srgbClr val="0000FF"/>
                </a:solidFill>
                <a:effectLst/>
                <a:latin typeface="Menlo" panose="020B0609030804020204" pitchFamily="49" charset="0"/>
                <a:ea typeface="Menlo" panose="020B0609030804020204" pitchFamily="49" charset="0"/>
                <a:cs typeface="Menlo" panose="020B0609030804020204" pitchFamily="49" charset="0"/>
              </a:rPr>
              <a:t>(&amp;</a:t>
            </a:r>
            <a:r>
              <a:rPr lang="en-US" sz="1200" b="0" i="0" u="none" strike="noStrike" dirty="0" err="1">
                <a:solidFill>
                  <a:srgbClr val="001080"/>
                </a:solidFill>
                <a:effectLst/>
                <a:latin typeface="Menlo" panose="020B0609030804020204" pitchFamily="49" charset="0"/>
                <a:ea typeface="Menlo" panose="020B0609030804020204" pitchFamily="49" charset="0"/>
                <a:cs typeface="Menlo" panose="020B0609030804020204" pitchFamily="49" charset="0"/>
              </a:rPr>
              <a:t>cache_dir</a:t>
            </a:r>
            <a:r>
              <a:rPr lang="en-US" sz="1200" b="0" i="0" u="none" strike="noStrike" dirty="0">
                <a:solidFill>
                  <a:srgbClr val="0000FF"/>
                </a:solidFill>
                <a:effectLst/>
                <a:latin typeface="Menlo" panose="020B0609030804020204" pitchFamily="49" charset="0"/>
                <a:ea typeface="Menlo" panose="020B0609030804020204" pitchFamily="49" charset="0"/>
                <a:cs typeface="Menlo" panose="020B0609030804020204" pitchFamily="49" charset="0"/>
              </a:rPr>
              <a:t>);</a:t>
            </a:r>
            <a:endParaRPr lang="en-US" sz="1200" b="0" dirty="0">
              <a:effectLst/>
              <a:latin typeface="Menlo" panose="020B0609030804020204" pitchFamily="49" charset="0"/>
              <a:ea typeface="Menlo" panose="020B0609030804020204" pitchFamily="49" charset="0"/>
              <a:cs typeface="Menlo" panose="020B0609030804020204" pitchFamily="49" charset="0"/>
            </a:endParaRPr>
          </a:p>
        </p:txBody>
      </p:sp>
      <p:sp>
        <p:nvSpPr>
          <p:cNvPr id="20" name="Title 1">
            <a:extLst>
              <a:ext uri="{FF2B5EF4-FFF2-40B4-BE49-F238E27FC236}">
                <a16:creationId xmlns:a16="http://schemas.microsoft.com/office/drawing/2014/main" id="{D9A2953D-73D4-7BD3-2643-C8C7B6CB214B}"/>
              </a:ext>
            </a:extLst>
          </p:cNvPr>
          <p:cNvSpPr txBox="1">
            <a:spLocks/>
          </p:cNvSpPr>
          <p:nvPr/>
        </p:nvSpPr>
        <p:spPr>
          <a:xfrm>
            <a:off x="448366" y="1161357"/>
            <a:ext cx="5483450" cy="73925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800" kern="1200">
                <a:solidFill>
                  <a:schemeClr val="tx1"/>
                </a:solidFill>
                <a:latin typeface="Seaford Display" pitchFamily="2" charset="0"/>
                <a:ea typeface="+mj-ea"/>
                <a:cs typeface="Seaford Display" pitchFamily="2" charset="0"/>
              </a:defRPr>
            </a:lvl1pPr>
          </a:lstStyle>
          <a:p>
            <a:pPr marL="0" marR="0" lvl="0" indent="0" defTabSz="914400"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0" normalizeH="0" baseline="0" noProof="0" dirty="0">
                <a:ln>
                  <a:noFill/>
                </a:ln>
                <a:solidFill>
                  <a:sysClr val="windowText" lastClr="000000"/>
                </a:solidFill>
                <a:effectLst/>
                <a:uLnTx/>
                <a:uFillTx/>
                <a:latin typeface="Seaford Display" pitchFamily="2" charset="0"/>
                <a:ea typeface="+mj-ea"/>
              </a:rPr>
              <a:t>Easily query current location</a:t>
            </a:r>
          </a:p>
        </p:txBody>
      </p:sp>
      <p:sp>
        <p:nvSpPr>
          <p:cNvPr id="21" name="Title 1">
            <a:extLst>
              <a:ext uri="{FF2B5EF4-FFF2-40B4-BE49-F238E27FC236}">
                <a16:creationId xmlns:a16="http://schemas.microsoft.com/office/drawing/2014/main" id="{7AB8C4F2-DC4D-54A4-2B6C-2AF2987CA01D}"/>
              </a:ext>
            </a:extLst>
          </p:cNvPr>
          <p:cNvSpPr txBox="1">
            <a:spLocks/>
          </p:cNvSpPr>
          <p:nvPr/>
        </p:nvSpPr>
        <p:spPr>
          <a:xfrm>
            <a:off x="6569766" y="1161356"/>
            <a:ext cx="5483450" cy="111287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800" kern="1200">
                <a:solidFill>
                  <a:schemeClr val="tx1"/>
                </a:solidFill>
                <a:latin typeface="Seaford Display" pitchFamily="2" charset="0"/>
                <a:ea typeface="+mj-ea"/>
                <a:cs typeface="Seaford Display" pitchFamily="2" charset="0"/>
              </a:defRPr>
            </a:lvl1pPr>
          </a:lstStyle>
          <a:p>
            <a:pPr marL="0" marR="0" lvl="0" indent="0" defTabSz="914400"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0" normalizeH="0" baseline="0" noProof="0" dirty="0">
                <a:ln>
                  <a:noFill/>
                </a:ln>
                <a:solidFill>
                  <a:sysClr val="windowText" lastClr="000000"/>
                </a:solidFill>
                <a:effectLst/>
                <a:uLnTx/>
                <a:uFillTx/>
                <a:latin typeface="Seaford Display" pitchFamily="2" charset="0"/>
                <a:ea typeface="+mj-ea"/>
              </a:rPr>
              <a:t>Get &amp; manage canonical directories</a:t>
            </a:r>
            <a:br>
              <a:rPr kumimoji="0" lang="en-US" sz="2800" b="0" i="0" u="none" strike="noStrike" kern="1200" cap="none" spc="0" normalizeH="0" baseline="0" noProof="0" dirty="0">
                <a:ln>
                  <a:noFill/>
                </a:ln>
                <a:solidFill>
                  <a:sysClr val="windowText" lastClr="000000"/>
                </a:solidFill>
                <a:effectLst/>
                <a:uLnTx/>
                <a:uFillTx/>
                <a:latin typeface="Seaford Display" pitchFamily="2" charset="0"/>
                <a:ea typeface="+mj-ea"/>
              </a:rPr>
            </a:br>
            <a:r>
              <a:rPr kumimoji="0" lang="en-US" sz="2800" b="0" i="0" u="none" strike="noStrike" kern="1200" cap="none" spc="0" normalizeH="0" baseline="0" noProof="0" dirty="0">
                <a:ln>
                  <a:noFill/>
                </a:ln>
                <a:solidFill>
                  <a:sysClr val="windowText" lastClr="000000"/>
                </a:solidFill>
                <a:effectLst/>
                <a:uLnTx/>
                <a:uFillTx/>
                <a:latin typeface="Seaford Display" pitchFamily="2" charset="0"/>
                <a:ea typeface="+mj-ea"/>
              </a:rPr>
              <a:t>for each platform, including mobile</a:t>
            </a:r>
          </a:p>
        </p:txBody>
      </p:sp>
      <p:sp>
        <p:nvSpPr>
          <p:cNvPr id="22" name="Title 1">
            <a:extLst>
              <a:ext uri="{FF2B5EF4-FFF2-40B4-BE49-F238E27FC236}">
                <a16:creationId xmlns:a16="http://schemas.microsoft.com/office/drawing/2014/main" id="{F6B08585-20DB-F9C4-F744-E03423D65C22}"/>
              </a:ext>
            </a:extLst>
          </p:cNvPr>
          <p:cNvSpPr txBox="1">
            <a:spLocks/>
          </p:cNvSpPr>
          <p:nvPr/>
        </p:nvSpPr>
        <p:spPr>
          <a:xfrm>
            <a:off x="7152499" y="5192911"/>
            <a:ext cx="5483450" cy="73925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800" kern="1200">
                <a:solidFill>
                  <a:schemeClr val="tx1"/>
                </a:solidFill>
                <a:latin typeface="Seaford Display" pitchFamily="2" charset="0"/>
                <a:ea typeface="+mj-ea"/>
                <a:cs typeface="Seaford Display" pitchFamily="2" charset="0"/>
              </a:defRPr>
            </a:lvl1pPr>
          </a:lstStyle>
          <a:p>
            <a:pPr marL="0" marR="0" lvl="0" indent="0" defTabSz="914400"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0" normalizeH="0" baseline="0" noProof="0" dirty="0">
                <a:ln>
                  <a:noFill/>
                </a:ln>
                <a:solidFill>
                  <a:sysClr val="windowText" lastClr="000000"/>
                </a:solidFill>
                <a:effectLst/>
                <a:uLnTx/>
                <a:uFillTx/>
                <a:latin typeface="Seaford Display" pitchFamily="2" charset="0"/>
                <a:ea typeface="+mj-ea"/>
              </a:rPr>
              <a:t>and many more features...</a:t>
            </a:r>
          </a:p>
        </p:txBody>
      </p:sp>
    </p:spTree>
    <p:extLst>
      <p:ext uri="{BB962C8B-B14F-4D97-AF65-F5344CB8AC3E}">
        <p14:creationId xmlns:p14="http://schemas.microsoft.com/office/powerpoint/2010/main" val="1078116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23">
          <a:extLst>
            <a:ext uri="{FF2B5EF4-FFF2-40B4-BE49-F238E27FC236}">
              <a16:creationId xmlns:a16="http://schemas.microsoft.com/office/drawing/2014/main" id="{BEFFD983-6C5B-D14F-72D8-578FC6DEF384}"/>
            </a:ext>
          </a:extLst>
        </p:cNvPr>
        <p:cNvGrpSpPr/>
        <p:nvPr/>
      </p:nvGrpSpPr>
      <p:grpSpPr>
        <a:xfrm>
          <a:off x="0" y="0"/>
          <a:ext cx="0" cy="0"/>
          <a:chOff x="0" y="0"/>
          <a:chExt cx="0" cy="0"/>
        </a:xfrm>
      </p:grpSpPr>
      <p:pic>
        <p:nvPicPr>
          <p:cNvPr id="124" name="Google Shape;124;p29" descr="Rectangle 3.png">
            <a:extLst>
              <a:ext uri="{FF2B5EF4-FFF2-40B4-BE49-F238E27FC236}">
                <a16:creationId xmlns:a16="http://schemas.microsoft.com/office/drawing/2014/main" id="{4583E361-3D67-B8C6-7C7B-1FAC85EAAB99}"/>
              </a:ext>
            </a:extLst>
          </p:cNvPr>
          <p:cNvPicPr preferRelativeResize="0"/>
          <p:nvPr/>
        </p:nvPicPr>
        <p:blipFill rotWithShape="1">
          <a:blip r:embed="rId3">
            <a:alphaModFix/>
          </a:blip>
          <a:srcRect/>
          <a:stretch/>
        </p:blipFill>
        <p:spPr>
          <a:xfrm>
            <a:off x="0" y="5714117"/>
            <a:ext cx="12192000" cy="1143000"/>
          </a:xfrm>
          <a:prstGeom prst="rect">
            <a:avLst/>
          </a:prstGeom>
          <a:noFill/>
          <a:ln>
            <a:noFill/>
          </a:ln>
        </p:spPr>
      </p:pic>
      <p:pic>
        <p:nvPicPr>
          <p:cNvPr id="125" name="Google Shape;125;p29" descr="Group 3.svg">
            <a:extLst>
              <a:ext uri="{FF2B5EF4-FFF2-40B4-BE49-F238E27FC236}">
                <a16:creationId xmlns:a16="http://schemas.microsoft.com/office/drawing/2014/main" id="{C5AD8E1A-4C04-D94D-2748-8C16C3939014}"/>
              </a:ext>
            </a:extLst>
          </p:cNvPr>
          <p:cNvPicPr preferRelativeResize="0"/>
          <p:nvPr/>
        </p:nvPicPr>
        <p:blipFill rotWithShape="1">
          <a:blip r:embed="rId4">
            <a:alphaModFix/>
          </a:blip>
          <a:srcRect/>
          <a:stretch/>
        </p:blipFill>
        <p:spPr>
          <a:xfrm>
            <a:off x="701" y="1"/>
            <a:ext cx="12190601" cy="6858001"/>
          </a:xfrm>
          <a:prstGeom prst="rect">
            <a:avLst/>
          </a:prstGeom>
          <a:noFill/>
          <a:ln>
            <a:noFill/>
          </a:ln>
        </p:spPr>
      </p:pic>
      <p:pic>
        <p:nvPicPr>
          <p:cNvPr id="126" name="Google Shape;126;p29" descr="定稿-SVG-图标 2.svg">
            <a:extLst>
              <a:ext uri="{FF2B5EF4-FFF2-40B4-BE49-F238E27FC236}">
                <a16:creationId xmlns:a16="http://schemas.microsoft.com/office/drawing/2014/main" id="{87A0751D-FB57-0FE7-DACB-29D4BDB65CF5}"/>
              </a:ext>
            </a:extLst>
          </p:cNvPr>
          <p:cNvPicPr preferRelativeResize="0"/>
          <p:nvPr/>
        </p:nvPicPr>
        <p:blipFill rotWithShape="1">
          <a:blip r:embed="rId5">
            <a:alphaModFix/>
          </a:blip>
          <a:srcRect/>
          <a:stretch/>
        </p:blipFill>
        <p:spPr>
          <a:xfrm>
            <a:off x="8126012" y="2919320"/>
            <a:ext cx="3429000" cy="3429000"/>
          </a:xfrm>
          <a:prstGeom prst="rect">
            <a:avLst/>
          </a:prstGeom>
          <a:noFill/>
          <a:ln>
            <a:noFill/>
          </a:ln>
        </p:spPr>
      </p:pic>
      <p:sp>
        <p:nvSpPr>
          <p:cNvPr id="4" name="Rectangle">
            <a:extLst>
              <a:ext uri="{FF2B5EF4-FFF2-40B4-BE49-F238E27FC236}">
                <a16:creationId xmlns:a16="http://schemas.microsoft.com/office/drawing/2014/main" id="{4BE883BD-FE21-87E6-60E3-03DD98F9AEC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857422" y="2547715"/>
            <a:ext cx="8347144" cy="1899025"/>
          </a:xfrm>
          <a:prstGeom prst="roundRect">
            <a:avLst/>
          </a:prstGeom>
          <a:gradFill flip="none" rotWithShape="1">
            <a:gsLst>
              <a:gs pos="32000">
                <a:sysClr val="windowText" lastClr="000000">
                  <a:alpha val="67000"/>
                </a:sysClr>
              </a:gs>
              <a:gs pos="0">
                <a:sysClr val="windowText" lastClr="000000">
                  <a:alpha val="82974"/>
                </a:sysClr>
              </a:gs>
              <a:gs pos="99000">
                <a:sysClr val="windowText" lastClr="000000">
                  <a:alpha val="55000"/>
                </a:sysClr>
              </a:gs>
            </a:gsLst>
            <a:path path="circle">
              <a:fillToRect r="100000" b="100000"/>
            </a:path>
            <a:tileRect l="-100000" t="-100000"/>
          </a:gradFill>
          <a:ln w="12700">
            <a:miter lim="400000"/>
          </a:ln>
        </p:spPr>
        <p:txBody>
          <a:bodyPr lIns="50800" tIns="50800" rIns="50800" bIns="5080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2600" b="0" i="0" u="none" strike="noStrike" kern="0" cap="all" spc="0" normalizeH="0" baseline="0" noProof="0" dirty="0">
              <a:ln>
                <a:noFill/>
              </a:ln>
              <a:solidFill>
                <a:srgbClr val="FFFFFF"/>
              </a:solidFill>
              <a:effectLst/>
              <a:uLnTx/>
              <a:uFillTx/>
              <a:latin typeface="Tenorite"/>
              <a:sym typeface="Avenir Next"/>
            </a:endParaRPr>
          </a:p>
        </p:txBody>
      </p:sp>
      <p:sp>
        <p:nvSpPr>
          <p:cNvPr id="5" name="Title 1">
            <a:extLst>
              <a:ext uri="{FF2B5EF4-FFF2-40B4-BE49-F238E27FC236}">
                <a16:creationId xmlns:a16="http://schemas.microsoft.com/office/drawing/2014/main" id="{AA3547AB-EB44-9770-C44A-B7DA35EEACD7}"/>
              </a:ext>
            </a:extLst>
          </p:cNvPr>
          <p:cNvSpPr txBox="1">
            <a:spLocks/>
          </p:cNvSpPr>
          <p:nvPr/>
        </p:nvSpPr>
        <p:spPr>
          <a:xfrm>
            <a:off x="-65593" y="2517014"/>
            <a:ext cx="7555315" cy="189902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800" kern="1200">
                <a:solidFill>
                  <a:schemeClr val="tx1"/>
                </a:solidFill>
                <a:latin typeface="Seaford Display" pitchFamily="2" charset="0"/>
                <a:ea typeface="+mj-ea"/>
                <a:cs typeface="Seaford Display" pitchFamily="2" charset="0"/>
              </a:defRPr>
            </a:lvl1pPr>
          </a:lstStyle>
          <a:p>
            <a:pPr marL="0" marR="0" lvl="0" indent="0" algn="ctr" defTabSz="914400" rtl="0" eaLnBrk="1" fontAlgn="auto" latinLnBrk="0" hangingPunct="1">
              <a:lnSpc>
                <a:spcPct val="120000"/>
              </a:lnSpc>
              <a:spcBef>
                <a:spcPct val="0"/>
              </a:spcBef>
              <a:spcAft>
                <a:spcPts val="0"/>
              </a:spcAft>
              <a:buClrTx/>
              <a:buSzTx/>
              <a:buFontTx/>
              <a:buNone/>
              <a:tabLst/>
              <a:defRPr/>
            </a:pPr>
            <a:r>
              <a:rPr lang="en-US" dirty="0">
                <a:solidFill>
                  <a:prstClr val="white"/>
                </a:solidFill>
              </a:rPr>
              <a:t>Integrating TSP into Robrix</a:t>
            </a:r>
          </a:p>
          <a:p>
            <a:pPr marL="0" marR="0" lvl="0" indent="0" algn="ctr" defTabSz="914400" rtl="0" eaLnBrk="1" fontAlgn="auto" latinLnBrk="0" hangingPunct="1">
              <a:lnSpc>
                <a:spcPct val="120000"/>
              </a:lnSpc>
              <a:spcBef>
                <a:spcPct val="0"/>
              </a:spcBef>
              <a:spcAft>
                <a:spcPts val="0"/>
              </a:spcAft>
              <a:buClrTx/>
              <a:buSzTx/>
              <a:buFontTx/>
              <a:buNone/>
              <a:tabLst/>
              <a:defRPr/>
            </a:pPr>
            <a:r>
              <a:rPr lang="en-US" sz="3600" dirty="0">
                <a:solidFill>
                  <a:prstClr val="white"/>
                </a:solidFill>
              </a:rPr>
              <a:t>the Trust Spanning Protocol</a:t>
            </a:r>
            <a:endParaRPr kumimoji="0" lang="en-US" sz="3600" b="0" i="0" u="none" strike="noStrike" kern="1200" cap="none" spc="0" normalizeH="0" baseline="0" noProof="0" dirty="0">
              <a:ln>
                <a:noFill/>
              </a:ln>
              <a:solidFill>
                <a:prstClr val="white"/>
              </a:solidFill>
              <a:effectLst/>
              <a:uLnTx/>
              <a:uFillTx/>
              <a:latin typeface="Seaford Display" pitchFamily="2" charset="0"/>
              <a:ea typeface="+mj-ea"/>
            </a:endParaRPr>
          </a:p>
        </p:txBody>
      </p:sp>
    </p:spTree>
    <p:extLst>
      <p:ext uri="{BB962C8B-B14F-4D97-AF65-F5344CB8AC3E}">
        <p14:creationId xmlns:p14="http://schemas.microsoft.com/office/powerpoint/2010/main" val="31837690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31">
          <a:extLst>
            <a:ext uri="{FF2B5EF4-FFF2-40B4-BE49-F238E27FC236}">
              <a16:creationId xmlns:a16="http://schemas.microsoft.com/office/drawing/2014/main" id="{DB83CB3A-BC73-9124-6244-AC5481A7E84A}"/>
            </a:ext>
          </a:extLst>
        </p:cNvPr>
        <p:cNvGrpSpPr/>
        <p:nvPr/>
      </p:nvGrpSpPr>
      <p:grpSpPr>
        <a:xfrm>
          <a:off x="0" y="0"/>
          <a:ext cx="0" cy="0"/>
          <a:chOff x="0" y="0"/>
          <a:chExt cx="0" cy="0"/>
        </a:xfrm>
      </p:grpSpPr>
      <p:pic>
        <p:nvPicPr>
          <p:cNvPr id="132" name="Google Shape;132;p30" descr="Mask group.svg">
            <a:extLst>
              <a:ext uri="{FF2B5EF4-FFF2-40B4-BE49-F238E27FC236}">
                <a16:creationId xmlns:a16="http://schemas.microsoft.com/office/drawing/2014/main" id="{A2689F79-D71D-6FDA-086A-A70C61658E6F}"/>
              </a:ext>
            </a:extLst>
          </p:cNvPr>
          <p:cNvPicPr preferRelativeResize="0"/>
          <p:nvPr/>
        </p:nvPicPr>
        <p:blipFill rotWithShape="1">
          <a:blip r:embed="rId3">
            <a:alphaModFix/>
          </a:blip>
          <a:srcRect/>
          <a:stretch/>
        </p:blipFill>
        <p:spPr>
          <a:xfrm>
            <a:off x="74796" y="295119"/>
            <a:ext cx="12192000" cy="6858000"/>
          </a:xfrm>
          <a:prstGeom prst="rect">
            <a:avLst/>
          </a:prstGeom>
          <a:noFill/>
          <a:ln>
            <a:noFill/>
          </a:ln>
        </p:spPr>
      </p:pic>
      <p:sp>
        <p:nvSpPr>
          <p:cNvPr id="134" name="Google Shape;134;p30">
            <a:extLst>
              <a:ext uri="{FF2B5EF4-FFF2-40B4-BE49-F238E27FC236}">
                <a16:creationId xmlns:a16="http://schemas.microsoft.com/office/drawing/2014/main" id="{DE7D1000-6E33-2AF2-91E4-A495053B5920}"/>
              </a:ext>
            </a:extLst>
          </p:cNvPr>
          <p:cNvSpPr/>
          <p:nvPr/>
        </p:nvSpPr>
        <p:spPr>
          <a:xfrm>
            <a:off x="0" y="6096000"/>
            <a:ext cx="12192000" cy="762000"/>
          </a:xfrm>
          <a:prstGeom prst="rect">
            <a:avLst/>
          </a:prstGeom>
          <a:solidFill>
            <a:srgbClr val="FFE9E6"/>
          </a:solidFill>
          <a:ln>
            <a:noFill/>
          </a:ln>
        </p:spPr>
        <p:txBody>
          <a:bodyPr spcFirstLastPara="1" wrap="square" lIns="0" tIns="0" rIns="0" bIns="0" anchor="ctr" anchorCtr="0">
            <a:noAutofit/>
          </a:bodyPr>
          <a:lstStyle/>
          <a:p>
            <a:pPr algn="ctr">
              <a:buClr>
                <a:srgbClr val="FFFFFF"/>
              </a:buClr>
              <a:buSzPts val="1200"/>
            </a:pPr>
            <a:endParaRPr sz="1600">
              <a:solidFill>
                <a:srgbClr val="FFFFFF"/>
              </a:solidFill>
              <a:latin typeface="Helvetica Neue"/>
              <a:ea typeface="Helvetica Neue"/>
              <a:cs typeface="Helvetica Neue"/>
              <a:sym typeface="Helvetica Neue"/>
            </a:endParaRPr>
          </a:p>
        </p:txBody>
      </p:sp>
      <p:pic>
        <p:nvPicPr>
          <p:cNvPr id="135" name="Google Shape;135;p30" descr="Group.svg">
            <a:extLst>
              <a:ext uri="{FF2B5EF4-FFF2-40B4-BE49-F238E27FC236}">
                <a16:creationId xmlns:a16="http://schemas.microsoft.com/office/drawing/2014/main" id="{AAB6B3F8-7BB4-86CA-D607-6496AC0AEBFF}"/>
              </a:ext>
            </a:extLst>
          </p:cNvPr>
          <p:cNvPicPr preferRelativeResize="0"/>
          <p:nvPr/>
        </p:nvPicPr>
        <p:blipFill rotWithShape="1">
          <a:blip r:embed="rId4">
            <a:alphaModFix/>
          </a:blip>
          <a:srcRect/>
          <a:stretch/>
        </p:blipFill>
        <p:spPr>
          <a:xfrm>
            <a:off x="11247899" y="6187617"/>
            <a:ext cx="774233" cy="573505"/>
          </a:xfrm>
          <a:prstGeom prst="rect">
            <a:avLst/>
          </a:prstGeom>
          <a:noFill/>
          <a:ln>
            <a:noFill/>
          </a:ln>
        </p:spPr>
      </p:pic>
      <p:pic>
        <p:nvPicPr>
          <p:cNvPr id="136" name="Google Shape;136;p30" descr="Frame 3.svg">
            <a:extLst>
              <a:ext uri="{FF2B5EF4-FFF2-40B4-BE49-F238E27FC236}">
                <a16:creationId xmlns:a16="http://schemas.microsoft.com/office/drawing/2014/main" id="{D28060B5-B273-C941-C2AE-64F3296FA271}"/>
              </a:ext>
            </a:extLst>
          </p:cNvPr>
          <p:cNvPicPr preferRelativeResize="0"/>
          <p:nvPr/>
        </p:nvPicPr>
        <p:blipFill rotWithShape="1">
          <a:blip r:embed="rId5">
            <a:alphaModFix/>
          </a:blip>
          <a:srcRect r="53767"/>
          <a:stretch>
            <a:fillRect/>
          </a:stretch>
        </p:blipFill>
        <p:spPr>
          <a:xfrm>
            <a:off x="508000" y="6314224"/>
            <a:ext cx="3006262" cy="248657"/>
          </a:xfrm>
          <a:prstGeom prst="rect">
            <a:avLst/>
          </a:prstGeom>
          <a:noFill/>
          <a:ln>
            <a:noFill/>
          </a:ln>
        </p:spPr>
      </p:pic>
      <p:sp>
        <p:nvSpPr>
          <p:cNvPr id="137" name="Google Shape;137;p30">
            <a:extLst>
              <a:ext uri="{FF2B5EF4-FFF2-40B4-BE49-F238E27FC236}">
                <a16:creationId xmlns:a16="http://schemas.microsoft.com/office/drawing/2014/main" id="{0B728C99-C714-E3FF-5236-A9027E8E3D5B}"/>
              </a:ext>
            </a:extLst>
          </p:cNvPr>
          <p:cNvSpPr txBox="1"/>
          <p:nvPr/>
        </p:nvSpPr>
        <p:spPr>
          <a:xfrm>
            <a:off x="635000" y="431925"/>
            <a:ext cx="11349486" cy="605294"/>
          </a:xfrm>
          <a:prstGeom prst="rect">
            <a:avLst/>
          </a:prstGeom>
          <a:noFill/>
          <a:ln>
            <a:noFill/>
          </a:ln>
        </p:spPr>
        <p:txBody>
          <a:bodyPr spcFirstLastPara="1" wrap="square" lIns="25400" tIns="25400" rIns="25400" bIns="25400" anchor="ctr" anchorCtr="0">
            <a:spAutoFit/>
          </a:bodyPr>
          <a:lstStyle/>
          <a:p>
            <a:pPr>
              <a:buClr>
                <a:srgbClr val="000000"/>
              </a:buClr>
              <a:buSzPts val="3000"/>
            </a:pPr>
            <a:r>
              <a:rPr lang="en" sz="3600" b="1" dirty="0">
                <a:solidFill>
                  <a:srgbClr val="000000"/>
                </a:solidFill>
                <a:latin typeface="Helvetica Neue"/>
                <a:ea typeface="Helvetica Neue"/>
                <a:cs typeface="Helvetica Neue"/>
                <a:sym typeface="Helvetica Neue"/>
              </a:rPr>
              <a:t>Decentralized Identity Verification with TSP</a:t>
            </a:r>
            <a:endParaRPr sz="600" dirty="0"/>
          </a:p>
        </p:txBody>
      </p:sp>
      <p:pic>
        <p:nvPicPr>
          <p:cNvPr id="2" name="Google Shape;136;p30" descr="Frame 3.svg">
            <a:extLst>
              <a:ext uri="{FF2B5EF4-FFF2-40B4-BE49-F238E27FC236}">
                <a16:creationId xmlns:a16="http://schemas.microsoft.com/office/drawing/2014/main" id="{F5B1DEC7-B60C-F733-0855-90427401637C}"/>
              </a:ext>
            </a:extLst>
          </p:cNvPr>
          <p:cNvPicPr preferRelativeResize="0"/>
          <p:nvPr/>
        </p:nvPicPr>
        <p:blipFill rotWithShape="1">
          <a:blip r:embed="rId5">
            <a:alphaModFix/>
          </a:blip>
          <a:srcRect l="46233"/>
          <a:stretch>
            <a:fillRect/>
          </a:stretch>
        </p:blipFill>
        <p:spPr>
          <a:xfrm>
            <a:off x="3578998" y="6314224"/>
            <a:ext cx="3496138" cy="248657"/>
          </a:xfrm>
          <a:prstGeom prst="rect">
            <a:avLst/>
          </a:prstGeom>
          <a:noFill/>
          <a:ln>
            <a:noFill/>
          </a:ln>
        </p:spPr>
      </p:pic>
      <p:pic>
        <p:nvPicPr>
          <p:cNvPr id="3" name="Google Shape;133;p30" descr="Frame 1.svg">
            <a:extLst>
              <a:ext uri="{FF2B5EF4-FFF2-40B4-BE49-F238E27FC236}">
                <a16:creationId xmlns:a16="http://schemas.microsoft.com/office/drawing/2014/main" id="{3DA88D2D-3B08-F628-BAAE-CA7EE716DFDE}"/>
              </a:ext>
            </a:extLst>
          </p:cNvPr>
          <p:cNvPicPr preferRelativeResize="0"/>
          <p:nvPr/>
        </p:nvPicPr>
        <p:blipFill rotWithShape="1">
          <a:blip r:embed="rId6">
            <a:alphaModFix/>
          </a:blip>
          <a:srcRect/>
          <a:stretch/>
        </p:blipFill>
        <p:spPr>
          <a:xfrm>
            <a:off x="10317611" y="581173"/>
            <a:ext cx="1666875" cy="381000"/>
          </a:xfrm>
          <a:prstGeom prst="rect">
            <a:avLst/>
          </a:prstGeom>
          <a:noFill/>
          <a:ln>
            <a:noFill/>
          </a:ln>
        </p:spPr>
      </p:pic>
      <p:sp>
        <p:nvSpPr>
          <p:cNvPr id="4" name="Content Placeholder 2">
            <a:extLst>
              <a:ext uri="{FF2B5EF4-FFF2-40B4-BE49-F238E27FC236}">
                <a16:creationId xmlns:a16="http://schemas.microsoft.com/office/drawing/2014/main" id="{AB083161-38B4-4B57-7BFC-05DBAD0EE90B}"/>
              </a:ext>
            </a:extLst>
          </p:cNvPr>
          <p:cNvSpPr txBox="1">
            <a:spLocks/>
          </p:cNvSpPr>
          <p:nvPr/>
        </p:nvSpPr>
        <p:spPr>
          <a:xfrm>
            <a:off x="518159" y="1386040"/>
            <a:ext cx="6438117" cy="470996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Tenorite"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enorite"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enorite"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enorite"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enorite"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TSP facilitates effective trust relationships over an untrusted network (e.g., the internet)</a:t>
            </a:r>
          </a:p>
          <a:p>
            <a:pPr lvl="1"/>
            <a:r>
              <a:rPr lang="en-US" sz="2000" dirty="0"/>
              <a:t>Authenticity:  sender is who they say they are; message contents are untampered</a:t>
            </a:r>
          </a:p>
          <a:p>
            <a:pPr lvl="1"/>
            <a:r>
              <a:rPr lang="en-US" sz="2000" dirty="0"/>
              <a:t>Confidentiality:  Only the chosen receiver can</a:t>
            </a:r>
            <a:br>
              <a:rPr lang="en-US" sz="2000" dirty="0"/>
            </a:br>
            <a:r>
              <a:rPr lang="en-US" sz="2000" dirty="0"/>
              <a:t>read the message (if encrypted)</a:t>
            </a:r>
          </a:p>
          <a:p>
            <a:pPr lvl="1"/>
            <a:r>
              <a:rPr lang="en-US" sz="2000" dirty="0"/>
              <a:t>Metadata privacy, including protection through untrusted intermediaries</a:t>
            </a:r>
            <a:br>
              <a:rPr lang="en-US" sz="2000" dirty="0"/>
            </a:br>
            <a:endParaRPr lang="en-US" sz="2000" dirty="0"/>
          </a:p>
          <a:p>
            <a:r>
              <a:rPr lang="en-US" sz="2400" dirty="0"/>
              <a:t>No central authority required to act as</a:t>
            </a:r>
            <a:br>
              <a:rPr lang="en-US" sz="2400" dirty="0"/>
            </a:br>
            <a:r>
              <a:rPr lang="en-US" sz="2400" dirty="0"/>
              <a:t>the “trust provider”</a:t>
            </a:r>
          </a:p>
          <a:p>
            <a:r>
              <a:rPr lang="en-US" sz="2400" dirty="0"/>
              <a:t>Persistent long-term identities are managed by wallets </a:t>
            </a:r>
            <a:r>
              <a:rPr lang="en-US" sz="2400" b="1" i="1" dirty="0"/>
              <a:t>local</a:t>
            </a:r>
            <a:r>
              <a:rPr lang="en-US" sz="2400" dirty="0"/>
              <a:t> to each endpoint system</a:t>
            </a:r>
          </a:p>
          <a:p>
            <a:endParaRPr lang="en-US" sz="2400" dirty="0"/>
          </a:p>
        </p:txBody>
      </p:sp>
      <p:sp>
        <p:nvSpPr>
          <p:cNvPr id="28" name="Google Shape;72;p15">
            <a:extLst>
              <a:ext uri="{FF2B5EF4-FFF2-40B4-BE49-F238E27FC236}">
                <a16:creationId xmlns:a16="http://schemas.microsoft.com/office/drawing/2014/main" id="{8FBB76BD-9638-2913-F7DD-B3DE1679D9B7}"/>
              </a:ext>
            </a:extLst>
          </p:cNvPr>
          <p:cNvSpPr/>
          <p:nvPr/>
        </p:nvSpPr>
        <p:spPr>
          <a:xfrm>
            <a:off x="7146824" y="2880765"/>
            <a:ext cx="803934" cy="943564"/>
          </a:xfrm>
          <a:prstGeom prst="rect">
            <a:avLst/>
          </a:prstGeom>
          <a:solidFill>
            <a:srgbClr val="EEEEEE"/>
          </a:solidFill>
          <a:ln w="19050" cap="flat" cmpd="sng">
            <a:solidFill>
              <a:srgbClr val="3600F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400" i="1" dirty="0"/>
              <a:t>End System</a:t>
            </a:r>
            <a:br>
              <a:rPr lang="en" sz="1400" i="1" dirty="0"/>
            </a:br>
            <a:r>
              <a:rPr lang="en" sz="1400" b="1" dirty="0"/>
              <a:t>A</a:t>
            </a:r>
            <a:endParaRPr sz="1400" b="1" dirty="0"/>
          </a:p>
        </p:txBody>
      </p:sp>
      <p:sp>
        <p:nvSpPr>
          <p:cNvPr id="29" name="Google Shape;73;p15">
            <a:extLst>
              <a:ext uri="{FF2B5EF4-FFF2-40B4-BE49-F238E27FC236}">
                <a16:creationId xmlns:a16="http://schemas.microsoft.com/office/drawing/2014/main" id="{645B3202-7739-38DF-7028-4A723F02DB35}"/>
              </a:ext>
            </a:extLst>
          </p:cNvPr>
          <p:cNvSpPr/>
          <p:nvPr/>
        </p:nvSpPr>
        <p:spPr>
          <a:xfrm>
            <a:off x="8635805" y="4292364"/>
            <a:ext cx="1816037" cy="607534"/>
          </a:xfrm>
          <a:prstGeom prst="rect">
            <a:avLst/>
          </a:prstGeom>
          <a:solidFill>
            <a:srgbClr val="EEEEEE"/>
          </a:solidFill>
          <a:ln w="19050" cap="flat" cmpd="sng">
            <a:solidFill>
              <a:srgbClr val="E0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50" dirty="0"/>
              <a:t>Privileged and Unprivileged Supporting Systems</a:t>
            </a:r>
            <a:endParaRPr sz="1050" dirty="0"/>
          </a:p>
        </p:txBody>
      </p:sp>
      <p:cxnSp>
        <p:nvCxnSpPr>
          <p:cNvPr id="30" name="Google Shape;74;p15">
            <a:extLst>
              <a:ext uri="{FF2B5EF4-FFF2-40B4-BE49-F238E27FC236}">
                <a16:creationId xmlns:a16="http://schemas.microsoft.com/office/drawing/2014/main" id="{FA1C577A-52D9-708A-928F-3535542F19E8}"/>
              </a:ext>
            </a:extLst>
          </p:cNvPr>
          <p:cNvCxnSpPr>
            <a:cxnSpLocks/>
          </p:cNvCxnSpPr>
          <p:nvPr/>
        </p:nvCxnSpPr>
        <p:spPr>
          <a:xfrm flipV="1">
            <a:off x="7950758" y="3299436"/>
            <a:ext cx="3191824" cy="16899"/>
          </a:xfrm>
          <a:prstGeom prst="curvedConnector3">
            <a:avLst>
              <a:gd name="adj1" fmla="val 50000"/>
            </a:avLst>
          </a:prstGeom>
          <a:noFill/>
          <a:ln w="19050" cap="flat" cmpd="sng">
            <a:solidFill>
              <a:srgbClr val="E06666"/>
            </a:solidFill>
            <a:prstDash val="dash"/>
            <a:round/>
            <a:headEnd type="triangle" w="med" len="med"/>
            <a:tailEnd type="triangle" w="med" len="med"/>
          </a:ln>
        </p:spPr>
      </p:cxnSp>
      <p:sp>
        <p:nvSpPr>
          <p:cNvPr id="31" name="Google Shape;75;p15">
            <a:extLst>
              <a:ext uri="{FF2B5EF4-FFF2-40B4-BE49-F238E27FC236}">
                <a16:creationId xmlns:a16="http://schemas.microsoft.com/office/drawing/2014/main" id="{5F1F2EAF-9171-6CD2-678E-4918D9ADDFCA}"/>
              </a:ext>
            </a:extLst>
          </p:cNvPr>
          <p:cNvSpPr/>
          <p:nvPr/>
        </p:nvSpPr>
        <p:spPr>
          <a:xfrm>
            <a:off x="8189507" y="1751298"/>
            <a:ext cx="1256354" cy="607534"/>
          </a:xfrm>
          <a:prstGeom prst="rect">
            <a:avLst/>
          </a:prstGeom>
          <a:solidFill>
            <a:srgbClr val="EEEEEE"/>
          </a:solidFill>
          <a:ln w="19050" cap="flat" cmpd="sng">
            <a:solidFill>
              <a:srgbClr val="E0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dirty="0"/>
              <a:t>Intermediary System</a:t>
            </a:r>
            <a:endParaRPr sz="1200" dirty="0"/>
          </a:p>
        </p:txBody>
      </p:sp>
      <p:sp>
        <p:nvSpPr>
          <p:cNvPr id="32" name="Google Shape;76;p15">
            <a:extLst>
              <a:ext uri="{FF2B5EF4-FFF2-40B4-BE49-F238E27FC236}">
                <a16:creationId xmlns:a16="http://schemas.microsoft.com/office/drawing/2014/main" id="{8D29D549-427B-D773-2835-18FA158D7D6E}"/>
              </a:ext>
            </a:extLst>
          </p:cNvPr>
          <p:cNvSpPr/>
          <p:nvPr/>
        </p:nvSpPr>
        <p:spPr>
          <a:xfrm>
            <a:off x="11142582" y="2851177"/>
            <a:ext cx="803934" cy="968942"/>
          </a:xfrm>
          <a:prstGeom prst="rect">
            <a:avLst/>
          </a:prstGeom>
          <a:solidFill>
            <a:srgbClr val="EEEEEE"/>
          </a:solidFill>
          <a:ln w="19050" cap="flat" cmpd="sng">
            <a:solidFill>
              <a:srgbClr val="3600F4"/>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dirty="0">
                <a:ln>
                  <a:noFill/>
                </a:ln>
                <a:solidFill>
                  <a:srgbClr val="000000"/>
                </a:solidFill>
                <a:effectLst/>
                <a:uLnTx/>
                <a:uFillTx/>
                <a:latin typeface="Arial"/>
                <a:ea typeface="+mn-ea"/>
                <a:cs typeface="+mn-cs"/>
              </a:rPr>
              <a:t>End System</a:t>
            </a:r>
            <a:br>
              <a:rPr kumimoji="0" lang="en-US" sz="1400" b="0" i="1" u="none" strike="noStrike" kern="1200" cap="none" spc="0" normalizeH="0" baseline="0" noProof="0" dirty="0">
                <a:ln>
                  <a:noFill/>
                </a:ln>
                <a:solidFill>
                  <a:srgbClr val="000000"/>
                </a:solidFill>
                <a:effectLst/>
                <a:uLnTx/>
                <a:uFillTx/>
                <a:latin typeface="Arial"/>
                <a:ea typeface="+mn-ea"/>
                <a:cs typeface="+mn-cs"/>
              </a:rPr>
            </a:br>
            <a:r>
              <a:rPr lang="en-US" sz="1400" b="1" dirty="0">
                <a:solidFill>
                  <a:srgbClr val="000000"/>
                </a:solidFill>
                <a:latin typeface="Arial"/>
              </a:rPr>
              <a:t>B</a:t>
            </a:r>
            <a:endParaRPr kumimoji="0" lang="en-US" sz="1400" b="1" i="0" u="none" strike="noStrike" kern="1200" cap="none" spc="0" normalizeH="0" baseline="0" noProof="0" dirty="0">
              <a:ln>
                <a:noFill/>
              </a:ln>
              <a:solidFill>
                <a:srgbClr val="000000"/>
              </a:solidFill>
              <a:effectLst/>
              <a:uLnTx/>
              <a:uFillTx/>
              <a:latin typeface="Arial"/>
              <a:ea typeface="+mn-ea"/>
              <a:cs typeface="+mn-cs"/>
            </a:endParaRPr>
          </a:p>
        </p:txBody>
      </p:sp>
      <p:sp>
        <p:nvSpPr>
          <p:cNvPr id="33" name="Google Shape;77;p15">
            <a:extLst>
              <a:ext uri="{FF2B5EF4-FFF2-40B4-BE49-F238E27FC236}">
                <a16:creationId xmlns:a16="http://schemas.microsoft.com/office/drawing/2014/main" id="{10A28BA0-6A81-4912-0525-CED363E1B2D9}"/>
              </a:ext>
            </a:extLst>
          </p:cNvPr>
          <p:cNvSpPr/>
          <p:nvPr/>
        </p:nvSpPr>
        <p:spPr>
          <a:xfrm>
            <a:off x="9658108" y="1742596"/>
            <a:ext cx="1256354" cy="607534"/>
          </a:xfrm>
          <a:prstGeom prst="rect">
            <a:avLst/>
          </a:prstGeom>
          <a:solidFill>
            <a:srgbClr val="EEEEEE"/>
          </a:solidFill>
          <a:ln w="19050" cap="flat" cmpd="sng">
            <a:solidFill>
              <a:srgbClr val="E0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dirty="0"/>
              <a:t>Intermediary System</a:t>
            </a:r>
            <a:endParaRPr sz="1200" dirty="0"/>
          </a:p>
        </p:txBody>
      </p:sp>
      <p:cxnSp>
        <p:nvCxnSpPr>
          <p:cNvPr id="34" name="Google Shape;78;p15">
            <a:extLst>
              <a:ext uri="{FF2B5EF4-FFF2-40B4-BE49-F238E27FC236}">
                <a16:creationId xmlns:a16="http://schemas.microsoft.com/office/drawing/2014/main" id="{7C822DBA-4723-B5ED-242C-C87C7CF555D3}"/>
              </a:ext>
            </a:extLst>
          </p:cNvPr>
          <p:cNvCxnSpPr>
            <a:cxnSpLocks/>
            <a:endCxn id="29" idx="0"/>
          </p:cNvCxnSpPr>
          <p:nvPr/>
        </p:nvCxnSpPr>
        <p:spPr>
          <a:xfrm>
            <a:off x="7968864" y="3603013"/>
            <a:ext cx="1574960" cy="689351"/>
          </a:xfrm>
          <a:prstGeom prst="curvedConnector2">
            <a:avLst/>
          </a:prstGeom>
          <a:noFill/>
          <a:ln w="19050" cap="flat" cmpd="sng">
            <a:solidFill>
              <a:srgbClr val="E06666"/>
            </a:solidFill>
            <a:prstDash val="dashDot"/>
            <a:round/>
            <a:headEnd type="none" w="med" len="med"/>
            <a:tailEnd type="none" w="med" len="med"/>
          </a:ln>
        </p:spPr>
      </p:cxnSp>
      <p:cxnSp>
        <p:nvCxnSpPr>
          <p:cNvPr id="35" name="Google Shape;79;p15">
            <a:extLst>
              <a:ext uri="{FF2B5EF4-FFF2-40B4-BE49-F238E27FC236}">
                <a16:creationId xmlns:a16="http://schemas.microsoft.com/office/drawing/2014/main" id="{890AC1DA-FEF8-7166-2C69-9047EF7F23A8}"/>
              </a:ext>
            </a:extLst>
          </p:cNvPr>
          <p:cNvCxnSpPr>
            <a:cxnSpLocks/>
            <a:endCxn id="29" idx="0"/>
          </p:cNvCxnSpPr>
          <p:nvPr/>
        </p:nvCxnSpPr>
        <p:spPr>
          <a:xfrm rot="10800000" flipV="1">
            <a:off x="9543825" y="3598940"/>
            <a:ext cx="1570123" cy="693424"/>
          </a:xfrm>
          <a:prstGeom prst="curvedConnector2">
            <a:avLst/>
          </a:prstGeom>
          <a:noFill/>
          <a:ln w="19050" cap="flat" cmpd="sng">
            <a:solidFill>
              <a:srgbClr val="E06666"/>
            </a:solidFill>
            <a:prstDash val="dashDot"/>
            <a:round/>
            <a:headEnd type="none" w="med" len="med"/>
            <a:tailEnd type="none" w="med" len="med"/>
          </a:ln>
        </p:spPr>
      </p:cxnSp>
      <p:sp>
        <p:nvSpPr>
          <p:cNvPr id="36" name="Google Shape;80;p15">
            <a:extLst>
              <a:ext uri="{FF2B5EF4-FFF2-40B4-BE49-F238E27FC236}">
                <a16:creationId xmlns:a16="http://schemas.microsoft.com/office/drawing/2014/main" id="{72E7D506-9785-3B0B-7EB4-1A5159FDD659}"/>
              </a:ext>
            </a:extLst>
          </p:cNvPr>
          <p:cNvSpPr/>
          <p:nvPr/>
        </p:nvSpPr>
        <p:spPr>
          <a:xfrm>
            <a:off x="7967234" y="2366332"/>
            <a:ext cx="893515" cy="733303"/>
          </a:xfrm>
          <a:custGeom>
            <a:avLst/>
            <a:gdLst>
              <a:gd name="connsiteX0" fmla="*/ 0 w 34403"/>
              <a:gd name="connsiteY0" fmla="*/ 11578 h 14196"/>
              <a:gd name="connsiteX1" fmla="*/ 31603 w 34403"/>
              <a:gd name="connsiteY1" fmla="*/ 13684 h 14196"/>
              <a:gd name="connsiteX2" fmla="*/ 33079 w 34403"/>
              <a:gd name="connsiteY2" fmla="*/ 0 h 14196"/>
              <a:gd name="connsiteX0" fmla="*/ 0 w 20972"/>
              <a:gd name="connsiteY0" fmla="*/ 18757 h 18757"/>
              <a:gd name="connsiteX1" fmla="*/ 18172 w 20972"/>
              <a:gd name="connsiteY1" fmla="*/ 13684 h 18757"/>
              <a:gd name="connsiteX2" fmla="*/ 19648 w 20972"/>
              <a:gd name="connsiteY2" fmla="*/ 0 h 18757"/>
              <a:gd name="connsiteX0" fmla="*/ 0 w 22855"/>
              <a:gd name="connsiteY0" fmla="*/ 18757 h 18757"/>
              <a:gd name="connsiteX1" fmla="*/ 20719 w 22855"/>
              <a:gd name="connsiteY1" fmla="*/ 15073 h 18757"/>
              <a:gd name="connsiteX2" fmla="*/ 19648 w 22855"/>
              <a:gd name="connsiteY2" fmla="*/ 0 h 18757"/>
            </a:gdLst>
            <a:ahLst/>
            <a:cxnLst>
              <a:cxn ang="0">
                <a:pos x="connsiteX0" y="connsiteY0"/>
              </a:cxn>
              <a:cxn ang="0">
                <a:pos x="connsiteX1" y="connsiteY1"/>
              </a:cxn>
              <a:cxn ang="0">
                <a:pos x="connsiteX2" y="connsiteY2"/>
              </a:cxn>
            </a:cxnLst>
            <a:rect l="l" t="t" r="r" b="b"/>
            <a:pathLst>
              <a:path w="22855" h="18757" extrusionOk="0">
                <a:moveTo>
                  <a:pt x="0" y="18757"/>
                </a:moveTo>
                <a:cubicBezTo>
                  <a:pt x="5159" y="18639"/>
                  <a:pt x="15206" y="17003"/>
                  <a:pt x="20719" y="15073"/>
                </a:cubicBezTo>
                <a:cubicBezTo>
                  <a:pt x="26232" y="13143"/>
                  <a:pt x="19294" y="1812"/>
                  <a:pt x="19648" y="0"/>
                </a:cubicBezTo>
              </a:path>
            </a:pathLst>
          </a:custGeom>
          <a:noFill/>
          <a:ln w="19050" cap="flat" cmpd="sng">
            <a:solidFill>
              <a:srgbClr val="E06666"/>
            </a:solidFill>
            <a:prstDash val="dot"/>
            <a:round/>
            <a:headEnd type="triangle" w="med" len="med"/>
            <a:tailEnd type="triangle" w="med" len="med"/>
          </a:ln>
        </p:spPr>
        <p:txBody>
          <a:bodyPr/>
          <a:lstStyle/>
          <a:p>
            <a:endParaRPr lang="en-US"/>
          </a:p>
        </p:txBody>
      </p:sp>
      <p:sp>
        <p:nvSpPr>
          <p:cNvPr id="37" name="Google Shape;81;p15">
            <a:extLst>
              <a:ext uri="{FF2B5EF4-FFF2-40B4-BE49-F238E27FC236}">
                <a16:creationId xmlns:a16="http://schemas.microsoft.com/office/drawing/2014/main" id="{203E5673-3D46-ABC7-7B8A-311135AFB722}"/>
              </a:ext>
            </a:extLst>
          </p:cNvPr>
          <p:cNvSpPr/>
          <p:nvPr/>
        </p:nvSpPr>
        <p:spPr>
          <a:xfrm>
            <a:off x="9224955" y="2355541"/>
            <a:ext cx="650305" cy="580011"/>
          </a:xfrm>
          <a:custGeom>
            <a:avLst/>
            <a:gdLst>
              <a:gd name="connsiteX0" fmla="*/ 0 w 16634"/>
              <a:gd name="connsiteY0" fmla="*/ 276 h 14836"/>
              <a:gd name="connsiteX1" fmla="*/ 4017 w 16634"/>
              <a:gd name="connsiteY1" fmla="*/ 13271 h 14836"/>
              <a:gd name="connsiteX2" fmla="*/ 13941 w 16634"/>
              <a:gd name="connsiteY2" fmla="*/ 13271 h 14836"/>
              <a:gd name="connsiteX3" fmla="*/ 16634 w 16634"/>
              <a:gd name="connsiteY3" fmla="*/ 0 h 14836"/>
            </a:gdLst>
            <a:ahLst/>
            <a:cxnLst>
              <a:cxn ang="0">
                <a:pos x="connsiteX0" y="connsiteY0"/>
              </a:cxn>
              <a:cxn ang="0">
                <a:pos x="connsiteX1" y="connsiteY1"/>
              </a:cxn>
              <a:cxn ang="0">
                <a:pos x="connsiteX2" y="connsiteY2"/>
              </a:cxn>
              <a:cxn ang="0">
                <a:pos x="connsiteX3" y="connsiteY3"/>
              </a:cxn>
            </a:cxnLst>
            <a:rect l="l" t="t" r="r" b="b"/>
            <a:pathLst>
              <a:path w="16634" h="14836" extrusionOk="0">
                <a:moveTo>
                  <a:pt x="0" y="276"/>
                </a:moveTo>
                <a:cubicBezTo>
                  <a:pt x="670" y="2442"/>
                  <a:pt x="1694" y="11105"/>
                  <a:pt x="4017" y="13271"/>
                </a:cubicBezTo>
                <a:cubicBezTo>
                  <a:pt x="6341" y="15437"/>
                  <a:pt x="11854" y="15279"/>
                  <a:pt x="13941" y="13271"/>
                </a:cubicBezTo>
                <a:cubicBezTo>
                  <a:pt x="16028" y="11263"/>
                  <a:pt x="16201" y="2008"/>
                  <a:pt x="16634" y="0"/>
                </a:cubicBezTo>
              </a:path>
            </a:pathLst>
          </a:custGeom>
          <a:noFill/>
          <a:ln w="19050" cap="flat" cmpd="sng">
            <a:solidFill>
              <a:srgbClr val="E06666"/>
            </a:solidFill>
            <a:prstDash val="dot"/>
            <a:round/>
            <a:headEnd type="triangle" w="med" len="med"/>
            <a:tailEnd type="triangle" w="med" len="med"/>
          </a:ln>
        </p:spPr>
        <p:txBody>
          <a:bodyPr/>
          <a:lstStyle/>
          <a:p>
            <a:endParaRPr lang="en-US"/>
          </a:p>
        </p:txBody>
      </p:sp>
      <p:sp>
        <p:nvSpPr>
          <p:cNvPr id="38" name="Google Shape;82;p15">
            <a:extLst>
              <a:ext uri="{FF2B5EF4-FFF2-40B4-BE49-F238E27FC236}">
                <a16:creationId xmlns:a16="http://schemas.microsoft.com/office/drawing/2014/main" id="{2E126524-D88A-BEEC-A719-FB8A15E75322}"/>
              </a:ext>
            </a:extLst>
          </p:cNvPr>
          <p:cNvSpPr/>
          <p:nvPr/>
        </p:nvSpPr>
        <p:spPr>
          <a:xfrm>
            <a:off x="10243773" y="2350152"/>
            <a:ext cx="861104" cy="754023"/>
          </a:xfrm>
          <a:custGeom>
            <a:avLst/>
            <a:gdLst>
              <a:gd name="connsiteX0" fmla="*/ 3036 w 37297"/>
              <a:gd name="connsiteY0" fmla="*/ 0 h 15446"/>
              <a:gd name="connsiteX1" fmla="*/ 2308 w 37297"/>
              <a:gd name="connsiteY1" fmla="*/ 14708 h 15446"/>
              <a:gd name="connsiteX2" fmla="*/ 37297 w 37297"/>
              <a:gd name="connsiteY2" fmla="*/ 13468 h 15446"/>
              <a:gd name="connsiteX0" fmla="*/ 560 w 38503"/>
              <a:gd name="connsiteY0" fmla="*/ 0 h 15013"/>
              <a:gd name="connsiteX1" fmla="*/ 3514 w 38503"/>
              <a:gd name="connsiteY1" fmla="*/ 14275 h 15013"/>
              <a:gd name="connsiteX2" fmla="*/ 38503 w 38503"/>
              <a:gd name="connsiteY2" fmla="*/ 13035 h 15013"/>
              <a:gd name="connsiteX0" fmla="*/ 560 w 21135"/>
              <a:gd name="connsiteY0" fmla="*/ 0 h 16277"/>
              <a:gd name="connsiteX1" fmla="*/ 3514 w 21135"/>
              <a:gd name="connsiteY1" fmla="*/ 14275 h 16277"/>
              <a:gd name="connsiteX2" fmla="*/ 21135 w 21135"/>
              <a:gd name="connsiteY2" fmla="*/ 16277 h 16277"/>
              <a:gd name="connsiteX0" fmla="*/ 560 w 20903"/>
              <a:gd name="connsiteY0" fmla="*/ 0 h 19287"/>
              <a:gd name="connsiteX1" fmla="*/ 3514 w 20903"/>
              <a:gd name="connsiteY1" fmla="*/ 14275 h 19287"/>
              <a:gd name="connsiteX2" fmla="*/ 20903 w 20903"/>
              <a:gd name="connsiteY2" fmla="*/ 19287 h 19287"/>
              <a:gd name="connsiteX0" fmla="*/ 1683 w 22026"/>
              <a:gd name="connsiteY0" fmla="*/ 0 h 19287"/>
              <a:gd name="connsiteX1" fmla="*/ 2784 w 22026"/>
              <a:gd name="connsiteY1" fmla="*/ 14970 h 19287"/>
              <a:gd name="connsiteX2" fmla="*/ 22026 w 22026"/>
              <a:gd name="connsiteY2" fmla="*/ 19287 h 19287"/>
            </a:gdLst>
            <a:ahLst/>
            <a:cxnLst>
              <a:cxn ang="0">
                <a:pos x="connsiteX0" y="connsiteY0"/>
              </a:cxn>
              <a:cxn ang="0">
                <a:pos x="connsiteX1" y="connsiteY1"/>
              </a:cxn>
              <a:cxn ang="0">
                <a:pos x="connsiteX2" y="connsiteY2"/>
              </a:cxn>
            </a:cxnLst>
            <a:rect l="l" t="t" r="r" b="b"/>
            <a:pathLst>
              <a:path w="22026" h="19287" extrusionOk="0">
                <a:moveTo>
                  <a:pt x="1683" y="0"/>
                </a:moveTo>
                <a:cubicBezTo>
                  <a:pt x="1959" y="2127"/>
                  <a:pt x="-2926" y="12725"/>
                  <a:pt x="2784" y="14970"/>
                </a:cubicBezTo>
                <a:cubicBezTo>
                  <a:pt x="8494" y="17215"/>
                  <a:pt x="16592" y="19169"/>
                  <a:pt x="22026" y="19287"/>
                </a:cubicBezTo>
              </a:path>
            </a:pathLst>
          </a:custGeom>
          <a:noFill/>
          <a:ln w="19050" cap="flat" cmpd="sng">
            <a:solidFill>
              <a:srgbClr val="E06666"/>
            </a:solidFill>
            <a:prstDash val="dot"/>
            <a:round/>
            <a:headEnd type="triangle" w="med" len="med"/>
            <a:tailEnd type="triangle" w="med" len="med"/>
          </a:ln>
        </p:spPr>
        <p:txBody>
          <a:bodyPr/>
          <a:lstStyle/>
          <a:p>
            <a:endParaRPr lang="en-US"/>
          </a:p>
        </p:txBody>
      </p:sp>
      <p:sp>
        <p:nvSpPr>
          <p:cNvPr id="44" name="TextBox 43">
            <a:extLst>
              <a:ext uri="{FF2B5EF4-FFF2-40B4-BE49-F238E27FC236}">
                <a16:creationId xmlns:a16="http://schemas.microsoft.com/office/drawing/2014/main" id="{0988F81A-C1A5-03AF-A7DE-79B72E7F3860}"/>
              </a:ext>
            </a:extLst>
          </p:cNvPr>
          <p:cNvSpPr txBox="1"/>
          <p:nvPr/>
        </p:nvSpPr>
        <p:spPr>
          <a:xfrm>
            <a:off x="8238065" y="5670754"/>
            <a:ext cx="3911600" cy="369332"/>
          </a:xfrm>
          <a:prstGeom prst="rect">
            <a:avLst/>
          </a:prstGeom>
          <a:noFill/>
        </p:spPr>
        <p:txBody>
          <a:bodyPr wrap="square" rtlCol="0">
            <a:spAutoFit/>
          </a:bodyPr>
          <a:lstStyle/>
          <a:p>
            <a:pPr algn="r"/>
            <a:r>
              <a:rPr lang="en-US" dirty="0">
                <a:solidFill>
                  <a:schemeClr val="tx2">
                    <a:lumMod val="75000"/>
                  </a:schemeClr>
                </a:solidFill>
              </a:rPr>
              <a:t>Diagrams courtesy of Wenjing Chu</a:t>
            </a:r>
          </a:p>
        </p:txBody>
      </p:sp>
      <p:sp>
        <p:nvSpPr>
          <p:cNvPr id="27" name="Google Shape;71;p15">
            <a:extLst>
              <a:ext uri="{FF2B5EF4-FFF2-40B4-BE49-F238E27FC236}">
                <a16:creationId xmlns:a16="http://schemas.microsoft.com/office/drawing/2014/main" id="{179F78B3-EF63-D0C5-939A-5507DB5845E3}"/>
              </a:ext>
            </a:extLst>
          </p:cNvPr>
          <p:cNvSpPr/>
          <p:nvPr/>
        </p:nvSpPr>
        <p:spPr>
          <a:xfrm>
            <a:off x="8317933" y="2597937"/>
            <a:ext cx="2403404" cy="1457116"/>
          </a:xfrm>
          <a:prstGeom prst="cloud">
            <a:avLst/>
          </a:prstGeom>
          <a:solidFill>
            <a:srgbClr val="FFFFFF">
              <a:alpha val="53725"/>
            </a:srgbClr>
          </a:solidFill>
          <a:ln w="19050" cap="flat" cmpd="sng">
            <a:solidFill>
              <a:srgbClr val="E0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02;p15">
            <a:extLst>
              <a:ext uri="{FF2B5EF4-FFF2-40B4-BE49-F238E27FC236}">
                <a16:creationId xmlns:a16="http://schemas.microsoft.com/office/drawing/2014/main" id="{21484E15-A814-D6D8-9A1D-8273E99B583D}"/>
              </a:ext>
            </a:extLst>
          </p:cNvPr>
          <p:cNvSpPr txBox="1"/>
          <p:nvPr/>
        </p:nvSpPr>
        <p:spPr>
          <a:xfrm>
            <a:off x="8544419" y="2952696"/>
            <a:ext cx="1923657" cy="923299"/>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i="1" dirty="0">
                <a:solidFill>
                  <a:srgbClr val="434343"/>
                </a:solidFill>
              </a:rPr>
              <a:t>TSP</a:t>
            </a:r>
          </a:p>
          <a:p>
            <a:pPr marL="0" lvl="0" indent="0" algn="ctr" rtl="0">
              <a:spcBef>
                <a:spcPts val="0"/>
              </a:spcBef>
              <a:spcAft>
                <a:spcPts val="0"/>
              </a:spcAft>
              <a:buNone/>
            </a:pPr>
            <a:endParaRPr lang="en" sz="1200" i="1" dirty="0">
              <a:solidFill>
                <a:srgbClr val="434343"/>
              </a:solidFill>
            </a:endParaRPr>
          </a:p>
          <a:p>
            <a:pPr marL="0" lvl="0" indent="0" algn="ctr" rtl="0">
              <a:spcBef>
                <a:spcPts val="0"/>
              </a:spcBef>
              <a:spcAft>
                <a:spcPts val="0"/>
              </a:spcAft>
              <a:buNone/>
            </a:pPr>
            <a:r>
              <a:rPr lang="en" sz="1200" i="1" dirty="0">
                <a:solidFill>
                  <a:srgbClr val="434343"/>
                </a:solidFill>
              </a:rPr>
              <a:t>Trust Spanning</a:t>
            </a:r>
            <a:br>
              <a:rPr lang="en" sz="1200" i="1" dirty="0">
                <a:solidFill>
                  <a:srgbClr val="434343"/>
                </a:solidFill>
              </a:rPr>
            </a:br>
            <a:r>
              <a:rPr lang="en" sz="1200" i="1" dirty="0">
                <a:solidFill>
                  <a:srgbClr val="434343"/>
                </a:solidFill>
              </a:rPr>
              <a:t>Protocol</a:t>
            </a:r>
            <a:endParaRPr sz="1200" i="1" dirty="0">
              <a:solidFill>
                <a:srgbClr val="434343"/>
              </a:solidFill>
            </a:endParaRPr>
          </a:p>
        </p:txBody>
      </p:sp>
    </p:spTree>
    <p:extLst>
      <p:ext uri="{BB962C8B-B14F-4D97-AF65-F5344CB8AC3E}">
        <p14:creationId xmlns:p14="http://schemas.microsoft.com/office/powerpoint/2010/main" val="2814626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childTnLst>
                          </p:cTn>
                        </p:par>
                        <p:par>
                          <p:cTn id="13" fill="hold">
                            <p:stCondLst>
                              <p:cond delay="0"/>
                            </p:stCondLst>
                            <p:childTnLst>
                              <p:par>
                                <p:cTn id="14" presetID="2" presetClass="entr" presetSubtype="2" fill="hold" grpId="0" nodeType="afterEffect">
                                  <p:stCondLst>
                                    <p:cond delay="500"/>
                                  </p:stCondLst>
                                  <p:childTnLst>
                                    <p:set>
                                      <p:cBhvr>
                                        <p:cTn id="15" dur="1" fill="hold">
                                          <p:stCondLst>
                                            <p:cond delay="0"/>
                                          </p:stCondLst>
                                        </p:cTn>
                                        <p:tgtEl>
                                          <p:spTgt spid="28"/>
                                        </p:tgtEl>
                                        <p:attrNameLst>
                                          <p:attrName>style.visibility</p:attrName>
                                        </p:attrNameLst>
                                      </p:cBhvr>
                                      <p:to>
                                        <p:strVal val="visible"/>
                                      </p:to>
                                    </p:set>
                                    <p:anim calcmode="lin" valueType="num">
                                      <p:cBhvr additive="base">
                                        <p:cTn id="16" dur="1000" fill="hold"/>
                                        <p:tgtEl>
                                          <p:spTgt spid="28"/>
                                        </p:tgtEl>
                                        <p:attrNameLst>
                                          <p:attrName>ppt_x</p:attrName>
                                        </p:attrNameLst>
                                      </p:cBhvr>
                                      <p:tavLst>
                                        <p:tav tm="0">
                                          <p:val>
                                            <p:strVal val="1+#ppt_w/2"/>
                                          </p:val>
                                        </p:tav>
                                        <p:tav tm="100000">
                                          <p:val>
                                            <p:strVal val="#ppt_x"/>
                                          </p:val>
                                        </p:tav>
                                      </p:tavLst>
                                    </p:anim>
                                    <p:anim calcmode="lin" valueType="num">
                                      <p:cBhvr additive="base">
                                        <p:cTn id="17" dur="1000" fill="hold"/>
                                        <p:tgtEl>
                                          <p:spTgt spid="28"/>
                                        </p:tgtEl>
                                        <p:attrNameLst>
                                          <p:attrName>ppt_y</p:attrName>
                                        </p:attrNameLst>
                                      </p:cBhvr>
                                      <p:tavLst>
                                        <p:tav tm="0">
                                          <p:val>
                                            <p:strVal val="#ppt_y"/>
                                          </p:val>
                                        </p:tav>
                                        <p:tav tm="100000">
                                          <p:val>
                                            <p:strVal val="#ppt_y"/>
                                          </p:val>
                                        </p:tav>
                                      </p:tavLst>
                                    </p:anim>
                                  </p:childTnLst>
                                </p:cTn>
                              </p:par>
                              <p:par>
                                <p:cTn id="18" presetID="2" presetClass="entr" presetSubtype="2" fill="hold" grpId="0" nodeType="withEffect">
                                  <p:stCondLst>
                                    <p:cond delay="500"/>
                                  </p:stCondLst>
                                  <p:childTnLst>
                                    <p:set>
                                      <p:cBhvr>
                                        <p:cTn id="19" dur="1" fill="hold">
                                          <p:stCondLst>
                                            <p:cond delay="0"/>
                                          </p:stCondLst>
                                        </p:cTn>
                                        <p:tgtEl>
                                          <p:spTgt spid="29"/>
                                        </p:tgtEl>
                                        <p:attrNameLst>
                                          <p:attrName>style.visibility</p:attrName>
                                        </p:attrNameLst>
                                      </p:cBhvr>
                                      <p:to>
                                        <p:strVal val="visible"/>
                                      </p:to>
                                    </p:set>
                                    <p:anim calcmode="lin" valueType="num">
                                      <p:cBhvr additive="base">
                                        <p:cTn id="20" dur="1000" fill="hold"/>
                                        <p:tgtEl>
                                          <p:spTgt spid="29"/>
                                        </p:tgtEl>
                                        <p:attrNameLst>
                                          <p:attrName>ppt_x</p:attrName>
                                        </p:attrNameLst>
                                      </p:cBhvr>
                                      <p:tavLst>
                                        <p:tav tm="0">
                                          <p:val>
                                            <p:strVal val="1+#ppt_w/2"/>
                                          </p:val>
                                        </p:tav>
                                        <p:tav tm="100000">
                                          <p:val>
                                            <p:strVal val="#ppt_x"/>
                                          </p:val>
                                        </p:tav>
                                      </p:tavLst>
                                    </p:anim>
                                    <p:anim calcmode="lin" valueType="num">
                                      <p:cBhvr additive="base">
                                        <p:cTn id="21" dur="1000" fill="hold"/>
                                        <p:tgtEl>
                                          <p:spTgt spid="29"/>
                                        </p:tgtEl>
                                        <p:attrNameLst>
                                          <p:attrName>ppt_y</p:attrName>
                                        </p:attrNameLst>
                                      </p:cBhvr>
                                      <p:tavLst>
                                        <p:tav tm="0">
                                          <p:val>
                                            <p:strVal val="#ppt_y"/>
                                          </p:val>
                                        </p:tav>
                                        <p:tav tm="100000">
                                          <p:val>
                                            <p:strVal val="#ppt_y"/>
                                          </p:val>
                                        </p:tav>
                                      </p:tavLst>
                                    </p:anim>
                                  </p:childTnLst>
                                </p:cTn>
                              </p:par>
                              <p:par>
                                <p:cTn id="22" presetID="2" presetClass="entr" presetSubtype="2" fill="hold" nodeType="withEffect">
                                  <p:stCondLst>
                                    <p:cond delay="500"/>
                                  </p:stCondLst>
                                  <p:childTnLst>
                                    <p:set>
                                      <p:cBhvr>
                                        <p:cTn id="23" dur="1" fill="hold">
                                          <p:stCondLst>
                                            <p:cond delay="0"/>
                                          </p:stCondLst>
                                        </p:cTn>
                                        <p:tgtEl>
                                          <p:spTgt spid="30"/>
                                        </p:tgtEl>
                                        <p:attrNameLst>
                                          <p:attrName>style.visibility</p:attrName>
                                        </p:attrNameLst>
                                      </p:cBhvr>
                                      <p:to>
                                        <p:strVal val="visible"/>
                                      </p:to>
                                    </p:set>
                                    <p:anim calcmode="lin" valueType="num">
                                      <p:cBhvr additive="base">
                                        <p:cTn id="24" dur="1000" fill="hold"/>
                                        <p:tgtEl>
                                          <p:spTgt spid="30"/>
                                        </p:tgtEl>
                                        <p:attrNameLst>
                                          <p:attrName>ppt_x</p:attrName>
                                        </p:attrNameLst>
                                      </p:cBhvr>
                                      <p:tavLst>
                                        <p:tav tm="0">
                                          <p:val>
                                            <p:strVal val="1+#ppt_w/2"/>
                                          </p:val>
                                        </p:tav>
                                        <p:tav tm="100000">
                                          <p:val>
                                            <p:strVal val="#ppt_x"/>
                                          </p:val>
                                        </p:tav>
                                      </p:tavLst>
                                    </p:anim>
                                    <p:anim calcmode="lin" valueType="num">
                                      <p:cBhvr additive="base">
                                        <p:cTn id="25" dur="1000" fill="hold"/>
                                        <p:tgtEl>
                                          <p:spTgt spid="30"/>
                                        </p:tgtEl>
                                        <p:attrNameLst>
                                          <p:attrName>ppt_y</p:attrName>
                                        </p:attrNameLst>
                                      </p:cBhvr>
                                      <p:tavLst>
                                        <p:tav tm="0">
                                          <p:val>
                                            <p:strVal val="#ppt_y"/>
                                          </p:val>
                                        </p:tav>
                                        <p:tav tm="100000">
                                          <p:val>
                                            <p:strVal val="#ppt_y"/>
                                          </p:val>
                                        </p:tav>
                                      </p:tavLst>
                                    </p:anim>
                                  </p:childTnLst>
                                </p:cTn>
                              </p:par>
                              <p:par>
                                <p:cTn id="26" presetID="2" presetClass="entr" presetSubtype="2" fill="hold" grpId="0" nodeType="withEffect">
                                  <p:stCondLst>
                                    <p:cond delay="500"/>
                                  </p:stCondLst>
                                  <p:childTnLst>
                                    <p:set>
                                      <p:cBhvr>
                                        <p:cTn id="27" dur="1" fill="hold">
                                          <p:stCondLst>
                                            <p:cond delay="0"/>
                                          </p:stCondLst>
                                        </p:cTn>
                                        <p:tgtEl>
                                          <p:spTgt spid="31"/>
                                        </p:tgtEl>
                                        <p:attrNameLst>
                                          <p:attrName>style.visibility</p:attrName>
                                        </p:attrNameLst>
                                      </p:cBhvr>
                                      <p:to>
                                        <p:strVal val="visible"/>
                                      </p:to>
                                    </p:set>
                                    <p:anim calcmode="lin" valueType="num">
                                      <p:cBhvr additive="base">
                                        <p:cTn id="28" dur="1000" fill="hold"/>
                                        <p:tgtEl>
                                          <p:spTgt spid="31"/>
                                        </p:tgtEl>
                                        <p:attrNameLst>
                                          <p:attrName>ppt_x</p:attrName>
                                        </p:attrNameLst>
                                      </p:cBhvr>
                                      <p:tavLst>
                                        <p:tav tm="0">
                                          <p:val>
                                            <p:strVal val="1+#ppt_w/2"/>
                                          </p:val>
                                        </p:tav>
                                        <p:tav tm="100000">
                                          <p:val>
                                            <p:strVal val="#ppt_x"/>
                                          </p:val>
                                        </p:tav>
                                      </p:tavLst>
                                    </p:anim>
                                    <p:anim calcmode="lin" valueType="num">
                                      <p:cBhvr additive="base">
                                        <p:cTn id="29" dur="1000" fill="hold"/>
                                        <p:tgtEl>
                                          <p:spTgt spid="31"/>
                                        </p:tgtEl>
                                        <p:attrNameLst>
                                          <p:attrName>ppt_y</p:attrName>
                                        </p:attrNameLst>
                                      </p:cBhvr>
                                      <p:tavLst>
                                        <p:tav tm="0">
                                          <p:val>
                                            <p:strVal val="#ppt_y"/>
                                          </p:val>
                                        </p:tav>
                                        <p:tav tm="100000">
                                          <p:val>
                                            <p:strVal val="#ppt_y"/>
                                          </p:val>
                                        </p:tav>
                                      </p:tavLst>
                                    </p:anim>
                                  </p:childTnLst>
                                </p:cTn>
                              </p:par>
                              <p:par>
                                <p:cTn id="30" presetID="2" presetClass="entr" presetSubtype="2" fill="hold" grpId="0" nodeType="withEffect">
                                  <p:stCondLst>
                                    <p:cond delay="500"/>
                                  </p:stCondLst>
                                  <p:childTnLst>
                                    <p:set>
                                      <p:cBhvr>
                                        <p:cTn id="31" dur="1" fill="hold">
                                          <p:stCondLst>
                                            <p:cond delay="0"/>
                                          </p:stCondLst>
                                        </p:cTn>
                                        <p:tgtEl>
                                          <p:spTgt spid="32"/>
                                        </p:tgtEl>
                                        <p:attrNameLst>
                                          <p:attrName>style.visibility</p:attrName>
                                        </p:attrNameLst>
                                      </p:cBhvr>
                                      <p:to>
                                        <p:strVal val="visible"/>
                                      </p:to>
                                    </p:set>
                                    <p:anim calcmode="lin" valueType="num">
                                      <p:cBhvr additive="base">
                                        <p:cTn id="32" dur="1000" fill="hold"/>
                                        <p:tgtEl>
                                          <p:spTgt spid="32"/>
                                        </p:tgtEl>
                                        <p:attrNameLst>
                                          <p:attrName>ppt_x</p:attrName>
                                        </p:attrNameLst>
                                      </p:cBhvr>
                                      <p:tavLst>
                                        <p:tav tm="0">
                                          <p:val>
                                            <p:strVal val="1+#ppt_w/2"/>
                                          </p:val>
                                        </p:tav>
                                        <p:tav tm="100000">
                                          <p:val>
                                            <p:strVal val="#ppt_x"/>
                                          </p:val>
                                        </p:tav>
                                      </p:tavLst>
                                    </p:anim>
                                    <p:anim calcmode="lin" valueType="num">
                                      <p:cBhvr additive="base">
                                        <p:cTn id="33" dur="1000" fill="hold"/>
                                        <p:tgtEl>
                                          <p:spTgt spid="32"/>
                                        </p:tgtEl>
                                        <p:attrNameLst>
                                          <p:attrName>ppt_y</p:attrName>
                                        </p:attrNameLst>
                                      </p:cBhvr>
                                      <p:tavLst>
                                        <p:tav tm="0">
                                          <p:val>
                                            <p:strVal val="#ppt_y"/>
                                          </p:val>
                                        </p:tav>
                                        <p:tav tm="100000">
                                          <p:val>
                                            <p:strVal val="#ppt_y"/>
                                          </p:val>
                                        </p:tav>
                                      </p:tavLst>
                                    </p:anim>
                                  </p:childTnLst>
                                </p:cTn>
                              </p:par>
                              <p:par>
                                <p:cTn id="34" presetID="2" presetClass="entr" presetSubtype="2" fill="hold" grpId="0" nodeType="withEffect">
                                  <p:stCondLst>
                                    <p:cond delay="500"/>
                                  </p:stCondLst>
                                  <p:childTnLst>
                                    <p:set>
                                      <p:cBhvr>
                                        <p:cTn id="35" dur="1" fill="hold">
                                          <p:stCondLst>
                                            <p:cond delay="0"/>
                                          </p:stCondLst>
                                        </p:cTn>
                                        <p:tgtEl>
                                          <p:spTgt spid="33"/>
                                        </p:tgtEl>
                                        <p:attrNameLst>
                                          <p:attrName>style.visibility</p:attrName>
                                        </p:attrNameLst>
                                      </p:cBhvr>
                                      <p:to>
                                        <p:strVal val="visible"/>
                                      </p:to>
                                    </p:set>
                                    <p:anim calcmode="lin" valueType="num">
                                      <p:cBhvr additive="base">
                                        <p:cTn id="36" dur="1000" fill="hold"/>
                                        <p:tgtEl>
                                          <p:spTgt spid="33"/>
                                        </p:tgtEl>
                                        <p:attrNameLst>
                                          <p:attrName>ppt_x</p:attrName>
                                        </p:attrNameLst>
                                      </p:cBhvr>
                                      <p:tavLst>
                                        <p:tav tm="0">
                                          <p:val>
                                            <p:strVal val="1+#ppt_w/2"/>
                                          </p:val>
                                        </p:tav>
                                        <p:tav tm="100000">
                                          <p:val>
                                            <p:strVal val="#ppt_x"/>
                                          </p:val>
                                        </p:tav>
                                      </p:tavLst>
                                    </p:anim>
                                    <p:anim calcmode="lin" valueType="num">
                                      <p:cBhvr additive="base">
                                        <p:cTn id="37" dur="1000" fill="hold"/>
                                        <p:tgtEl>
                                          <p:spTgt spid="33"/>
                                        </p:tgtEl>
                                        <p:attrNameLst>
                                          <p:attrName>ppt_y</p:attrName>
                                        </p:attrNameLst>
                                      </p:cBhvr>
                                      <p:tavLst>
                                        <p:tav tm="0">
                                          <p:val>
                                            <p:strVal val="#ppt_y"/>
                                          </p:val>
                                        </p:tav>
                                        <p:tav tm="100000">
                                          <p:val>
                                            <p:strVal val="#ppt_y"/>
                                          </p:val>
                                        </p:tav>
                                      </p:tavLst>
                                    </p:anim>
                                  </p:childTnLst>
                                </p:cTn>
                              </p:par>
                              <p:par>
                                <p:cTn id="38" presetID="2" presetClass="entr" presetSubtype="2" fill="hold" nodeType="withEffect">
                                  <p:stCondLst>
                                    <p:cond delay="500"/>
                                  </p:stCondLst>
                                  <p:childTnLst>
                                    <p:set>
                                      <p:cBhvr>
                                        <p:cTn id="39" dur="1" fill="hold">
                                          <p:stCondLst>
                                            <p:cond delay="0"/>
                                          </p:stCondLst>
                                        </p:cTn>
                                        <p:tgtEl>
                                          <p:spTgt spid="34"/>
                                        </p:tgtEl>
                                        <p:attrNameLst>
                                          <p:attrName>style.visibility</p:attrName>
                                        </p:attrNameLst>
                                      </p:cBhvr>
                                      <p:to>
                                        <p:strVal val="visible"/>
                                      </p:to>
                                    </p:set>
                                    <p:anim calcmode="lin" valueType="num">
                                      <p:cBhvr additive="base">
                                        <p:cTn id="40" dur="1000" fill="hold"/>
                                        <p:tgtEl>
                                          <p:spTgt spid="34"/>
                                        </p:tgtEl>
                                        <p:attrNameLst>
                                          <p:attrName>ppt_x</p:attrName>
                                        </p:attrNameLst>
                                      </p:cBhvr>
                                      <p:tavLst>
                                        <p:tav tm="0">
                                          <p:val>
                                            <p:strVal val="1+#ppt_w/2"/>
                                          </p:val>
                                        </p:tav>
                                        <p:tav tm="100000">
                                          <p:val>
                                            <p:strVal val="#ppt_x"/>
                                          </p:val>
                                        </p:tav>
                                      </p:tavLst>
                                    </p:anim>
                                    <p:anim calcmode="lin" valueType="num">
                                      <p:cBhvr additive="base">
                                        <p:cTn id="41" dur="1000" fill="hold"/>
                                        <p:tgtEl>
                                          <p:spTgt spid="34"/>
                                        </p:tgtEl>
                                        <p:attrNameLst>
                                          <p:attrName>ppt_y</p:attrName>
                                        </p:attrNameLst>
                                      </p:cBhvr>
                                      <p:tavLst>
                                        <p:tav tm="0">
                                          <p:val>
                                            <p:strVal val="#ppt_y"/>
                                          </p:val>
                                        </p:tav>
                                        <p:tav tm="100000">
                                          <p:val>
                                            <p:strVal val="#ppt_y"/>
                                          </p:val>
                                        </p:tav>
                                      </p:tavLst>
                                    </p:anim>
                                  </p:childTnLst>
                                </p:cTn>
                              </p:par>
                              <p:par>
                                <p:cTn id="42" presetID="2" presetClass="entr" presetSubtype="2" fill="hold" nodeType="withEffect">
                                  <p:stCondLst>
                                    <p:cond delay="500"/>
                                  </p:stCondLst>
                                  <p:childTnLst>
                                    <p:set>
                                      <p:cBhvr>
                                        <p:cTn id="43" dur="1" fill="hold">
                                          <p:stCondLst>
                                            <p:cond delay="0"/>
                                          </p:stCondLst>
                                        </p:cTn>
                                        <p:tgtEl>
                                          <p:spTgt spid="35"/>
                                        </p:tgtEl>
                                        <p:attrNameLst>
                                          <p:attrName>style.visibility</p:attrName>
                                        </p:attrNameLst>
                                      </p:cBhvr>
                                      <p:to>
                                        <p:strVal val="visible"/>
                                      </p:to>
                                    </p:set>
                                    <p:anim calcmode="lin" valueType="num">
                                      <p:cBhvr additive="base">
                                        <p:cTn id="44" dur="1000" fill="hold"/>
                                        <p:tgtEl>
                                          <p:spTgt spid="35"/>
                                        </p:tgtEl>
                                        <p:attrNameLst>
                                          <p:attrName>ppt_x</p:attrName>
                                        </p:attrNameLst>
                                      </p:cBhvr>
                                      <p:tavLst>
                                        <p:tav tm="0">
                                          <p:val>
                                            <p:strVal val="1+#ppt_w/2"/>
                                          </p:val>
                                        </p:tav>
                                        <p:tav tm="100000">
                                          <p:val>
                                            <p:strVal val="#ppt_x"/>
                                          </p:val>
                                        </p:tav>
                                      </p:tavLst>
                                    </p:anim>
                                    <p:anim calcmode="lin" valueType="num">
                                      <p:cBhvr additive="base">
                                        <p:cTn id="45" dur="1000" fill="hold"/>
                                        <p:tgtEl>
                                          <p:spTgt spid="35"/>
                                        </p:tgtEl>
                                        <p:attrNameLst>
                                          <p:attrName>ppt_y</p:attrName>
                                        </p:attrNameLst>
                                      </p:cBhvr>
                                      <p:tavLst>
                                        <p:tav tm="0">
                                          <p:val>
                                            <p:strVal val="#ppt_y"/>
                                          </p:val>
                                        </p:tav>
                                        <p:tav tm="100000">
                                          <p:val>
                                            <p:strVal val="#ppt_y"/>
                                          </p:val>
                                        </p:tav>
                                      </p:tavLst>
                                    </p:anim>
                                  </p:childTnLst>
                                </p:cTn>
                              </p:par>
                              <p:par>
                                <p:cTn id="46" presetID="2" presetClass="entr" presetSubtype="2" fill="hold" grpId="0" nodeType="withEffect">
                                  <p:stCondLst>
                                    <p:cond delay="500"/>
                                  </p:stCondLst>
                                  <p:childTnLst>
                                    <p:set>
                                      <p:cBhvr>
                                        <p:cTn id="47" dur="1" fill="hold">
                                          <p:stCondLst>
                                            <p:cond delay="0"/>
                                          </p:stCondLst>
                                        </p:cTn>
                                        <p:tgtEl>
                                          <p:spTgt spid="36"/>
                                        </p:tgtEl>
                                        <p:attrNameLst>
                                          <p:attrName>style.visibility</p:attrName>
                                        </p:attrNameLst>
                                      </p:cBhvr>
                                      <p:to>
                                        <p:strVal val="visible"/>
                                      </p:to>
                                    </p:set>
                                    <p:anim calcmode="lin" valueType="num">
                                      <p:cBhvr additive="base">
                                        <p:cTn id="48" dur="1000" fill="hold"/>
                                        <p:tgtEl>
                                          <p:spTgt spid="36"/>
                                        </p:tgtEl>
                                        <p:attrNameLst>
                                          <p:attrName>ppt_x</p:attrName>
                                        </p:attrNameLst>
                                      </p:cBhvr>
                                      <p:tavLst>
                                        <p:tav tm="0">
                                          <p:val>
                                            <p:strVal val="1+#ppt_w/2"/>
                                          </p:val>
                                        </p:tav>
                                        <p:tav tm="100000">
                                          <p:val>
                                            <p:strVal val="#ppt_x"/>
                                          </p:val>
                                        </p:tav>
                                      </p:tavLst>
                                    </p:anim>
                                    <p:anim calcmode="lin" valueType="num">
                                      <p:cBhvr additive="base">
                                        <p:cTn id="49" dur="1000" fill="hold"/>
                                        <p:tgtEl>
                                          <p:spTgt spid="36"/>
                                        </p:tgtEl>
                                        <p:attrNameLst>
                                          <p:attrName>ppt_y</p:attrName>
                                        </p:attrNameLst>
                                      </p:cBhvr>
                                      <p:tavLst>
                                        <p:tav tm="0">
                                          <p:val>
                                            <p:strVal val="#ppt_y"/>
                                          </p:val>
                                        </p:tav>
                                        <p:tav tm="100000">
                                          <p:val>
                                            <p:strVal val="#ppt_y"/>
                                          </p:val>
                                        </p:tav>
                                      </p:tavLst>
                                    </p:anim>
                                  </p:childTnLst>
                                </p:cTn>
                              </p:par>
                              <p:par>
                                <p:cTn id="50" presetID="2" presetClass="entr" presetSubtype="2" fill="hold" grpId="0" nodeType="withEffect">
                                  <p:stCondLst>
                                    <p:cond delay="500"/>
                                  </p:stCondLst>
                                  <p:childTnLst>
                                    <p:set>
                                      <p:cBhvr>
                                        <p:cTn id="51" dur="1" fill="hold">
                                          <p:stCondLst>
                                            <p:cond delay="0"/>
                                          </p:stCondLst>
                                        </p:cTn>
                                        <p:tgtEl>
                                          <p:spTgt spid="37"/>
                                        </p:tgtEl>
                                        <p:attrNameLst>
                                          <p:attrName>style.visibility</p:attrName>
                                        </p:attrNameLst>
                                      </p:cBhvr>
                                      <p:to>
                                        <p:strVal val="visible"/>
                                      </p:to>
                                    </p:set>
                                    <p:anim calcmode="lin" valueType="num">
                                      <p:cBhvr additive="base">
                                        <p:cTn id="52" dur="1000" fill="hold"/>
                                        <p:tgtEl>
                                          <p:spTgt spid="37"/>
                                        </p:tgtEl>
                                        <p:attrNameLst>
                                          <p:attrName>ppt_x</p:attrName>
                                        </p:attrNameLst>
                                      </p:cBhvr>
                                      <p:tavLst>
                                        <p:tav tm="0">
                                          <p:val>
                                            <p:strVal val="1+#ppt_w/2"/>
                                          </p:val>
                                        </p:tav>
                                        <p:tav tm="100000">
                                          <p:val>
                                            <p:strVal val="#ppt_x"/>
                                          </p:val>
                                        </p:tav>
                                      </p:tavLst>
                                    </p:anim>
                                    <p:anim calcmode="lin" valueType="num">
                                      <p:cBhvr additive="base">
                                        <p:cTn id="53" dur="1000" fill="hold"/>
                                        <p:tgtEl>
                                          <p:spTgt spid="37"/>
                                        </p:tgtEl>
                                        <p:attrNameLst>
                                          <p:attrName>ppt_y</p:attrName>
                                        </p:attrNameLst>
                                      </p:cBhvr>
                                      <p:tavLst>
                                        <p:tav tm="0">
                                          <p:val>
                                            <p:strVal val="#ppt_y"/>
                                          </p:val>
                                        </p:tav>
                                        <p:tav tm="100000">
                                          <p:val>
                                            <p:strVal val="#ppt_y"/>
                                          </p:val>
                                        </p:tav>
                                      </p:tavLst>
                                    </p:anim>
                                  </p:childTnLst>
                                </p:cTn>
                              </p:par>
                              <p:par>
                                <p:cTn id="54" presetID="2" presetClass="entr" presetSubtype="2" fill="hold" grpId="0" nodeType="withEffect">
                                  <p:stCondLst>
                                    <p:cond delay="500"/>
                                  </p:stCondLst>
                                  <p:childTnLst>
                                    <p:set>
                                      <p:cBhvr>
                                        <p:cTn id="55" dur="1" fill="hold">
                                          <p:stCondLst>
                                            <p:cond delay="0"/>
                                          </p:stCondLst>
                                        </p:cTn>
                                        <p:tgtEl>
                                          <p:spTgt spid="38"/>
                                        </p:tgtEl>
                                        <p:attrNameLst>
                                          <p:attrName>style.visibility</p:attrName>
                                        </p:attrNameLst>
                                      </p:cBhvr>
                                      <p:to>
                                        <p:strVal val="visible"/>
                                      </p:to>
                                    </p:set>
                                    <p:anim calcmode="lin" valueType="num">
                                      <p:cBhvr additive="base">
                                        <p:cTn id="56" dur="1000" fill="hold"/>
                                        <p:tgtEl>
                                          <p:spTgt spid="38"/>
                                        </p:tgtEl>
                                        <p:attrNameLst>
                                          <p:attrName>ppt_x</p:attrName>
                                        </p:attrNameLst>
                                      </p:cBhvr>
                                      <p:tavLst>
                                        <p:tav tm="0">
                                          <p:val>
                                            <p:strVal val="1+#ppt_w/2"/>
                                          </p:val>
                                        </p:tav>
                                        <p:tav tm="100000">
                                          <p:val>
                                            <p:strVal val="#ppt_x"/>
                                          </p:val>
                                        </p:tav>
                                      </p:tavLst>
                                    </p:anim>
                                    <p:anim calcmode="lin" valueType="num">
                                      <p:cBhvr additive="base">
                                        <p:cTn id="57" dur="1000" fill="hold"/>
                                        <p:tgtEl>
                                          <p:spTgt spid="38"/>
                                        </p:tgtEl>
                                        <p:attrNameLst>
                                          <p:attrName>ppt_y</p:attrName>
                                        </p:attrNameLst>
                                      </p:cBhvr>
                                      <p:tavLst>
                                        <p:tav tm="0">
                                          <p:val>
                                            <p:strVal val="#ppt_y"/>
                                          </p:val>
                                        </p:tav>
                                        <p:tav tm="100000">
                                          <p:val>
                                            <p:strVal val="#ppt_y"/>
                                          </p:val>
                                        </p:tav>
                                      </p:tavLst>
                                    </p:anim>
                                  </p:childTnLst>
                                </p:cTn>
                              </p:par>
                              <p:par>
                                <p:cTn id="58" presetID="2" presetClass="entr" presetSubtype="2" fill="hold" grpId="0" nodeType="withEffect">
                                  <p:stCondLst>
                                    <p:cond delay="500"/>
                                  </p:stCondLst>
                                  <p:childTnLst>
                                    <p:set>
                                      <p:cBhvr>
                                        <p:cTn id="59" dur="1" fill="hold">
                                          <p:stCondLst>
                                            <p:cond delay="0"/>
                                          </p:stCondLst>
                                        </p:cTn>
                                        <p:tgtEl>
                                          <p:spTgt spid="27"/>
                                        </p:tgtEl>
                                        <p:attrNameLst>
                                          <p:attrName>style.visibility</p:attrName>
                                        </p:attrNameLst>
                                      </p:cBhvr>
                                      <p:to>
                                        <p:strVal val="visible"/>
                                      </p:to>
                                    </p:set>
                                    <p:anim calcmode="lin" valueType="num">
                                      <p:cBhvr additive="base">
                                        <p:cTn id="60" dur="1000" fill="hold"/>
                                        <p:tgtEl>
                                          <p:spTgt spid="27"/>
                                        </p:tgtEl>
                                        <p:attrNameLst>
                                          <p:attrName>ppt_x</p:attrName>
                                        </p:attrNameLst>
                                      </p:cBhvr>
                                      <p:tavLst>
                                        <p:tav tm="0">
                                          <p:val>
                                            <p:strVal val="1+#ppt_w/2"/>
                                          </p:val>
                                        </p:tav>
                                        <p:tav tm="100000">
                                          <p:val>
                                            <p:strVal val="#ppt_x"/>
                                          </p:val>
                                        </p:tav>
                                      </p:tavLst>
                                    </p:anim>
                                    <p:anim calcmode="lin" valueType="num">
                                      <p:cBhvr additive="base">
                                        <p:cTn id="61" dur="1000" fill="hold"/>
                                        <p:tgtEl>
                                          <p:spTgt spid="27"/>
                                        </p:tgtEl>
                                        <p:attrNameLst>
                                          <p:attrName>ppt_y</p:attrName>
                                        </p:attrNameLst>
                                      </p:cBhvr>
                                      <p:tavLst>
                                        <p:tav tm="0">
                                          <p:val>
                                            <p:strVal val="#ppt_y"/>
                                          </p:val>
                                        </p:tav>
                                        <p:tav tm="100000">
                                          <p:val>
                                            <p:strVal val="#ppt_y"/>
                                          </p:val>
                                        </p:tav>
                                      </p:tavLst>
                                    </p:anim>
                                  </p:childTnLst>
                                </p:cTn>
                              </p:par>
                              <p:par>
                                <p:cTn id="62" presetID="2" presetClass="entr" presetSubtype="2" fill="hold" grpId="0" nodeType="withEffect">
                                  <p:stCondLst>
                                    <p:cond delay="500"/>
                                  </p:stCondLst>
                                  <p:childTnLst>
                                    <p:set>
                                      <p:cBhvr>
                                        <p:cTn id="63" dur="1" fill="hold">
                                          <p:stCondLst>
                                            <p:cond delay="0"/>
                                          </p:stCondLst>
                                        </p:cTn>
                                        <p:tgtEl>
                                          <p:spTgt spid="39"/>
                                        </p:tgtEl>
                                        <p:attrNameLst>
                                          <p:attrName>style.visibility</p:attrName>
                                        </p:attrNameLst>
                                      </p:cBhvr>
                                      <p:to>
                                        <p:strVal val="visible"/>
                                      </p:to>
                                    </p:set>
                                    <p:anim calcmode="lin" valueType="num">
                                      <p:cBhvr additive="base">
                                        <p:cTn id="64" dur="1000" fill="hold"/>
                                        <p:tgtEl>
                                          <p:spTgt spid="39"/>
                                        </p:tgtEl>
                                        <p:attrNameLst>
                                          <p:attrName>ppt_x</p:attrName>
                                        </p:attrNameLst>
                                      </p:cBhvr>
                                      <p:tavLst>
                                        <p:tav tm="0">
                                          <p:val>
                                            <p:strVal val="1+#ppt_w/2"/>
                                          </p:val>
                                        </p:tav>
                                        <p:tav tm="100000">
                                          <p:val>
                                            <p:strVal val="#ppt_x"/>
                                          </p:val>
                                        </p:tav>
                                      </p:tavLst>
                                    </p:anim>
                                    <p:anim calcmode="lin" valueType="num">
                                      <p:cBhvr additive="base">
                                        <p:cTn id="65" dur="1000" fill="hold"/>
                                        <p:tgtEl>
                                          <p:spTgt spid="39"/>
                                        </p:tgtEl>
                                        <p:attrNameLst>
                                          <p:attrName>ppt_y</p:attrName>
                                        </p:attrNameLst>
                                      </p:cBhvr>
                                      <p:tavLst>
                                        <p:tav tm="0">
                                          <p:val>
                                            <p:strVal val="#ppt_y"/>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1" presetClass="entr" presetSubtype="0" fill="hold" nodeType="clickEffect">
                                  <p:stCondLst>
                                    <p:cond delay="0"/>
                                  </p:stCondLst>
                                  <p:childTnLst>
                                    <p:set>
                                      <p:cBhvr>
                                        <p:cTn id="69"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70" fill="hold">
                      <p:stCondLst>
                        <p:cond delay="indefinite"/>
                      </p:stCondLst>
                      <p:childTnLst>
                        <p:par>
                          <p:cTn id="71" fill="hold">
                            <p:stCondLst>
                              <p:cond delay="0"/>
                            </p:stCondLst>
                            <p:childTnLst>
                              <p:par>
                                <p:cTn id="72" presetID="1" presetClass="entr" presetSubtype="0" fill="hold" nodeType="clickEffect">
                                  <p:stCondLst>
                                    <p:cond delay="0"/>
                                  </p:stCondLst>
                                  <p:childTnLst>
                                    <p:set>
                                      <p:cBhvr>
                                        <p:cTn id="73"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31" grpId="0" animBg="1"/>
      <p:bldP spid="32" grpId="0" animBg="1"/>
      <p:bldP spid="33" grpId="0" animBg="1"/>
      <p:bldP spid="36" grpId="0" animBg="1"/>
      <p:bldP spid="37" grpId="0" animBg="1"/>
      <p:bldP spid="38" grpId="0" animBg="1"/>
      <p:bldP spid="27" grpId="0" animBg="1"/>
      <p:bldP spid="39"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31">
          <a:extLst>
            <a:ext uri="{FF2B5EF4-FFF2-40B4-BE49-F238E27FC236}">
              <a16:creationId xmlns:a16="http://schemas.microsoft.com/office/drawing/2014/main" id="{A4FC9E34-F221-80F4-23B9-B12E6D76ABEE}"/>
            </a:ext>
          </a:extLst>
        </p:cNvPr>
        <p:cNvGrpSpPr/>
        <p:nvPr/>
      </p:nvGrpSpPr>
      <p:grpSpPr>
        <a:xfrm>
          <a:off x="0" y="0"/>
          <a:ext cx="0" cy="0"/>
          <a:chOff x="0" y="0"/>
          <a:chExt cx="0" cy="0"/>
        </a:xfrm>
      </p:grpSpPr>
      <p:pic>
        <p:nvPicPr>
          <p:cNvPr id="132" name="Google Shape;132;p30" descr="Mask group.svg">
            <a:extLst>
              <a:ext uri="{FF2B5EF4-FFF2-40B4-BE49-F238E27FC236}">
                <a16:creationId xmlns:a16="http://schemas.microsoft.com/office/drawing/2014/main" id="{9964F7C3-D909-01FB-C11B-07494EBAE85D}"/>
              </a:ext>
            </a:extLst>
          </p:cNvPr>
          <p:cNvPicPr preferRelativeResize="0"/>
          <p:nvPr/>
        </p:nvPicPr>
        <p:blipFill rotWithShape="1">
          <a:blip r:embed="rId3">
            <a:alphaModFix/>
          </a:blip>
          <a:srcRect/>
          <a:stretch/>
        </p:blipFill>
        <p:spPr>
          <a:xfrm>
            <a:off x="32409" y="279378"/>
            <a:ext cx="12192000" cy="6858000"/>
          </a:xfrm>
          <a:prstGeom prst="rect">
            <a:avLst/>
          </a:prstGeom>
          <a:noFill/>
          <a:ln>
            <a:noFill/>
          </a:ln>
        </p:spPr>
      </p:pic>
      <p:sp>
        <p:nvSpPr>
          <p:cNvPr id="134" name="Google Shape;134;p30">
            <a:extLst>
              <a:ext uri="{FF2B5EF4-FFF2-40B4-BE49-F238E27FC236}">
                <a16:creationId xmlns:a16="http://schemas.microsoft.com/office/drawing/2014/main" id="{368D2E91-F339-5BA3-C415-2121652C9C6C}"/>
              </a:ext>
            </a:extLst>
          </p:cNvPr>
          <p:cNvSpPr/>
          <p:nvPr/>
        </p:nvSpPr>
        <p:spPr>
          <a:xfrm>
            <a:off x="0" y="6096000"/>
            <a:ext cx="12192000" cy="762000"/>
          </a:xfrm>
          <a:prstGeom prst="rect">
            <a:avLst/>
          </a:prstGeom>
          <a:solidFill>
            <a:srgbClr val="FFE9E6"/>
          </a:solidFill>
          <a:ln>
            <a:noFill/>
          </a:ln>
        </p:spPr>
        <p:txBody>
          <a:bodyPr spcFirstLastPara="1" wrap="square" lIns="0" tIns="0" rIns="0" bIns="0" anchor="ctr" anchorCtr="0">
            <a:noAutofit/>
          </a:bodyPr>
          <a:lstStyle/>
          <a:p>
            <a:pPr algn="ctr">
              <a:buClr>
                <a:srgbClr val="FFFFFF"/>
              </a:buClr>
              <a:buSzPts val="1200"/>
            </a:pPr>
            <a:endParaRPr sz="1600">
              <a:solidFill>
                <a:srgbClr val="FFFFFF"/>
              </a:solidFill>
              <a:latin typeface="Helvetica Neue"/>
              <a:ea typeface="Helvetica Neue"/>
              <a:cs typeface="Helvetica Neue"/>
              <a:sym typeface="Helvetica Neue"/>
            </a:endParaRPr>
          </a:p>
        </p:txBody>
      </p:sp>
      <p:pic>
        <p:nvPicPr>
          <p:cNvPr id="135" name="Google Shape;135;p30" descr="Group.svg">
            <a:extLst>
              <a:ext uri="{FF2B5EF4-FFF2-40B4-BE49-F238E27FC236}">
                <a16:creationId xmlns:a16="http://schemas.microsoft.com/office/drawing/2014/main" id="{1799774E-35CE-D28B-D7D6-3CE7EAE9B04A}"/>
              </a:ext>
            </a:extLst>
          </p:cNvPr>
          <p:cNvPicPr preferRelativeResize="0"/>
          <p:nvPr/>
        </p:nvPicPr>
        <p:blipFill rotWithShape="1">
          <a:blip r:embed="rId4">
            <a:alphaModFix/>
          </a:blip>
          <a:srcRect/>
          <a:stretch/>
        </p:blipFill>
        <p:spPr>
          <a:xfrm>
            <a:off x="11247899" y="6187617"/>
            <a:ext cx="774233" cy="573505"/>
          </a:xfrm>
          <a:prstGeom prst="rect">
            <a:avLst/>
          </a:prstGeom>
          <a:noFill/>
          <a:ln>
            <a:noFill/>
          </a:ln>
        </p:spPr>
      </p:pic>
      <p:pic>
        <p:nvPicPr>
          <p:cNvPr id="136" name="Google Shape;136;p30" descr="Frame 3.svg">
            <a:extLst>
              <a:ext uri="{FF2B5EF4-FFF2-40B4-BE49-F238E27FC236}">
                <a16:creationId xmlns:a16="http://schemas.microsoft.com/office/drawing/2014/main" id="{65E1D9BB-CF7A-F552-D586-2EFF08BDB019}"/>
              </a:ext>
            </a:extLst>
          </p:cNvPr>
          <p:cNvPicPr preferRelativeResize="0"/>
          <p:nvPr/>
        </p:nvPicPr>
        <p:blipFill rotWithShape="1">
          <a:blip r:embed="rId5">
            <a:alphaModFix/>
          </a:blip>
          <a:srcRect r="53767"/>
          <a:stretch>
            <a:fillRect/>
          </a:stretch>
        </p:blipFill>
        <p:spPr>
          <a:xfrm>
            <a:off x="508000" y="6314224"/>
            <a:ext cx="3006262" cy="248657"/>
          </a:xfrm>
          <a:prstGeom prst="rect">
            <a:avLst/>
          </a:prstGeom>
          <a:noFill/>
          <a:ln>
            <a:noFill/>
          </a:ln>
        </p:spPr>
      </p:pic>
      <p:sp>
        <p:nvSpPr>
          <p:cNvPr id="137" name="Google Shape;137;p30">
            <a:extLst>
              <a:ext uri="{FF2B5EF4-FFF2-40B4-BE49-F238E27FC236}">
                <a16:creationId xmlns:a16="http://schemas.microsoft.com/office/drawing/2014/main" id="{60095A86-6CCC-0E01-8C1E-940080C97CD2}"/>
              </a:ext>
            </a:extLst>
          </p:cNvPr>
          <p:cNvSpPr txBox="1"/>
          <p:nvPr/>
        </p:nvSpPr>
        <p:spPr>
          <a:xfrm>
            <a:off x="635000" y="431925"/>
            <a:ext cx="11349486" cy="605294"/>
          </a:xfrm>
          <a:prstGeom prst="rect">
            <a:avLst/>
          </a:prstGeom>
          <a:noFill/>
          <a:ln>
            <a:noFill/>
          </a:ln>
        </p:spPr>
        <p:txBody>
          <a:bodyPr spcFirstLastPara="1" wrap="square" lIns="25400" tIns="25400" rIns="25400" bIns="25400" anchor="ctr" anchorCtr="0">
            <a:spAutoFit/>
          </a:bodyPr>
          <a:lstStyle/>
          <a:p>
            <a:pPr>
              <a:buClr>
                <a:srgbClr val="000000"/>
              </a:buClr>
              <a:buSzPts val="3000"/>
            </a:pPr>
            <a:r>
              <a:rPr lang="en" sz="3600" b="1" dirty="0">
                <a:solidFill>
                  <a:srgbClr val="000000"/>
                </a:solidFill>
                <a:latin typeface="Helvetica Neue"/>
                <a:ea typeface="Helvetica Neue"/>
                <a:cs typeface="Helvetica Neue"/>
                <a:sym typeface="Helvetica Neue"/>
              </a:rPr>
              <a:t>TSP as used in Robrix</a:t>
            </a:r>
            <a:endParaRPr sz="600" dirty="0"/>
          </a:p>
        </p:txBody>
      </p:sp>
      <p:pic>
        <p:nvPicPr>
          <p:cNvPr id="2" name="Google Shape;136;p30" descr="Frame 3.svg">
            <a:extLst>
              <a:ext uri="{FF2B5EF4-FFF2-40B4-BE49-F238E27FC236}">
                <a16:creationId xmlns:a16="http://schemas.microsoft.com/office/drawing/2014/main" id="{B31F8B75-BEE7-3E9D-13A1-1AA927F66D9E}"/>
              </a:ext>
            </a:extLst>
          </p:cNvPr>
          <p:cNvPicPr preferRelativeResize="0"/>
          <p:nvPr/>
        </p:nvPicPr>
        <p:blipFill rotWithShape="1">
          <a:blip r:embed="rId5">
            <a:alphaModFix/>
          </a:blip>
          <a:srcRect l="46233"/>
          <a:stretch>
            <a:fillRect/>
          </a:stretch>
        </p:blipFill>
        <p:spPr>
          <a:xfrm>
            <a:off x="3578998" y="6314224"/>
            <a:ext cx="3496138" cy="248657"/>
          </a:xfrm>
          <a:prstGeom prst="rect">
            <a:avLst/>
          </a:prstGeom>
          <a:noFill/>
          <a:ln>
            <a:noFill/>
          </a:ln>
        </p:spPr>
      </p:pic>
      <p:pic>
        <p:nvPicPr>
          <p:cNvPr id="3" name="Google Shape;133;p30" descr="Frame 1.svg">
            <a:extLst>
              <a:ext uri="{FF2B5EF4-FFF2-40B4-BE49-F238E27FC236}">
                <a16:creationId xmlns:a16="http://schemas.microsoft.com/office/drawing/2014/main" id="{B3D67C70-7031-042E-A64A-6F2F8E66A243}"/>
              </a:ext>
            </a:extLst>
          </p:cNvPr>
          <p:cNvPicPr preferRelativeResize="0"/>
          <p:nvPr/>
        </p:nvPicPr>
        <p:blipFill rotWithShape="1">
          <a:blip r:embed="rId6">
            <a:alphaModFix/>
          </a:blip>
          <a:srcRect/>
          <a:stretch/>
        </p:blipFill>
        <p:spPr>
          <a:xfrm>
            <a:off x="10317611" y="581173"/>
            <a:ext cx="1666875" cy="381000"/>
          </a:xfrm>
          <a:prstGeom prst="rect">
            <a:avLst/>
          </a:prstGeom>
          <a:noFill/>
          <a:ln>
            <a:noFill/>
          </a:ln>
        </p:spPr>
      </p:pic>
      <p:sp>
        <p:nvSpPr>
          <p:cNvPr id="5" name="Google Shape;72;p15">
            <a:extLst>
              <a:ext uri="{FF2B5EF4-FFF2-40B4-BE49-F238E27FC236}">
                <a16:creationId xmlns:a16="http://schemas.microsoft.com/office/drawing/2014/main" id="{FC6BFA25-B0F7-E89B-A4A7-61109A24020B}"/>
              </a:ext>
            </a:extLst>
          </p:cNvPr>
          <p:cNvSpPr/>
          <p:nvPr/>
        </p:nvSpPr>
        <p:spPr>
          <a:xfrm>
            <a:off x="898590" y="3051089"/>
            <a:ext cx="803934" cy="943564"/>
          </a:xfrm>
          <a:prstGeom prst="rect">
            <a:avLst/>
          </a:prstGeom>
          <a:solidFill>
            <a:srgbClr val="EEEEEE"/>
          </a:solidFill>
          <a:ln w="19050" cap="flat" cmpd="sng">
            <a:solidFill>
              <a:srgbClr val="3600F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400" i="1" dirty="0"/>
              <a:t>End System</a:t>
            </a:r>
            <a:br>
              <a:rPr lang="en" sz="1400" i="1" dirty="0"/>
            </a:br>
            <a:r>
              <a:rPr lang="en" sz="1400" b="1" dirty="0"/>
              <a:t>A</a:t>
            </a:r>
            <a:endParaRPr sz="1400" b="1" dirty="0"/>
          </a:p>
        </p:txBody>
      </p:sp>
      <p:sp>
        <p:nvSpPr>
          <p:cNvPr id="19" name="Google Shape;73;p15">
            <a:extLst>
              <a:ext uri="{FF2B5EF4-FFF2-40B4-BE49-F238E27FC236}">
                <a16:creationId xmlns:a16="http://schemas.microsoft.com/office/drawing/2014/main" id="{BA581ED0-FBBD-D4E1-AAEA-A505F1815FC7}"/>
              </a:ext>
            </a:extLst>
          </p:cNvPr>
          <p:cNvSpPr/>
          <p:nvPr/>
        </p:nvSpPr>
        <p:spPr>
          <a:xfrm>
            <a:off x="2387571" y="4462688"/>
            <a:ext cx="1816037" cy="607534"/>
          </a:xfrm>
          <a:prstGeom prst="rect">
            <a:avLst/>
          </a:prstGeom>
          <a:solidFill>
            <a:srgbClr val="EEEEEE"/>
          </a:solidFill>
          <a:ln w="19050" cap="flat" cmpd="sng">
            <a:solidFill>
              <a:srgbClr val="E0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50" dirty="0"/>
              <a:t>Privileged and Unprivileged Supporting Systems</a:t>
            </a:r>
            <a:endParaRPr sz="1050" dirty="0"/>
          </a:p>
        </p:txBody>
      </p:sp>
      <p:cxnSp>
        <p:nvCxnSpPr>
          <p:cNvPr id="31" name="Google Shape;74;p15">
            <a:extLst>
              <a:ext uri="{FF2B5EF4-FFF2-40B4-BE49-F238E27FC236}">
                <a16:creationId xmlns:a16="http://schemas.microsoft.com/office/drawing/2014/main" id="{258E0C5C-BDD5-7526-28EC-A078DDBE5C4C}"/>
              </a:ext>
            </a:extLst>
          </p:cNvPr>
          <p:cNvCxnSpPr>
            <a:cxnSpLocks/>
          </p:cNvCxnSpPr>
          <p:nvPr/>
        </p:nvCxnSpPr>
        <p:spPr>
          <a:xfrm flipV="1">
            <a:off x="1702524" y="3469760"/>
            <a:ext cx="3191824" cy="16899"/>
          </a:xfrm>
          <a:prstGeom prst="curvedConnector3">
            <a:avLst>
              <a:gd name="adj1" fmla="val 50000"/>
            </a:avLst>
          </a:prstGeom>
          <a:noFill/>
          <a:ln w="19050" cap="flat" cmpd="sng">
            <a:solidFill>
              <a:srgbClr val="E06666"/>
            </a:solidFill>
            <a:prstDash val="dash"/>
            <a:round/>
            <a:headEnd type="triangle" w="med" len="med"/>
            <a:tailEnd type="triangle" w="med" len="med"/>
          </a:ln>
        </p:spPr>
      </p:cxnSp>
      <p:sp>
        <p:nvSpPr>
          <p:cNvPr id="33" name="Google Shape;75;p15">
            <a:extLst>
              <a:ext uri="{FF2B5EF4-FFF2-40B4-BE49-F238E27FC236}">
                <a16:creationId xmlns:a16="http://schemas.microsoft.com/office/drawing/2014/main" id="{767EE6F1-DC21-30B9-688A-98339CCA6825}"/>
              </a:ext>
            </a:extLst>
          </p:cNvPr>
          <p:cNvSpPr/>
          <p:nvPr/>
        </p:nvSpPr>
        <p:spPr>
          <a:xfrm>
            <a:off x="1941273" y="1921622"/>
            <a:ext cx="1256354" cy="607534"/>
          </a:xfrm>
          <a:prstGeom prst="rect">
            <a:avLst/>
          </a:prstGeom>
          <a:solidFill>
            <a:srgbClr val="EEEEEE"/>
          </a:solidFill>
          <a:ln w="19050" cap="flat" cmpd="sng">
            <a:solidFill>
              <a:srgbClr val="E0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dirty="0"/>
              <a:t>Intermediary System</a:t>
            </a:r>
            <a:endParaRPr sz="1200" dirty="0"/>
          </a:p>
        </p:txBody>
      </p:sp>
      <p:sp>
        <p:nvSpPr>
          <p:cNvPr id="34" name="Google Shape;76;p15">
            <a:extLst>
              <a:ext uri="{FF2B5EF4-FFF2-40B4-BE49-F238E27FC236}">
                <a16:creationId xmlns:a16="http://schemas.microsoft.com/office/drawing/2014/main" id="{A8EA732E-C743-2F3F-F6FE-C3D2252C1448}"/>
              </a:ext>
            </a:extLst>
          </p:cNvPr>
          <p:cNvSpPr/>
          <p:nvPr/>
        </p:nvSpPr>
        <p:spPr>
          <a:xfrm>
            <a:off x="4894348" y="3021501"/>
            <a:ext cx="803934" cy="968942"/>
          </a:xfrm>
          <a:prstGeom prst="rect">
            <a:avLst/>
          </a:prstGeom>
          <a:solidFill>
            <a:srgbClr val="EEEEEE"/>
          </a:solidFill>
          <a:ln w="19050" cap="flat" cmpd="sng">
            <a:solidFill>
              <a:srgbClr val="3600F4"/>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dirty="0">
                <a:ln>
                  <a:noFill/>
                </a:ln>
                <a:solidFill>
                  <a:srgbClr val="000000"/>
                </a:solidFill>
                <a:effectLst/>
                <a:uLnTx/>
                <a:uFillTx/>
                <a:latin typeface="Arial"/>
                <a:ea typeface="+mn-ea"/>
                <a:cs typeface="+mn-cs"/>
              </a:rPr>
              <a:t>End System</a:t>
            </a:r>
            <a:br>
              <a:rPr kumimoji="0" lang="en-US" sz="1400" b="0" i="1" u="none" strike="noStrike" kern="1200" cap="none" spc="0" normalizeH="0" baseline="0" noProof="0" dirty="0">
                <a:ln>
                  <a:noFill/>
                </a:ln>
                <a:solidFill>
                  <a:srgbClr val="000000"/>
                </a:solidFill>
                <a:effectLst/>
                <a:uLnTx/>
                <a:uFillTx/>
                <a:latin typeface="Arial"/>
                <a:ea typeface="+mn-ea"/>
                <a:cs typeface="+mn-cs"/>
              </a:rPr>
            </a:br>
            <a:r>
              <a:rPr lang="en-US" sz="1400" b="1" dirty="0">
                <a:solidFill>
                  <a:srgbClr val="000000"/>
                </a:solidFill>
                <a:latin typeface="Arial"/>
              </a:rPr>
              <a:t>B</a:t>
            </a:r>
            <a:endParaRPr kumimoji="0" lang="en-US" sz="1400" b="1" i="0" u="none" strike="noStrike" kern="1200" cap="none" spc="0" normalizeH="0" baseline="0" noProof="0" dirty="0">
              <a:ln>
                <a:noFill/>
              </a:ln>
              <a:solidFill>
                <a:srgbClr val="000000"/>
              </a:solidFill>
              <a:effectLst/>
              <a:uLnTx/>
              <a:uFillTx/>
              <a:latin typeface="Arial"/>
              <a:ea typeface="+mn-ea"/>
              <a:cs typeface="+mn-cs"/>
            </a:endParaRPr>
          </a:p>
        </p:txBody>
      </p:sp>
      <p:sp>
        <p:nvSpPr>
          <p:cNvPr id="36" name="Google Shape;77;p15">
            <a:extLst>
              <a:ext uri="{FF2B5EF4-FFF2-40B4-BE49-F238E27FC236}">
                <a16:creationId xmlns:a16="http://schemas.microsoft.com/office/drawing/2014/main" id="{C838FC3D-345E-4A83-3323-3DB48CAA6448}"/>
              </a:ext>
            </a:extLst>
          </p:cNvPr>
          <p:cNvSpPr/>
          <p:nvPr/>
        </p:nvSpPr>
        <p:spPr>
          <a:xfrm>
            <a:off x="3409874" y="1912920"/>
            <a:ext cx="1256354" cy="607534"/>
          </a:xfrm>
          <a:prstGeom prst="rect">
            <a:avLst/>
          </a:prstGeom>
          <a:solidFill>
            <a:srgbClr val="EEEEEE"/>
          </a:solidFill>
          <a:ln w="19050" cap="flat" cmpd="sng">
            <a:solidFill>
              <a:srgbClr val="E0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dirty="0"/>
              <a:t>Intermediary System</a:t>
            </a:r>
            <a:endParaRPr sz="1200" dirty="0"/>
          </a:p>
        </p:txBody>
      </p:sp>
      <p:cxnSp>
        <p:nvCxnSpPr>
          <p:cNvPr id="37" name="Google Shape;78;p15">
            <a:extLst>
              <a:ext uri="{FF2B5EF4-FFF2-40B4-BE49-F238E27FC236}">
                <a16:creationId xmlns:a16="http://schemas.microsoft.com/office/drawing/2014/main" id="{8FCD68D9-B53F-AAE6-0078-24C9DFAA297D}"/>
              </a:ext>
            </a:extLst>
          </p:cNvPr>
          <p:cNvCxnSpPr>
            <a:cxnSpLocks/>
            <a:endCxn id="19" idx="0"/>
          </p:cNvCxnSpPr>
          <p:nvPr/>
        </p:nvCxnSpPr>
        <p:spPr>
          <a:xfrm>
            <a:off x="1720630" y="3773337"/>
            <a:ext cx="1574960" cy="689351"/>
          </a:xfrm>
          <a:prstGeom prst="curvedConnector2">
            <a:avLst/>
          </a:prstGeom>
          <a:noFill/>
          <a:ln w="19050" cap="flat" cmpd="sng">
            <a:solidFill>
              <a:srgbClr val="E06666"/>
            </a:solidFill>
            <a:prstDash val="dashDot"/>
            <a:round/>
            <a:headEnd type="none" w="med" len="med"/>
            <a:tailEnd type="none" w="med" len="med"/>
          </a:ln>
        </p:spPr>
      </p:cxnSp>
      <p:cxnSp>
        <p:nvCxnSpPr>
          <p:cNvPr id="38" name="Google Shape;79;p15">
            <a:extLst>
              <a:ext uri="{FF2B5EF4-FFF2-40B4-BE49-F238E27FC236}">
                <a16:creationId xmlns:a16="http://schemas.microsoft.com/office/drawing/2014/main" id="{A2ECC14E-4CFE-C959-976F-426901755396}"/>
              </a:ext>
            </a:extLst>
          </p:cNvPr>
          <p:cNvCxnSpPr>
            <a:cxnSpLocks/>
            <a:endCxn id="19" idx="0"/>
          </p:cNvCxnSpPr>
          <p:nvPr/>
        </p:nvCxnSpPr>
        <p:spPr>
          <a:xfrm rot="10800000" flipV="1">
            <a:off x="3295591" y="3769264"/>
            <a:ext cx="1570123" cy="693424"/>
          </a:xfrm>
          <a:prstGeom prst="curvedConnector2">
            <a:avLst/>
          </a:prstGeom>
          <a:noFill/>
          <a:ln w="19050" cap="flat" cmpd="sng">
            <a:solidFill>
              <a:srgbClr val="E06666"/>
            </a:solidFill>
            <a:prstDash val="dashDot"/>
            <a:round/>
            <a:headEnd type="none" w="med" len="med"/>
            <a:tailEnd type="none" w="med" len="med"/>
          </a:ln>
        </p:spPr>
      </p:cxnSp>
      <p:sp>
        <p:nvSpPr>
          <p:cNvPr id="40" name="Google Shape;80;p15">
            <a:extLst>
              <a:ext uri="{FF2B5EF4-FFF2-40B4-BE49-F238E27FC236}">
                <a16:creationId xmlns:a16="http://schemas.microsoft.com/office/drawing/2014/main" id="{91AB40B0-06E4-E7BF-442B-FAE13FF787A4}"/>
              </a:ext>
            </a:extLst>
          </p:cNvPr>
          <p:cNvSpPr/>
          <p:nvPr/>
        </p:nvSpPr>
        <p:spPr>
          <a:xfrm>
            <a:off x="1719000" y="2536656"/>
            <a:ext cx="893515" cy="733303"/>
          </a:xfrm>
          <a:custGeom>
            <a:avLst/>
            <a:gdLst>
              <a:gd name="connsiteX0" fmla="*/ 0 w 34403"/>
              <a:gd name="connsiteY0" fmla="*/ 11578 h 14196"/>
              <a:gd name="connsiteX1" fmla="*/ 31603 w 34403"/>
              <a:gd name="connsiteY1" fmla="*/ 13684 h 14196"/>
              <a:gd name="connsiteX2" fmla="*/ 33079 w 34403"/>
              <a:gd name="connsiteY2" fmla="*/ 0 h 14196"/>
              <a:gd name="connsiteX0" fmla="*/ 0 w 20972"/>
              <a:gd name="connsiteY0" fmla="*/ 18757 h 18757"/>
              <a:gd name="connsiteX1" fmla="*/ 18172 w 20972"/>
              <a:gd name="connsiteY1" fmla="*/ 13684 h 18757"/>
              <a:gd name="connsiteX2" fmla="*/ 19648 w 20972"/>
              <a:gd name="connsiteY2" fmla="*/ 0 h 18757"/>
              <a:gd name="connsiteX0" fmla="*/ 0 w 22855"/>
              <a:gd name="connsiteY0" fmla="*/ 18757 h 18757"/>
              <a:gd name="connsiteX1" fmla="*/ 20719 w 22855"/>
              <a:gd name="connsiteY1" fmla="*/ 15073 h 18757"/>
              <a:gd name="connsiteX2" fmla="*/ 19648 w 22855"/>
              <a:gd name="connsiteY2" fmla="*/ 0 h 18757"/>
            </a:gdLst>
            <a:ahLst/>
            <a:cxnLst>
              <a:cxn ang="0">
                <a:pos x="connsiteX0" y="connsiteY0"/>
              </a:cxn>
              <a:cxn ang="0">
                <a:pos x="connsiteX1" y="connsiteY1"/>
              </a:cxn>
              <a:cxn ang="0">
                <a:pos x="connsiteX2" y="connsiteY2"/>
              </a:cxn>
            </a:cxnLst>
            <a:rect l="l" t="t" r="r" b="b"/>
            <a:pathLst>
              <a:path w="22855" h="18757" extrusionOk="0">
                <a:moveTo>
                  <a:pt x="0" y="18757"/>
                </a:moveTo>
                <a:cubicBezTo>
                  <a:pt x="5159" y="18639"/>
                  <a:pt x="15206" y="17003"/>
                  <a:pt x="20719" y="15073"/>
                </a:cubicBezTo>
                <a:cubicBezTo>
                  <a:pt x="26232" y="13143"/>
                  <a:pt x="19294" y="1812"/>
                  <a:pt x="19648" y="0"/>
                </a:cubicBezTo>
              </a:path>
            </a:pathLst>
          </a:custGeom>
          <a:noFill/>
          <a:ln w="19050" cap="flat" cmpd="sng">
            <a:solidFill>
              <a:srgbClr val="E06666"/>
            </a:solidFill>
            <a:prstDash val="dot"/>
            <a:round/>
            <a:headEnd type="triangle" w="med" len="med"/>
            <a:tailEnd type="triangle" w="med" len="med"/>
          </a:ln>
        </p:spPr>
        <p:txBody>
          <a:bodyPr/>
          <a:lstStyle/>
          <a:p>
            <a:endParaRPr lang="en-US"/>
          </a:p>
        </p:txBody>
      </p:sp>
      <p:sp>
        <p:nvSpPr>
          <p:cNvPr id="41" name="Google Shape;81;p15">
            <a:extLst>
              <a:ext uri="{FF2B5EF4-FFF2-40B4-BE49-F238E27FC236}">
                <a16:creationId xmlns:a16="http://schemas.microsoft.com/office/drawing/2014/main" id="{687A3D7C-520A-5FB6-D866-689750875277}"/>
              </a:ext>
            </a:extLst>
          </p:cNvPr>
          <p:cNvSpPr/>
          <p:nvPr/>
        </p:nvSpPr>
        <p:spPr>
          <a:xfrm>
            <a:off x="2976721" y="2525865"/>
            <a:ext cx="650305" cy="580011"/>
          </a:xfrm>
          <a:custGeom>
            <a:avLst/>
            <a:gdLst>
              <a:gd name="connsiteX0" fmla="*/ 0 w 16634"/>
              <a:gd name="connsiteY0" fmla="*/ 276 h 14836"/>
              <a:gd name="connsiteX1" fmla="*/ 4017 w 16634"/>
              <a:gd name="connsiteY1" fmla="*/ 13271 h 14836"/>
              <a:gd name="connsiteX2" fmla="*/ 13941 w 16634"/>
              <a:gd name="connsiteY2" fmla="*/ 13271 h 14836"/>
              <a:gd name="connsiteX3" fmla="*/ 16634 w 16634"/>
              <a:gd name="connsiteY3" fmla="*/ 0 h 14836"/>
            </a:gdLst>
            <a:ahLst/>
            <a:cxnLst>
              <a:cxn ang="0">
                <a:pos x="connsiteX0" y="connsiteY0"/>
              </a:cxn>
              <a:cxn ang="0">
                <a:pos x="connsiteX1" y="connsiteY1"/>
              </a:cxn>
              <a:cxn ang="0">
                <a:pos x="connsiteX2" y="connsiteY2"/>
              </a:cxn>
              <a:cxn ang="0">
                <a:pos x="connsiteX3" y="connsiteY3"/>
              </a:cxn>
            </a:cxnLst>
            <a:rect l="l" t="t" r="r" b="b"/>
            <a:pathLst>
              <a:path w="16634" h="14836" extrusionOk="0">
                <a:moveTo>
                  <a:pt x="0" y="276"/>
                </a:moveTo>
                <a:cubicBezTo>
                  <a:pt x="670" y="2442"/>
                  <a:pt x="1694" y="11105"/>
                  <a:pt x="4017" y="13271"/>
                </a:cubicBezTo>
                <a:cubicBezTo>
                  <a:pt x="6341" y="15437"/>
                  <a:pt x="11854" y="15279"/>
                  <a:pt x="13941" y="13271"/>
                </a:cubicBezTo>
                <a:cubicBezTo>
                  <a:pt x="16028" y="11263"/>
                  <a:pt x="16201" y="2008"/>
                  <a:pt x="16634" y="0"/>
                </a:cubicBezTo>
              </a:path>
            </a:pathLst>
          </a:custGeom>
          <a:noFill/>
          <a:ln w="19050" cap="flat" cmpd="sng">
            <a:solidFill>
              <a:srgbClr val="E06666"/>
            </a:solidFill>
            <a:prstDash val="dot"/>
            <a:round/>
            <a:headEnd type="triangle" w="med" len="med"/>
            <a:tailEnd type="triangle" w="med" len="med"/>
          </a:ln>
        </p:spPr>
        <p:txBody>
          <a:bodyPr/>
          <a:lstStyle/>
          <a:p>
            <a:endParaRPr lang="en-US"/>
          </a:p>
        </p:txBody>
      </p:sp>
      <p:sp>
        <p:nvSpPr>
          <p:cNvPr id="42" name="Google Shape;82;p15">
            <a:extLst>
              <a:ext uri="{FF2B5EF4-FFF2-40B4-BE49-F238E27FC236}">
                <a16:creationId xmlns:a16="http://schemas.microsoft.com/office/drawing/2014/main" id="{3BED8E31-7744-AB59-0714-67B052B483BD}"/>
              </a:ext>
            </a:extLst>
          </p:cNvPr>
          <p:cNvSpPr/>
          <p:nvPr/>
        </p:nvSpPr>
        <p:spPr>
          <a:xfrm>
            <a:off x="3995539" y="2520476"/>
            <a:ext cx="861104" cy="754023"/>
          </a:xfrm>
          <a:custGeom>
            <a:avLst/>
            <a:gdLst>
              <a:gd name="connsiteX0" fmla="*/ 3036 w 37297"/>
              <a:gd name="connsiteY0" fmla="*/ 0 h 15446"/>
              <a:gd name="connsiteX1" fmla="*/ 2308 w 37297"/>
              <a:gd name="connsiteY1" fmla="*/ 14708 h 15446"/>
              <a:gd name="connsiteX2" fmla="*/ 37297 w 37297"/>
              <a:gd name="connsiteY2" fmla="*/ 13468 h 15446"/>
              <a:gd name="connsiteX0" fmla="*/ 560 w 38503"/>
              <a:gd name="connsiteY0" fmla="*/ 0 h 15013"/>
              <a:gd name="connsiteX1" fmla="*/ 3514 w 38503"/>
              <a:gd name="connsiteY1" fmla="*/ 14275 h 15013"/>
              <a:gd name="connsiteX2" fmla="*/ 38503 w 38503"/>
              <a:gd name="connsiteY2" fmla="*/ 13035 h 15013"/>
              <a:gd name="connsiteX0" fmla="*/ 560 w 21135"/>
              <a:gd name="connsiteY0" fmla="*/ 0 h 16277"/>
              <a:gd name="connsiteX1" fmla="*/ 3514 w 21135"/>
              <a:gd name="connsiteY1" fmla="*/ 14275 h 16277"/>
              <a:gd name="connsiteX2" fmla="*/ 21135 w 21135"/>
              <a:gd name="connsiteY2" fmla="*/ 16277 h 16277"/>
              <a:gd name="connsiteX0" fmla="*/ 560 w 20903"/>
              <a:gd name="connsiteY0" fmla="*/ 0 h 19287"/>
              <a:gd name="connsiteX1" fmla="*/ 3514 w 20903"/>
              <a:gd name="connsiteY1" fmla="*/ 14275 h 19287"/>
              <a:gd name="connsiteX2" fmla="*/ 20903 w 20903"/>
              <a:gd name="connsiteY2" fmla="*/ 19287 h 19287"/>
              <a:gd name="connsiteX0" fmla="*/ 1683 w 22026"/>
              <a:gd name="connsiteY0" fmla="*/ 0 h 19287"/>
              <a:gd name="connsiteX1" fmla="*/ 2784 w 22026"/>
              <a:gd name="connsiteY1" fmla="*/ 14970 h 19287"/>
              <a:gd name="connsiteX2" fmla="*/ 22026 w 22026"/>
              <a:gd name="connsiteY2" fmla="*/ 19287 h 19287"/>
            </a:gdLst>
            <a:ahLst/>
            <a:cxnLst>
              <a:cxn ang="0">
                <a:pos x="connsiteX0" y="connsiteY0"/>
              </a:cxn>
              <a:cxn ang="0">
                <a:pos x="connsiteX1" y="connsiteY1"/>
              </a:cxn>
              <a:cxn ang="0">
                <a:pos x="connsiteX2" y="connsiteY2"/>
              </a:cxn>
            </a:cxnLst>
            <a:rect l="l" t="t" r="r" b="b"/>
            <a:pathLst>
              <a:path w="22026" h="19287" extrusionOk="0">
                <a:moveTo>
                  <a:pt x="1683" y="0"/>
                </a:moveTo>
                <a:cubicBezTo>
                  <a:pt x="1959" y="2127"/>
                  <a:pt x="-2926" y="12725"/>
                  <a:pt x="2784" y="14970"/>
                </a:cubicBezTo>
                <a:cubicBezTo>
                  <a:pt x="8494" y="17215"/>
                  <a:pt x="16592" y="19169"/>
                  <a:pt x="22026" y="19287"/>
                </a:cubicBezTo>
              </a:path>
            </a:pathLst>
          </a:custGeom>
          <a:noFill/>
          <a:ln w="19050" cap="flat" cmpd="sng">
            <a:solidFill>
              <a:srgbClr val="E06666"/>
            </a:solidFill>
            <a:prstDash val="dot"/>
            <a:round/>
            <a:headEnd type="triangle" w="med" len="med"/>
            <a:tailEnd type="triangle" w="med" len="med"/>
          </a:ln>
        </p:spPr>
        <p:txBody>
          <a:bodyPr/>
          <a:lstStyle/>
          <a:p>
            <a:endParaRPr lang="en-US"/>
          </a:p>
        </p:txBody>
      </p:sp>
      <p:sp>
        <p:nvSpPr>
          <p:cNvPr id="44" name="Google Shape;71;p15">
            <a:extLst>
              <a:ext uri="{FF2B5EF4-FFF2-40B4-BE49-F238E27FC236}">
                <a16:creationId xmlns:a16="http://schemas.microsoft.com/office/drawing/2014/main" id="{D32D5870-6F09-7E0C-8538-DCCA326046EC}"/>
              </a:ext>
            </a:extLst>
          </p:cNvPr>
          <p:cNvSpPr/>
          <p:nvPr/>
        </p:nvSpPr>
        <p:spPr>
          <a:xfrm>
            <a:off x="2069699" y="2768261"/>
            <a:ext cx="2403404" cy="1457116"/>
          </a:xfrm>
          <a:prstGeom prst="cloud">
            <a:avLst/>
          </a:prstGeom>
          <a:solidFill>
            <a:srgbClr val="FFFFFF">
              <a:alpha val="53725"/>
            </a:srgbClr>
          </a:solidFill>
          <a:ln w="19050" cap="flat" cmpd="sng">
            <a:solidFill>
              <a:srgbClr val="E0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02;p15">
            <a:extLst>
              <a:ext uri="{FF2B5EF4-FFF2-40B4-BE49-F238E27FC236}">
                <a16:creationId xmlns:a16="http://schemas.microsoft.com/office/drawing/2014/main" id="{F4BA8ECB-32C4-AB64-6AC9-73331E6F27E1}"/>
              </a:ext>
            </a:extLst>
          </p:cNvPr>
          <p:cNvSpPr txBox="1"/>
          <p:nvPr/>
        </p:nvSpPr>
        <p:spPr>
          <a:xfrm>
            <a:off x="2296185" y="3123020"/>
            <a:ext cx="1923657" cy="923299"/>
          </a:xfrm>
          <a:prstGeom prst="rect">
            <a:avLst/>
          </a:prstGeom>
          <a:noFill/>
          <a:ln>
            <a:noFill/>
          </a:ln>
        </p:spPr>
        <p:txBody>
          <a:bodyPr spcFirstLastPara="1" wrap="square" lIns="91425" tIns="91425" rIns="91425" bIns="91425" anchor="t" anchorCtr="0">
            <a:spAutoFit/>
          </a:bodyPr>
          <a:lstStyle/>
          <a:p>
            <a:pPr lvl="0" algn="ctr"/>
            <a:r>
              <a:rPr lang="en-US" sz="1200" i="1" dirty="0">
                <a:solidFill>
                  <a:srgbClr val="434343"/>
                </a:solidFill>
              </a:rPr>
              <a:t>TSP</a:t>
            </a:r>
          </a:p>
          <a:p>
            <a:pPr lvl="0" algn="ctr"/>
            <a:endParaRPr lang="en-US" sz="1200" i="1" dirty="0">
              <a:solidFill>
                <a:srgbClr val="434343"/>
              </a:solidFill>
            </a:endParaRPr>
          </a:p>
          <a:p>
            <a:pPr lvl="0" algn="ctr"/>
            <a:r>
              <a:rPr lang="en-US" sz="1200" i="1" dirty="0">
                <a:solidFill>
                  <a:srgbClr val="434343"/>
                </a:solidFill>
              </a:rPr>
              <a:t>Trust Spanning</a:t>
            </a:r>
            <a:br>
              <a:rPr lang="en-US" sz="1200" i="1" dirty="0">
                <a:solidFill>
                  <a:srgbClr val="434343"/>
                </a:solidFill>
              </a:rPr>
            </a:br>
            <a:r>
              <a:rPr lang="en-US" sz="1200" i="1" dirty="0">
                <a:solidFill>
                  <a:srgbClr val="434343"/>
                </a:solidFill>
              </a:rPr>
              <a:t>Protocol</a:t>
            </a:r>
          </a:p>
        </p:txBody>
      </p:sp>
      <p:sp>
        <p:nvSpPr>
          <p:cNvPr id="50" name="Rectangle 49">
            <a:extLst>
              <a:ext uri="{FF2B5EF4-FFF2-40B4-BE49-F238E27FC236}">
                <a16:creationId xmlns:a16="http://schemas.microsoft.com/office/drawing/2014/main" id="{6194ADC8-2458-9CB5-4A39-0A7A6410ED2D}"/>
              </a:ext>
            </a:extLst>
          </p:cNvPr>
          <p:cNvSpPr/>
          <p:nvPr/>
        </p:nvSpPr>
        <p:spPr>
          <a:xfrm>
            <a:off x="860078" y="1903867"/>
            <a:ext cx="4874416" cy="3216876"/>
          </a:xfrm>
          <a:prstGeom prst="rect">
            <a:avLst/>
          </a:prstGeom>
          <a:solidFill>
            <a:srgbClr val="FFFFFF">
              <a:alpha val="6392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8" name="Group 137">
            <a:extLst>
              <a:ext uri="{FF2B5EF4-FFF2-40B4-BE49-F238E27FC236}">
                <a16:creationId xmlns:a16="http://schemas.microsoft.com/office/drawing/2014/main" id="{9502B13A-AF6A-C480-988C-D8E2AC76DBCF}"/>
              </a:ext>
            </a:extLst>
          </p:cNvPr>
          <p:cNvGrpSpPr/>
          <p:nvPr/>
        </p:nvGrpSpPr>
        <p:grpSpPr>
          <a:xfrm>
            <a:off x="19162" y="3572330"/>
            <a:ext cx="1669797" cy="1527558"/>
            <a:chOff x="19162" y="3572330"/>
            <a:chExt cx="1669797" cy="1527558"/>
          </a:xfrm>
        </p:grpSpPr>
        <p:pic>
          <p:nvPicPr>
            <p:cNvPr id="46" name="Picture 45" descr="A logo of a cube&#10;&#10;Description automatically generated">
              <a:extLst>
                <a:ext uri="{FF2B5EF4-FFF2-40B4-BE49-F238E27FC236}">
                  <a16:creationId xmlns:a16="http://schemas.microsoft.com/office/drawing/2014/main" id="{8FEC9244-0E4B-308D-C186-3DFBB5EED106}"/>
                </a:ext>
              </a:extLst>
            </p:cNvPr>
            <p:cNvPicPr>
              <a:picLocks noChangeAspect="1"/>
            </p:cNvPicPr>
            <p:nvPr/>
          </p:nvPicPr>
          <p:blipFill>
            <a:blip r:embed="rId7"/>
            <a:srcRect t="65810"/>
            <a:stretch/>
          </p:blipFill>
          <p:spPr>
            <a:xfrm>
              <a:off x="19162" y="4467008"/>
              <a:ext cx="1669797" cy="632880"/>
            </a:xfrm>
            <a:prstGeom prst="rect">
              <a:avLst/>
            </a:prstGeom>
          </p:spPr>
        </p:pic>
        <p:pic>
          <p:nvPicPr>
            <p:cNvPr id="47" name="Picture 46" descr="Robrix logo: a colorful cube with the middle edges partially missing.">
              <a:extLst>
                <a:ext uri="{FF2B5EF4-FFF2-40B4-BE49-F238E27FC236}">
                  <a16:creationId xmlns:a16="http://schemas.microsoft.com/office/drawing/2014/main" id="{D7CCA41A-BFDC-6EB3-6BC5-FE43D2264FF2}"/>
                </a:ext>
              </a:extLst>
            </p:cNvPr>
            <p:cNvPicPr>
              <a:picLocks noChangeAspect="1"/>
            </p:cNvPicPr>
            <p:nvPr/>
          </p:nvPicPr>
          <p:blipFill>
            <a:blip r:embed="rId8">
              <a:extLst>
                <a:ext uri="{BEBA8EAE-BF5A-486C-A8C5-ECC9F3942E4B}">
                  <a14:imgProps xmlns:a14="http://schemas.microsoft.com/office/drawing/2010/main">
                    <a14:imgLayer r:embed="rId9">
                      <a14:imgEffect>
                        <a14:artisticMarker/>
                      </a14:imgEffect>
                    </a14:imgLayer>
                  </a14:imgProps>
                </a:ext>
              </a:extLst>
            </a:blip>
            <a:stretch>
              <a:fillRect/>
            </a:stretch>
          </p:blipFill>
          <p:spPr>
            <a:xfrm>
              <a:off x="375092" y="3572330"/>
              <a:ext cx="925009" cy="925009"/>
            </a:xfrm>
            <a:prstGeom prst="rect">
              <a:avLst/>
            </a:prstGeom>
          </p:spPr>
        </p:pic>
      </p:grpSp>
      <p:grpSp>
        <p:nvGrpSpPr>
          <p:cNvPr id="139" name="Group 138">
            <a:extLst>
              <a:ext uri="{FF2B5EF4-FFF2-40B4-BE49-F238E27FC236}">
                <a16:creationId xmlns:a16="http://schemas.microsoft.com/office/drawing/2014/main" id="{6DDEC54A-AB4E-4686-C114-6F0804CA0135}"/>
              </a:ext>
            </a:extLst>
          </p:cNvPr>
          <p:cNvGrpSpPr/>
          <p:nvPr/>
        </p:nvGrpSpPr>
        <p:grpSpPr>
          <a:xfrm>
            <a:off x="4771931" y="3722758"/>
            <a:ext cx="1669797" cy="1527558"/>
            <a:chOff x="4771931" y="3722758"/>
            <a:chExt cx="1669797" cy="1527558"/>
          </a:xfrm>
        </p:grpSpPr>
        <p:pic>
          <p:nvPicPr>
            <p:cNvPr id="48" name="Picture 47" descr="A logo of a cube&#10;&#10;Description automatically generated">
              <a:extLst>
                <a:ext uri="{FF2B5EF4-FFF2-40B4-BE49-F238E27FC236}">
                  <a16:creationId xmlns:a16="http://schemas.microsoft.com/office/drawing/2014/main" id="{D4B29A9D-E8AB-AA9C-639D-E78111E045F9}"/>
                </a:ext>
              </a:extLst>
            </p:cNvPr>
            <p:cNvPicPr>
              <a:picLocks noChangeAspect="1"/>
            </p:cNvPicPr>
            <p:nvPr/>
          </p:nvPicPr>
          <p:blipFill>
            <a:blip r:embed="rId7"/>
            <a:srcRect t="65810"/>
            <a:stretch/>
          </p:blipFill>
          <p:spPr>
            <a:xfrm>
              <a:off x="4771931" y="4617436"/>
              <a:ext cx="1669797" cy="632880"/>
            </a:xfrm>
            <a:prstGeom prst="rect">
              <a:avLst/>
            </a:prstGeom>
          </p:spPr>
        </p:pic>
        <p:pic>
          <p:nvPicPr>
            <p:cNvPr id="49" name="Picture 48" descr="Robrix logo: a colorful cube with the middle edges partially missing.">
              <a:extLst>
                <a:ext uri="{FF2B5EF4-FFF2-40B4-BE49-F238E27FC236}">
                  <a16:creationId xmlns:a16="http://schemas.microsoft.com/office/drawing/2014/main" id="{38E5AD3B-3F94-827B-9926-A0C5C0279F5A}"/>
                </a:ext>
              </a:extLst>
            </p:cNvPr>
            <p:cNvPicPr>
              <a:picLocks noChangeAspect="1"/>
            </p:cNvPicPr>
            <p:nvPr/>
          </p:nvPicPr>
          <p:blipFill>
            <a:blip r:embed="rId8">
              <a:extLst>
                <a:ext uri="{BEBA8EAE-BF5A-486C-A8C5-ECC9F3942E4B}">
                  <a14:imgProps xmlns:a14="http://schemas.microsoft.com/office/drawing/2010/main">
                    <a14:imgLayer r:embed="rId9">
                      <a14:imgEffect>
                        <a14:artisticMarker/>
                      </a14:imgEffect>
                    </a14:imgLayer>
                  </a14:imgProps>
                </a:ext>
              </a:extLst>
            </a:blip>
            <a:stretch>
              <a:fillRect/>
            </a:stretch>
          </p:blipFill>
          <p:spPr>
            <a:xfrm>
              <a:off x="5127861" y="3722758"/>
              <a:ext cx="925009" cy="925009"/>
            </a:xfrm>
            <a:prstGeom prst="rect">
              <a:avLst/>
            </a:prstGeom>
          </p:spPr>
        </p:pic>
      </p:grpSp>
      <p:sp>
        <p:nvSpPr>
          <p:cNvPr id="55" name="TextBox 54">
            <a:extLst>
              <a:ext uri="{FF2B5EF4-FFF2-40B4-BE49-F238E27FC236}">
                <a16:creationId xmlns:a16="http://schemas.microsoft.com/office/drawing/2014/main" id="{2A4812BF-9BD2-558B-0FBE-F1647E52FE6A}"/>
              </a:ext>
            </a:extLst>
          </p:cNvPr>
          <p:cNvSpPr txBox="1"/>
          <p:nvPr/>
        </p:nvSpPr>
        <p:spPr>
          <a:xfrm>
            <a:off x="3763371" y="1648179"/>
            <a:ext cx="1805714" cy="374571"/>
          </a:xfrm>
          <a:prstGeom prst="roundRect">
            <a:avLst/>
          </a:prstGeom>
        </p:spPr>
        <p:style>
          <a:lnRef idx="3">
            <a:schemeClr val="lt1"/>
          </a:lnRef>
          <a:fillRef idx="1">
            <a:schemeClr val="accent1"/>
          </a:fillRef>
          <a:effectRef idx="1">
            <a:schemeClr val="accent1"/>
          </a:effectRef>
          <a:fontRef idx="minor">
            <a:schemeClr val="lt1"/>
          </a:fontRef>
        </p:style>
        <p:txBody>
          <a:bodyPr wrap="square" rtlCol="0">
            <a:spAutoFit/>
          </a:bodyPr>
          <a:lstStyle/>
          <a:p>
            <a:pPr algn="ctr"/>
            <a:r>
              <a:rPr lang="en-US" sz="1200" dirty="0"/>
              <a:t>🌐 </a:t>
            </a:r>
            <a:r>
              <a:rPr lang="en-US" sz="1600" baseline="14000" dirty="0" err="1">
                <a:latin typeface="Menlo" panose="020B0609030804020204" pitchFamily="49" charset="0"/>
                <a:ea typeface="Menlo" panose="020B0609030804020204" pitchFamily="49" charset="0"/>
                <a:cs typeface="Menlo" panose="020B0609030804020204" pitchFamily="49" charset="0"/>
              </a:rPr>
              <a:t>q.teaspoon.world</a:t>
            </a:r>
            <a:endParaRPr lang="en-US" sz="1200" dirty="0"/>
          </a:p>
        </p:txBody>
      </p:sp>
      <p:sp>
        <p:nvSpPr>
          <p:cNvPr id="56" name="TextBox 55">
            <a:extLst>
              <a:ext uri="{FF2B5EF4-FFF2-40B4-BE49-F238E27FC236}">
                <a16:creationId xmlns:a16="http://schemas.microsoft.com/office/drawing/2014/main" id="{4F5DC550-AFE7-FF04-8195-B6F21F531EC0}"/>
              </a:ext>
            </a:extLst>
          </p:cNvPr>
          <p:cNvSpPr txBox="1"/>
          <p:nvPr/>
        </p:nvSpPr>
        <p:spPr>
          <a:xfrm>
            <a:off x="1072062" y="1645923"/>
            <a:ext cx="1805714" cy="374571"/>
          </a:xfrm>
          <a:prstGeom prst="roundRect">
            <a:avLst/>
          </a:prstGeom>
        </p:spPr>
        <p:style>
          <a:lnRef idx="3">
            <a:schemeClr val="lt1"/>
          </a:lnRef>
          <a:fillRef idx="1">
            <a:schemeClr val="accent1"/>
          </a:fillRef>
          <a:effectRef idx="1">
            <a:schemeClr val="accent1"/>
          </a:effectRef>
          <a:fontRef idx="minor">
            <a:schemeClr val="lt1"/>
          </a:fontRef>
        </p:style>
        <p:txBody>
          <a:bodyPr wrap="square" rtlCol="0">
            <a:spAutoFit/>
          </a:bodyPr>
          <a:lstStyle/>
          <a:p>
            <a:pPr algn="ctr"/>
            <a:r>
              <a:rPr lang="en-US" sz="1200" dirty="0"/>
              <a:t>🌐 </a:t>
            </a:r>
            <a:r>
              <a:rPr lang="en-US" sz="1600" baseline="14000" dirty="0" err="1">
                <a:latin typeface="Menlo" panose="020B0609030804020204" pitchFamily="49" charset="0"/>
                <a:ea typeface="Menlo" panose="020B0609030804020204" pitchFamily="49" charset="0"/>
                <a:cs typeface="Menlo" panose="020B0609030804020204" pitchFamily="49" charset="0"/>
              </a:rPr>
              <a:t>p.teaspoon.world</a:t>
            </a:r>
            <a:endParaRPr lang="en-US" sz="1200" dirty="0"/>
          </a:p>
        </p:txBody>
      </p:sp>
      <p:sp>
        <p:nvSpPr>
          <p:cNvPr id="59" name="Rectangle 58">
            <a:extLst>
              <a:ext uri="{FF2B5EF4-FFF2-40B4-BE49-F238E27FC236}">
                <a16:creationId xmlns:a16="http://schemas.microsoft.com/office/drawing/2014/main" id="{7CA5F061-CA48-B47A-7710-39BAB92B8D2A}"/>
              </a:ext>
            </a:extLst>
          </p:cNvPr>
          <p:cNvSpPr/>
          <p:nvPr/>
        </p:nvSpPr>
        <p:spPr>
          <a:xfrm>
            <a:off x="2356130" y="3091494"/>
            <a:ext cx="1879299" cy="1997428"/>
          </a:xfrm>
          <a:prstGeom prst="rect">
            <a:avLst/>
          </a:prstGeom>
          <a:solidFill>
            <a:srgbClr val="FFFFFF">
              <a:alpha val="53725"/>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7" name="Picture 56">
            <a:extLst>
              <a:ext uri="{FF2B5EF4-FFF2-40B4-BE49-F238E27FC236}">
                <a16:creationId xmlns:a16="http://schemas.microsoft.com/office/drawing/2014/main" id="{036979FE-52D3-F1E2-63F2-F5C082366ED4}"/>
              </a:ext>
            </a:extLst>
          </p:cNvPr>
          <p:cNvPicPr>
            <a:picLocks noChangeAspect="1"/>
          </p:cNvPicPr>
          <p:nvPr/>
        </p:nvPicPr>
        <p:blipFill>
          <a:blip r:embed="rId10">
            <a:alphaModFix/>
            <a:duotone>
              <a:prstClr val="black"/>
              <a:schemeClr val="tx1">
                <a:lumMod val="95000"/>
                <a:lumOff val="5000"/>
                <a:tint val="45000"/>
                <a:satMod val="400000"/>
              </a:schemeClr>
            </a:duotone>
            <a:extLst>
              <a:ext uri="{BEBA8EAE-BF5A-486C-A8C5-ECC9F3942E4B}">
                <a14:imgProps xmlns:a14="http://schemas.microsoft.com/office/drawing/2010/main">
                  <a14:imgLayer r:embed="rId11">
                    <a14:imgEffect>
                      <a14:artisticGlowEdges/>
                    </a14:imgEffect>
                    <a14:imgEffect>
                      <a14:sharpenSoften amount="50000"/>
                    </a14:imgEffect>
                    <a14:imgEffect>
                      <a14:colorTemperature colorTemp="4700"/>
                    </a14:imgEffect>
                    <a14:imgEffect>
                      <a14:brightnessContrast bright="-40000" contrast="-40000"/>
                    </a14:imgEffect>
                  </a14:imgLayer>
                </a14:imgProps>
              </a:ext>
            </a:extLst>
          </a:blip>
          <a:srcRect/>
          <a:stretch/>
        </p:blipFill>
        <p:spPr>
          <a:xfrm>
            <a:off x="2584686" y="3121876"/>
            <a:ext cx="1377059" cy="586324"/>
          </a:xfrm>
          <a:prstGeom prst="rect">
            <a:avLst/>
          </a:prstGeom>
        </p:spPr>
      </p:pic>
      <p:sp>
        <p:nvSpPr>
          <p:cNvPr id="58" name="TextBox 57">
            <a:extLst>
              <a:ext uri="{FF2B5EF4-FFF2-40B4-BE49-F238E27FC236}">
                <a16:creationId xmlns:a16="http://schemas.microsoft.com/office/drawing/2014/main" id="{67BAEB1D-02AA-24BF-D838-52F97C51EEAB}"/>
              </a:ext>
            </a:extLst>
          </p:cNvPr>
          <p:cNvSpPr txBox="1"/>
          <p:nvPr/>
        </p:nvSpPr>
        <p:spPr>
          <a:xfrm>
            <a:off x="2584687" y="3746122"/>
            <a:ext cx="1369154" cy="651668"/>
          </a:xfrm>
          <a:prstGeom prst="rect">
            <a:avLst/>
          </a:prstGeom>
          <a:noFill/>
        </p:spPr>
        <p:txBody>
          <a:bodyPr wrap="square" rtlCol="0">
            <a:spAutoFit/>
          </a:bodyPr>
          <a:lstStyle/>
          <a:p>
            <a:pPr algn="ctr"/>
            <a:r>
              <a:rPr lang="en-US" sz="2800" u="sng" dirty="0">
                <a:hlinkClick r:id="rId12" invalidUrl="https:///"/>
              </a:rPr>
              <a:t>https://</a:t>
            </a:r>
            <a:endParaRPr lang="en-US" sz="2800" u="sng" dirty="0"/>
          </a:p>
        </p:txBody>
      </p:sp>
      <p:pic>
        <p:nvPicPr>
          <p:cNvPr id="60" name="Picture 59">
            <a:extLst>
              <a:ext uri="{FF2B5EF4-FFF2-40B4-BE49-F238E27FC236}">
                <a16:creationId xmlns:a16="http://schemas.microsoft.com/office/drawing/2014/main" id="{8DD0390A-54CA-1547-5A43-D0A7D0502009}"/>
              </a:ext>
            </a:extLst>
          </p:cNvPr>
          <p:cNvPicPr>
            <a:picLocks noChangeAspect="1"/>
          </p:cNvPicPr>
          <p:nvPr/>
        </p:nvPicPr>
        <p:blipFill>
          <a:blip r:embed="rId13"/>
          <a:stretch>
            <a:fillRect/>
          </a:stretch>
        </p:blipFill>
        <p:spPr>
          <a:xfrm>
            <a:off x="6759971" y="3721103"/>
            <a:ext cx="5308654" cy="859659"/>
          </a:xfrm>
          <a:prstGeom prst="rect">
            <a:avLst/>
          </a:prstGeom>
        </p:spPr>
      </p:pic>
      <p:pic>
        <p:nvPicPr>
          <p:cNvPr id="63" name="Picture 62">
            <a:extLst>
              <a:ext uri="{FF2B5EF4-FFF2-40B4-BE49-F238E27FC236}">
                <a16:creationId xmlns:a16="http://schemas.microsoft.com/office/drawing/2014/main" id="{44F2C4B3-B6C8-F52B-9A48-433497918591}"/>
              </a:ext>
            </a:extLst>
          </p:cNvPr>
          <p:cNvPicPr>
            <a:picLocks noChangeAspect="1"/>
          </p:cNvPicPr>
          <p:nvPr/>
        </p:nvPicPr>
        <p:blipFill>
          <a:blip r:embed="rId14"/>
          <a:stretch>
            <a:fillRect/>
          </a:stretch>
        </p:blipFill>
        <p:spPr>
          <a:xfrm>
            <a:off x="6759970" y="2067237"/>
            <a:ext cx="5308654" cy="877378"/>
          </a:xfrm>
          <a:prstGeom prst="rect">
            <a:avLst/>
          </a:prstGeom>
        </p:spPr>
      </p:pic>
      <p:sp>
        <p:nvSpPr>
          <p:cNvPr id="128" name="TextBox 127">
            <a:extLst>
              <a:ext uri="{FF2B5EF4-FFF2-40B4-BE49-F238E27FC236}">
                <a16:creationId xmlns:a16="http://schemas.microsoft.com/office/drawing/2014/main" id="{53171C1C-4908-E7A3-AA46-810ECAB242AA}"/>
              </a:ext>
            </a:extLst>
          </p:cNvPr>
          <p:cNvSpPr txBox="1"/>
          <p:nvPr/>
        </p:nvSpPr>
        <p:spPr>
          <a:xfrm>
            <a:off x="6759970" y="3398797"/>
            <a:ext cx="7421218" cy="307777"/>
          </a:xfrm>
          <a:prstGeom prst="rect">
            <a:avLst/>
          </a:prstGeom>
          <a:noFill/>
        </p:spPr>
        <p:txBody>
          <a:bodyPr wrap="square" rtlCol="0">
            <a:spAutoFit/>
          </a:bodyPr>
          <a:lstStyle/>
          <a:p>
            <a:r>
              <a:rPr lang="en-US" sz="1400" dirty="0"/>
              <a:t>We can use confidential encrypted messages in direct rooms:</a:t>
            </a:r>
          </a:p>
        </p:txBody>
      </p:sp>
      <p:sp>
        <p:nvSpPr>
          <p:cNvPr id="129" name="TextBox 128">
            <a:extLst>
              <a:ext uri="{FF2B5EF4-FFF2-40B4-BE49-F238E27FC236}">
                <a16:creationId xmlns:a16="http://schemas.microsoft.com/office/drawing/2014/main" id="{DD6C38AD-D994-61EE-257C-8BFE94C577C5}"/>
              </a:ext>
            </a:extLst>
          </p:cNvPr>
          <p:cNvSpPr txBox="1"/>
          <p:nvPr/>
        </p:nvSpPr>
        <p:spPr>
          <a:xfrm>
            <a:off x="6759970" y="1713651"/>
            <a:ext cx="7421218" cy="307777"/>
          </a:xfrm>
          <a:prstGeom prst="rect">
            <a:avLst/>
          </a:prstGeom>
          <a:noFill/>
        </p:spPr>
        <p:txBody>
          <a:bodyPr wrap="square" rtlCol="0">
            <a:spAutoFit/>
          </a:bodyPr>
          <a:lstStyle/>
          <a:p>
            <a:r>
              <a:rPr lang="en-US" sz="1400" dirty="0"/>
              <a:t>We use non-confidential signed messages in public rooms:</a:t>
            </a:r>
          </a:p>
        </p:txBody>
      </p:sp>
      <p:sp>
        <p:nvSpPr>
          <p:cNvPr id="130" name="TextBox 129">
            <a:extLst>
              <a:ext uri="{FF2B5EF4-FFF2-40B4-BE49-F238E27FC236}">
                <a16:creationId xmlns:a16="http://schemas.microsoft.com/office/drawing/2014/main" id="{F4D2376F-0CDC-3CE9-62F5-A0E4DAAAC4F6}"/>
              </a:ext>
            </a:extLst>
          </p:cNvPr>
          <p:cNvSpPr txBox="1"/>
          <p:nvPr/>
        </p:nvSpPr>
        <p:spPr>
          <a:xfrm>
            <a:off x="7113538" y="5505786"/>
            <a:ext cx="8237532" cy="646331"/>
          </a:xfrm>
          <a:prstGeom prst="rect">
            <a:avLst/>
          </a:prstGeom>
          <a:noFill/>
        </p:spPr>
        <p:txBody>
          <a:bodyPr wrap="square">
            <a:spAutoFit/>
          </a:bodyPr>
          <a:lstStyle/>
          <a:p>
            <a:pPr marL="742950" indent="-285750" rtl="0" fontAlgn="base">
              <a:buFont typeface="Arial" panose="020B0604020202020204" pitchFamily="34" charset="0"/>
              <a:buChar char="•"/>
            </a:pPr>
            <a:r>
              <a:rPr lang="en-US" sz="1200" b="0" i="0" u="none" strike="noStrike" dirty="0">
                <a:solidFill>
                  <a:schemeClr val="bg1">
                    <a:lumMod val="50000"/>
                  </a:schemeClr>
                </a:solidFill>
                <a:effectLst/>
                <a:latin typeface="Arial" panose="020B0604020202020204" pitchFamily="34" charset="0"/>
              </a:rPr>
              <a:t>TSP Spec: </a:t>
            </a:r>
            <a:r>
              <a:rPr lang="en-US" sz="1200" b="0" i="0" u="sng" strike="noStrike" dirty="0">
                <a:solidFill>
                  <a:schemeClr val="bg1">
                    <a:lumMod val="50000"/>
                  </a:schemeClr>
                </a:solidFill>
                <a:effectLst/>
                <a:latin typeface="Arial" panose="020B0604020202020204" pitchFamily="34" charset="0"/>
                <a:hlinkClick r:id="rId15">
                  <a:extLst>
                    <a:ext uri="{A12FA001-AC4F-418D-AE19-62706E023703}">
                      <ahyp:hlinkClr xmlns:ahyp="http://schemas.microsoft.com/office/drawing/2018/hyperlinkcolor" val="tx"/>
                    </a:ext>
                  </a:extLst>
                </a:hlinkClick>
              </a:rPr>
              <a:t>https://trustoverip.github.io/tswg-tsp-specification/</a:t>
            </a:r>
            <a:endParaRPr lang="en-US" sz="1200" b="0" i="0" u="none" strike="noStrike" dirty="0">
              <a:solidFill>
                <a:schemeClr val="bg1">
                  <a:lumMod val="50000"/>
                </a:schemeClr>
              </a:solidFill>
              <a:effectLst/>
              <a:latin typeface="Arial" panose="020B0604020202020204" pitchFamily="34" charset="0"/>
            </a:endParaRPr>
          </a:p>
          <a:p>
            <a:pPr marL="742950" indent="-285750" rtl="0" fontAlgn="base">
              <a:buFont typeface="Arial" panose="020B0604020202020204" pitchFamily="34" charset="0"/>
              <a:buChar char="•"/>
            </a:pPr>
            <a:r>
              <a:rPr lang="en-US" sz="1200" b="0" i="0" u="none" strike="noStrike" dirty="0">
                <a:solidFill>
                  <a:schemeClr val="bg1">
                    <a:lumMod val="50000"/>
                  </a:schemeClr>
                </a:solidFill>
                <a:effectLst/>
                <a:latin typeface="Arial" panose="020B0604020202020204" pitchFamily="34" charset="0"/>
              </a:rPr>
              <a:t>TSP SDK:  </a:t>
            </a:r>
            <a:r>
              <a:rPr lang="en-US" sz="1200" b="0" i="0" u="sng" strike="noStrike" dirty="0">
                <a:solidFill>
                  <a:schemeClr val="bg1">
                    <a:lumMod val="50000"/>
                  </a:schemeClr>
                </a:solidFill>
                <a:effectLst/>
                <a:latin typeface="Arial" panose="020B0604020202020204" pitchFamily="34" charset="0"/>
                <a:hlinkClick r:id="rId16">
                  <a:extLst>
                    <a:ext uri="{A12FA001-AC4F-418D-AE19-62706E023703}">
                      <ahyp:hlinkClr xmlns:ahyp="http://schemas.microsoft.com/office/drawing/2018/hyperlinkcolor" val="tx"/>
                    </a:ext>
                  </a:extLst>
                </a:hlinkClick>
              </a:rPr>
              <a:t>https://github.com/openwallet-foundation-labs/tsp</a:t>
            </a:r>
            <a:br>
              <a:rPr lang="en-US" sz="1200" b="0" i="0" u="none" strike="noStrike" dirty="0">
                <a:solidFill>
                  <a:schemeClr val="bg1">
                    <a:lumMod val="50000"/>
                  </a:schemeClr>
                </a:solidFill>
                <a:effectLst/>
                <a:latin typeface="Arial" panose="020B0604020202020204" pitchFamily="34" charset="0"/>
              </a:rPr>
            </a:br>
            <a:endParaRPr lang="en-US" sz="1200" b="0" i="0" u="none" strike="noStrike" dirty="0">
              <a:solidFill>
                <a:schemeClr val="bg1">
                  <a:lumMod val="50000"/>
                </a:schemeClr>
              </a:solidFill>
              <a:effectLst/>
              <a:latin typeface="Arial" panose="020B0604020202020204" pitchFamily="34" charset="0"/>
            </a:endParaRPr>
          </a:p>
        </p:txBody>
      </p:sp>
      <p:sp>
        <p:nvSpPr>
          <p:cNvPr id="140" name="TextBox 139">
            <a:extLst>
              <a:ext uri="{FF2B5EF4-FFF2-40B4-BE49-F238E27FC236}">
                <a16:creationId xmlns:a16="http://schemas.microsoft.com/office/drawing/2014/main" id="{EF5C853B-78BC-8A21-22DC-2FEB268FF57E}"/>
              </a:ext>
            </a:extLst>
          </p:cNvPr>
          <p:cNvSpPr txBox="1"/>
          <p:nvPr/>
        </p:nvSpPr>
        <p:spPr>
          <a:xfrm>
            <a:off x="2317917" y="4589419"/>
            <a:ext cx="1966280" cy="374571"/>
          </a:xfrm>
          <a:prstGeom prst="roundRect">
            <a:avLst/>
          </a:prstGeom>
        </p:spPr>
        <p:style>
          <a:lnRef idx="3">
            <a:schemeClr val="lt1"/>
          </a:lnRef>
          <a:fillRef idx="1">
            <a:schemeClr val="accent1"/>
          </a:fillRef>
          <a:effectRef idx="1">
            <a:schemeClr val="accent1"/>
          </a:effectRef>
          <a:fontRef idx="minor">
            <a:schemeClr val="lt1"/>
          </a:fontRef>
        </p:style>
        <p:txBody>
          <a:bodyPr wrap="square" rtlCol="0">
            <a:spAutoFit/>
          </a:bodyPr>
          <a:lstStyle/>
          <a:p>
            <a:pPr algn="ctr"/>
            <a:r>
              <a:rPr lang="en-US" sz="1200" dirty="0"/>
              <a:t>🌐 </a:t>
            </a:r>
            <a:r>
              <a:rPr lang="en-US" sz="1600" baseline="14000" dirty="0" err="1">
                <a:latin typeface="Menlo" panose="020B0609030804020204" pitchFamily="49" charset="0"/>
                <a:ea typeface="Menlo" panose="020B0609030804020204" pitchFamily="49" charset="0"/>
                <a:cs typeface="Menlo" panose="020B0609030804020204" pitchFamily="49" charset="0"/>
              </a:rPr>
              <a:t>did.teaspoon.world</a:t>
            </a:r>
            <a:endParaRPr lang="en-US" sz="1200" dirty="0"/>
          </a:p>
        </p:txBody>
      </p:sp>
    </p:spTree>
    <p:extLst>
      <p:ext uri="{BB962C8B-B14F-4D97-AF65-F5344CB8AC3E}">
        <p14:creationId xmlns:p14="http://schemas.microsoft.com/office/powerpoint/2010/main" val="33010799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fade">
                                      <p:cBhvr>
                                        <p:cTn id="7" dur="1000"/>
                                        <p:tgtEl>
                                          <p:spTgt spid="50"/>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138"/>
                                        </p:tgtEl>
                                        <p:attrNameLst>
                                          <p:attrName>style.visibility</p:attrName>
                                        </p:attrNameLst>
                                      </p:cBhvr>
                                      <p:to>
                                        <p:strVal val="visible"/>
                                      </p:to>
                                    </p:set>
                                    <p:animEffect transition="in" filter="fade">
                                      <p:cBhvr>
                                        <p:cTn id="11" dur="500"/>
                                        <p:tgtEl>
                                          <p:spTgt spid="138"/>
                                        </p:tgtEl>
                                      </p:cBhvr>
                                    </p:animEffect>
                                  </p:childTnLst>
                                </p:cTn>
                              </p:par>
                            </p:childTnLst>
                          </p:cTn>
                        </p:par>
                        <p:par>
                          <p:cTn id="12" fill="hold">
                            <p:stCondLst>
                              <p:cond delay="1500"/>
                            </p:stCondLst>
                            <p:childTnLst>
                              <p:par>
                                <p:cTn id="13" presetID="10" presetClass="entr" presetSubtype="0" fill="hold" nodeType="afterEffect">
                                  <p:stCondLst>
                                    <p:cond delay="0"/>
                                  </p:stCondLst>
                                  <p:childTnLst>
                                    <p:set>
                                      <p:cBhvr>
                                        <p:cTn id="14" dur="1" fill="hold">
                                          <p:stCondLst>
                                            <p:cond delay="0"/>
                                          </p:stCondLst>
                                        </p:cTn>
                                        <p:tgtEl>
                                          <p:spTgt spid="139"/>
                                        </p:tgtEl>
                                        <p:attrNameLst>
                                          <p:attrName>style.visibility</p:attrName>
                                        </p:attrNameLst>
                                      </p:cBhvr>
                                      <p:to>
                                        <p:strVal val="visible"/>
                                      </p:to>
                                    </p:set>
                                    <p:animEffect transition="in" filter="fade">
                                      <p:cBhvr>
                                        <p:cTn id="15" dur="500"/>
                                        <p:tgtEl>
                                          <p:spTgt spid="13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56"/>
                                        </p:tgtEl>
                                        <p:attrNameLst>
                                          <p:attrName>style.visibility</p:attrName>
                                        </p:attrNameLst>
                                      </p:cBhvr>
                                      <p:to>
                                        <p:strVal val="visible"/>
                                      </p:to>
                                    </p:set>
                                    <p:animEffect transition="in" filter="fade">
                                      <p:cBhvr>
                                        <p:cTn id="20" dur="500"/>
                                        <p:tgtEl>
                                          <p:spTgt spid="56"/>
                                        </p:tgtEl>
                                      </p:cBhvr>
                                    </p:animEffect>
                                  </p:childTnLst>
                                </p:cTn>
                              </p:par>
                            </p:childTnLst>
                          </p:cTn>
                        </p:par>
                        <p:par>
                          <p:cTn id="21" fill="hold">
                            <p:stCondLst>
                              <p:cond delay="500"/>
                            </p:stCondLst>
                            <p:childTnLst>
                              <p:par>
                                <p:cTn id="22" presetID="10" presetClass="entr" presetSubtype="0" fill="hold" grpId="0" nodeType="afterEffect">
                                  <p:stCondLst>
                                    <p:cond delay="0"/>
                                  </p:stCondLst>
                                  <p:childTnLst>
                                    <p:set>
                                      <p:cBhvr>
                                        <p:cTn id="23" dur="1" fill="hold">
                                          <p:stCondLst>
                                            <p:cond delay="0"/>
                                          </p:stCondLst>
                                        </p:cTn>
                                        <p:tgtEl>
                                          <p:spTgt spid="55"/>
                                        </p:tgtEl>
                                        <p:attrNameLst>
                                          <p:attrName>style.visibility</p:attrName>
                                        </p:attrNameLst>
                                      </p:cBhvr>
                                      <p:to>
                                        <p:strVal val="visible"/>
                                      </p:to>
                                    </p:set>
                                    <p:animEffect transition="in" filter="fade">
                                      <p:cBhvr>
                                        <p:cTn id="24" dur="500"/>
                                        <p:tgtEl>
                                          <p:spTgt spid="55"/>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59"/>
                                        </p:tgtEl>
                                        <p:attrNameLst>
                                          <p:attrName>style.visibility</p:attrName>
                                        </p:attrNameLst>
                                      </p:cBhvr>
                                      <p:to>
                                        <p:strVal val="visible"/>
                                      </p:to>
                                    </p:set>
                                    <p:animEffect transition="in" filter="fade">
                                      <p:cBhvr>
                                        <p:cTn id="29" dur="1000"/>
                                        <p:tgtEl>
                                          <p:spTgt spid="59"/>
                                        </p:tgtEl>
                                      </p:cBhvr>
                                    </p:animEffect>
                                  </p:childTnLst>
                                </p:cTn>
                              </p:par>
                              <p:par>
                                <p:cTn id="30" presetID="10" presetClass="entr" presetSubtype="0" fill="hold" nodeType="withEffect">
                                  <p:stCondLst>
                                    <p:cond delay="0"/>
                                  </p:stCondLst>
                                  <p:childTnLst>
                                    <p:set>
                                      <p:cBhvr>
                                        <p:cTn id="31" dur="1" fill="hold">
                                          <p:stCondLst>
                                            <p:cond delay="0"/>
                                          </p:stCondLst>
                                        </p:cTn>
                                        <p:tgtEl>
                                          <p:spTgt spid="57"/>
                                        </p:tgtEl>
                                        <p:attrNameLst>
                                          <p:attrName>style.visibility</p:attrName>
                                        </p:attrNameLst>
                                      </p:cBhvr>
                                      <p:to>
                                        <p:strVal val="visible"/>
                                      </p:to>
                                    </p:set>
                                    <p:animEffect transition="in" filter="fade">
                                      <p:cBhvr>
                                        <p:cTn id="32" dur="1000"/>
                                        <p:tgtEl>
                                          <p:spTgt spid="57"/>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58"/>
                                        </p:tgtEl>
                                        <p:attrNameLst>
                                          <p:attrName>style.visibility</p:attrName>
                                        </p:attrNameLst>
                                      </p:cBhvr>
                                      <p:to>
                                        <p:strVal val="visible"/>
                                      </p:to>
                                    </p:set>
                                    <p:animEffect transition="in" filter="fade">
                                      <p:cBhvr>
                                        <p:cTn id="35" dur="1000"/>
                                        <p:tgtEl>
                                          <p:spTgt spid="58"/>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40"/>
                                        </p:tgtEl>
                                        <p:attrNameLst>
                                          <p:attrName>style.visibility</p:attrName>
                                        </p:attrNameLst>
                                      </p:cBhvr>
                                      <p:to>
                                        <p:strVal val="visible"/>
                                      </p:to>
                                    </p:set>
                                    <p:animEffect transition="in" filter="fade">
                                      <p:cBhvr>
                                        <p:cTn id="40" dur="500"/>
                                        <p:tgtEl>
                                          <p:spTgt spid="140"/>
                                        </p:tgtEl>
                                      </p:cBhvr>
                                    </p:animEffec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29"/>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63"/>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28"/>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5" grpId="0" animBg="1"/>
      <p:bldP spid="56" grpId="0" animBg="1"/>
      <p:bldP spid="59" grpId="0" animBg="1"/>
      <p:bldP spid="58" grpId="0"/>
      <p:bldP spid="128" grpId="0"/>
      <p:bldP spid="129" grpId="0"/>
      <p:bldP spid="140"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31">
          <a:extLst>
            <a:ext uri="{FF2B5EF4-FFF2-40B4-BE49-F238E27FC236}">
              <a16:creationId xmlns:a16="http://schemas.microsoft.com/office/drawing/2014/main" id="{1F783BA1-F0D0-F34E-7455-5D217439BC7C}"/>
            </a:ext>
          </a:extLst>
        </p:cNvPr>
        <p:cNvGrpSpPr/>
        <p:nvPr/>
      </p:nvGrpSpPr>
      <p:grpSpPr>
        <a:xfrm>
          <a:off x="0" y="0"/>
          <a:ext cx="0" cy="0"/>
          <a:chOff x="0" y="0"/>
          <a:chExt cx="0" cy="0"/>
        </a:xfrm>
      </p:grpSpPr>
      <p:sp>
        <p:nvSpPr>
          <p:cNvPr id="6" name="Rounded Rectangle 5">
            <a:extLst>
              <a:ext uri="{FF2B5EF4-FFF2-40B4-BE49-F238E27FC236}">
                <a16:creationId xmlns:a16="http://schemas.microsoft.com/office/drawing/2014/main" id="{0634DFBD-A888-0BA2-9E0F-41E1B95A7E12}"/>
              </a:ext>
            </a:extLst>
          </p:cNvPr>
          <p:cNvSpPr/>
          <p:nvPr/>
        </p:nvSpPr>
        <p:spPr>
          <a:xfrm>
            <a:off x="426716" y="4321816"/>
            <a:ext cx="9501055" cy="541906"/>
          </a:xfrm>
          <a:prstGeom prst="roundRect">
            <a:avLst/>
          </a:prstGeom>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b="1" dirty="0"/>
          </a:p>
        </p:txBody>
      </p:sp>
      <p:sp>
        <p:nvSpPr>
          <p:cNvPr id="7" name="Rounded Rectangle 6">
            <a:extLst>
              <a:ext uri="{FF2B5EF4-FFF2-40B4-BE49-F238E27FC236}">
                <a16:creationId xmlns:a16="http://schemas.microsoft.com/office/drawing/2014/main" id="{EF198071-46F9-3A04-1F13-08EE9C2C4D00}"/>
              </a:ext>
            </a:extLst>
          </p:cNvPr>
          <p:cNvSpPr/>
          <p:nvPr/>
        </p:nvSpPr>
        <p:spPr>
          <a:xfrm>
            <a:off x="816557" y="5444982"/>
            <a:ext cx="6799088" cy="541906"/>
          </a:xfrm>
          <a:prstGeom prst="roundRect">
            <a:avLst/>
          </a:prstGeom>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b="1" dirty="0"/>
          </a:p>
        </p:txBody>
      </p:sp>
      <p:sp>
        <p:nvSpPr>
          <p:cNvPr id="4" name="Rounded Rectangle 3">
            <a:extLst>
              <a:ext uri="{FF2B5EF4-FFF2-40B4-BE49-F238E27FC236}">
                <a16:creationId xmlns:a16="http://schemas.microsoft.com/office/drawing/2014/main" id="{5C3EACBF-B0FA-7E34-A9AA-FC244C67B0F6}"/>
              </a:ext>
            </a:extLst>
          </p:cNvPr>
          <p:cNvSpPr/>
          <p:nvPr/>
        </p:nvSpPr>
        <p:spPr>
          <a:xfrm>
            <a:off x="426717" y="3703522"/>
            <a:ext cx="7188927" cy="541906"/>
          </a:xfrm>
          <a:prstGeom prst="roundRect">
            <a:avLst/>
          </a:prstGeom>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b="1" dirty="0"/>
          </a:p>
        </p:txBody>
      </p:sp>
      <p:pic>
        <p:nvPicPr>
          <p:cNvPr id="132" name="Google Shape;132;p30" descr="Mask group.svg">
            <a:extLst>
              <a:ext uri="{FF2B5EF4-FFF2-40B4-BE49-F238E27FC236}">
                <a16:creationId xmlns:a16="http://schemas.microsoft.com/office/drawing/2014/main" id="{624765C9-3EF1-EA4B-79DD-BC92A14238B7}"/>
              </a:ext>
            </a:extLst>
          </p:cNvPr>
          <p:cNvPicPr preferRelativeResize="0"/>
          <p:nvPr/>
        </p:nvPicPr>
        <p:blipFill rotWithShape="1">
          <a:blip r:embed="rId3">
            <a:alphaModFix/>
          </a:blip>
          <a:srcRect/>
          <a:stretch/>
        </p:blipFill>
        <p:spPr>
          <a:xfrm>
            <a:off x="34599" y="153224"/>
            <a:ext cx="12192000" cy="6858000"/>
          </a:xfrm>
          <a:prstGeom prst="rect">
            <a:avLst/>
          </a:prstGeom>
          <a:noFill/>
          <a:ln>
            <a:noFill/>
          </a:ln>
        </p:spPr>
      </p:pic>
      <p:sp>
        <p:nvSpPr>
          <p:cNvPr id="134" name="Google Shape;134;p30">
            <a:extLst>
              <a:ext uri="{FF2B5EF4-FFF2-40B4-BE49-F238E27FC236}">
                <a16:creationId xmlns:a16="http://schemas.microsoft.com/office/drawing/2014/main" id="{F57E3A45-C831-F01A-6494-F1BA0E4FB1F4}"/>
              </a:ext>
            </a:extLst>
          </p:cNvPr>
          <p:cNvSpPr/>
          <p:nvPr/>
        </p:nvSpPr>
        <p:spPr>
          <a:xfrm>
            <a:off x="0" y="6096000"/>
            <a:ext cx="12192000" cy="762000"/>
          </a:xfrm>
          <a:prstGeom prst="rect">
            <a:avLst/>
          </a:prstGeom>
          <a:solidFill>
            <a:srgbClr val="FFE9E6"/>
          </a:solidFill>
          <a:ln>
            <a:noFill/>
          </a:ln>
        </p:spPr>
        <p:txBody>
          <a:bodyPr spcFirstLastPara="1" wrap="square" lIns="0" tIns="0" rIns="0" bIns="0" anchor="ctr" anchorCtr="0">
            <a:noAutofit/>
          </a:bodyPr>
          <a:lstStyle/>
          <a:p>
            <a:pPr algn="ctr">
              <a:buClr>
                <a:srgbClr val="FFFFFF"/>
              </a:buClr>
              <a:buSzPts val="1200"/>
            </a:pPr>
            <a:endParaRPr sz="1600">
              <a:solidFill>
                <a:srgbClr val="FFFFFF"/>
              </a:solidFill>
              <a:latin typeface="Helvetica Neue"/>
              <a:ea typeface="Helvetica Neue"/>
              <a:cs typeface="Helvetica Neue"/>
              <a:sym typeface="Helvetica Neue"/>
            </a:endParaRPr>
          </a:p>
        </p:txBody>
      </p:sp>
      <p:pic>
        <p:nvPicPr>
          <p:cNvPr id="135" name="Google Shape;135;p30" descr="Group.svg">
            <a:extLst>
              <a:ext uri="{FF2B5EF4-FFF2-40B4-BE49-F238E27FC236}">
                <a16:creationId xmlns:a16="http://schemas.microsoft.com/office/drawing/2014/main" id="{617032A9-29DB-A338-C965-9EA9F956AD05}"/>
              </a:ext>
            </a:extLst>
          </p:cNvPr>
          <p:cNvPicPr preferRelativeResize="0"/>
          <p:nvPr/>
        </p:nvPicPr>
        <p:blipFill rotWithShape="1">
          <a:blip r:embed="rId4">
            <a:alphaModFix/>
          </a:blip>
          <a:srcRect/>
          <a:stretch/>
        </p:blipFill>
        <p:spPr>
          <a:xfrm>
            <a:off x="11247899" y="6187617"/>
            <a:ext cx="774233" cy="573505"/>
          </a:xfrm>
          <a:prstGeom prst="rect">
            <a:avLst/>
          </a:prstGeom>
          <a:noFill/>
          <a:ln>
            <a:noFill/>
          </a:ln>
        </p:spPr>
      </p:pic>
      <p:pic>
        <p:nvPicPr>
          <p:cNvPr id="136" name="Google Shape;136;p30" descr="Frame 3.svg">
            <a:extLst>
              <a:ext uri="{FF2B5EF4-FFF2-40B4-BE49-F238E27FC236}">
                <a16:creationId xmlns:a16="http://schemas.microsoft.com/office/drawing/2014/main" id="{2E572F29-BA8E-B5C1-497E-BCD52B9E7D2F}"/>
              </a:ext>
            </a:extLst>
          </p:cNvPr>
          <p:cNvPicPr preferRelativeResize="0"/>
          <p:nvPr/>
        </p:nvPicPr>
        <p:blipFill rotWithShape="1">
          <a:blip r:embed="rId5">
            <a:alphaModFix/>
          </a:blip>
          <a:srcRect r="53767"/>
          <a:stretch>
            <a:fillRect/>
          </a:stretch>
        </p:blipFill>
        <p:spPr>
          <a:xfrm>
            <a:off x="508000" y="6314224"/>
            <a:ext cx="3006262" cy="248657"/>
          </a:xfrm>
          <a:prstGeom prst="rect">
            <a:avLst/>
          </a:prstGeom>
          <a:noFill/>
          <a:ln>
            <a:noFill/>
          </a:ln>
        </p:spPr>
      </p:pic>
      <p:sp>
        <p:nvSpPr>
          <p:cNvPr id="137" name="Google Shape;137;p30">
            <a:extLst>
              <a:ext uri="{FF2B5EF4-FFF2-40B4-BE49-F238E27FC236}">
                <a16:creationId xmlns:a16="http://schemas.microsoft.com/office/drawing/2014/main" id="{96884FFC-2AED-C13C-ECCB-11AB2BC6DCDE}"/>
              </a:ext>
            </a:extLst>
          </p:cNvPr>
          <p:cNvSpPr txBox="1"/>
          <p:nvPr/>
        </p:nvSpPr>
        <p:spPr>
          <a:xfrm>
            <a:off x="635000" y="431925"/>
            <a:ext cx="11349486" cy="605294"/>
          </a:xfrm>
          <a:prstGeom prst="rect">
            <a:avLst/>
          </a:prstGeom>
          <a:noFill/>
          <a:ln>
            <a:noFill/>
          </a:ln>
        </p:spPr>
        <p:txBody>
          <a:bodyPr spcFirstLastPara="1" wrap="square" lIns="25400" tIns="25400" rIns="25400" bIns="25400" anchor="ctr" anchorCtr="0">
            <a:spAutoFit/>
          </a:bodyPr>
          <a:lstStyle/>
          <a:p>
            <a:pPr>
              <a:buClr>
                <a:srgbClr val="000000"/>
              </a:buClr>
              <a:buSzPts val="3000"/>
            </a:pPr>
            <a:r>
              <a:rPr lang="en" sz="3600" b="1" dirty="0">
                <a:solidFill>
                  <a:srgbClr val="000000"/>
                </a:solidFill>
                <a:latin typeface="Helvetica Neue"/>
                <a:ea typeface="Helvetica Neue"/>
                <a:cs typeface="Helvetica Neue"/>
                <a:sym typeface="Helvetica Neue"/>
              </a:rPr>
              <a:t>TSP features implemented by Robrix</a:t>
            </a:r>
            <a:endParaRPr sz="600" dirty="0"/>
          </a:p>
        </p:txBody>
      </p:sp>
      <p:pic>
        <p:nvPicPr>
          <p:cNvPr id="2" name="Google Shape;136;p30" descr="Frame 3.svg">
            <a:extLst>
              <a:ext uri="{FF2B5EF4-FFF2-40B4-BE49-F238E27FC236}">
                <a16:creationId xmlns:a16="http://schemas.microsoft.com/office/drawing/2014/main" id="{9AA274CA-15A8-08B1-C937-3FFD7D4BA0CD}"/>
              </a:ext>
            </a:extLst>
          </p:cNvPr>
          <p:cNvPicPr preferRelativeResize="0"/>
          <p:nvPr/>
        </p:nvPicPr>
        <p:blipFill rotWithShape="1">
          <a:blip r:embed="rId5">
            <a:alphaModFix/>
          </a:blip>
          <a:srcRect l="46233"/>
          <a:stretch>
            <a:fillRect/>
          </a:stretch>
        </p:blipFill>
        <p:spPr>
          <a:xfrm>
            <a:off x="3578998" y="6314224"/>
            <a:ext cx="3496138" cy="248657"/>
          </a:xfrm>
          <a:prstGeom prst="rect">
            <a:avLst/>
          </a:prstGeom>
          <a:noFill/>
          <a:ln>
            <a:noFill/>
          </a:ln>
        </p:spPr>
      </p:pic>
      <p:pic>
        <p:nvPicPr>
          <p:cNvPr id="3" name="Google Shape;133;p30" descr="Frame 1.svg">
            <a:extLst>
              <a:ext uri="{FF2B5EF4-FFF2-40B4-BE49-F238E27FC236}">
                <a16:creationId xmlns:a16="http://schemas.microsoft.com/office/drawing/2014/main" id="{F95178E0-BBE6-FA43-2683-0111DBDE61DD}"/>
              </a:ext>
            </a:extLst>
          </p:cNvPr>
          <p:cNvPicPr preferRelativeResize="0"/>
          <p:nvPr/>
        </p:nvPicPr>
        <p:blipFill rotWithShape="1">
          <a:blip r:embed="rId6">
            <a:alphaModFix/>
          </a:blip>
          <a:srcRect/>
          <a:stretch/>
        </p:blipFill>
        <p:spPr>
          <a:xfrm>
            <a:off x="10317611" y="581173"/>
            <a:ext cx="1666875" cy="381000"/>
          </a:xfrm>
          <a:prstGeom prst="rect">
            <a:avLst/>
          </a:prstGeom>
          <a:noFill/>
          <a:ln>
            <a:noFill/>
          </a:ln>
        </p:spPr>
      </p:pic>
      <p:sp>
        <p:nvSpPr>
          <p:cNvPr id="5" name="Content Placeholder 2">
            <a:extLst>
              <a:ext uri="{FF2B5EF4-FFF2-40B4-BE49-F238E27FC236}">
                <a16:creationId xmlns:a16="http://schemas.microsoft.com/office/drawing/2014/main" id="{51502746-8CF6-F8C8-FCE8-D6AE1377B05D}"/>
              </a:ext>
            </a:extLst>
          </p:cNvPr>
          <p:cNvSpPr txBox="1">
            <a:spLocks/>
          </p:cNvSpPr>
          <p:nvPr/>
        </p:nvSpPr>
        <p:spPr>
          <a:xfrm>
            <a:off x="518159" y="1296589"/>
            <a:ext cx="11349485" cy="4709960"/>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Tenorite"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enorite"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enorite"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enorite"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enorite"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30000"/>
              </a:lnSpc>
            </a:pPr>
            <a:r>
              <a:rPr lang="en-US" sz="3200" dirty="0">
                <a:solidFill>
                  <a:sysClr val="windowText" lastClr="000000"/>
                </a:solidFill>
              </a:rPr>
              <a:t>Create &amp; manage wallets</a:t>
            </a:r>
          </a:p>
          <a:p>
            <a:pPr lvl="1">
              <a:lnSpc>
                <a:spcPct val="130000"/>
              </a:lnSpc>
            </a:pPr>
            <a:r>
              <a:rPr lang="en-US" sz="2800" dirty="0">
                <a:solidFill>
                  <a:sysClr val="windowText" lastClr="000000"/>
                </a:solidFill>
              </a:rPr>
              <a:t>Persist/recover wallets to/from secure storage</a:t>
            </a:r>
          </a:p>
          <a:p>
            <a:pPr>
              <a:lnSpc>
                <a:spcPct val="130000"/>
              </a:lnSpc>
            </a:pPr>
            <a:r>
              <a:rPr lang="en-US" sz="3200" dirty="0">
                <a:solidFill>
                  <a:sysClr val="windowText" lastClr="000000"/>
                </a:solidFill>
              </a:rPr>
              <a:t>Create and (re)publish </a:t>
            </a:r>
            <a:r>
              <a:rPr lang="en-US" sz="3200" b="1" u="sng" dirty="0">
                <a:solidFill>
                  <a:sysClr val="windowText" lastClr="000000"/>
                </a:solidFill>
              </a:rPr>
              <a:t>D</a:t>
            </a:r>
            <a:r>
              <a:rPr lang="en-US" sz="3200" dirty="0">
                <a:solidFill>
                  <a:sysClr val="windowText" lastClr="000000"/>
                </a:solidFill>
              </a:rPr>
              <a:t>ecentralized </a:t>
            </a:r>
            <a:r>
              <a:rPr lang="en-US" sz="3200" b="1" u="sng" dirty="0">
                <a:solidFill>
                  <a:sysClr val="windowText" lastClr="000000"/>
                </a:solidFill>
              </a:rPr>
              <a:t>ID</a:t>
            </a:r>
            <a:r>
              <a:rPr lang="en-US" sz="3200" dirty="0">
                <a:solidFill>
                  <a:sysClr val="windowText" lastClr="000000"/>
                </a:solidFill>
              </a:rPr>
              <a:t>entities (DIDs)</a:t>
            </a:r>
          </a:p>
          <a:p>
            <a:pPr>
              <a:lnSpc>
                <a:spcPct val="130000"/>
              </a:lnSpc>
            </a:pPr>
            <a:r>
              <a:rPr lang="en-US" sz="3200" dirty="0">
                <a:solidFill>
                  <a:sysClr val="windowText" lastClr="000000"/>
                </a:solidFill>
              </a:rPr>
              <a:t>Verify other users’ identities into your local wallet</a:t>
            </a:r>
          </a:p>
          <a:p>
            <a:pPr>
              <a:lnSpc>
                <a:spcPct val="130000"/>
              </a:lnSpc>
            </a:pPr>
            <a:r>
              <a:rPr lang="en-US" sz="3200" dirty="0">
                <a:solidFill>
                  <a:sysClr val="windowText" lastClr="000000"/>
                </a:solidFill>
              </a:rPr>
              <a:t>Associate a verified ID with a Matrix User ID</a:t>
            </a:r>
          </a:p>
          <a:p>
            <a:pPr>
              <a:lnSpc>
                <a:spcPct val="130000"/>
              </a:lnSpc>
            </a:pPr>
            <a:r>
              <a:rPr lang="en-US" sz="3200" dirty="0">
                <a:solidFill>
                  <a:sysClr val="windowText" lastClr="000000"/>
                </a:solidFill>
              </a:rPr>
              <a:t>Sign a Matrix message with your TSP ID when sending it out</a:t>
            </a:r>
          </a:p>
          <a:p>
            <a:pPr>
              <a:lnSpc>
                <a:spcPct val="130000"/>
              </a:lnSpc>
            </a:pPr>
            <a:r>
              <a:rPr lang="en-US" sz="3200" dirty="0">
                <a:solidFill>
                  <a:sysClr val="windowText" lastClr="000000"/>
                </a:solidFill>
              </a:rPr>
              <a:t>Send/receive direct TSP messages over TCP/HTTPS</a:t>
            </a:r>
          </a:p>
          <a:p>
            <a:pPr lvl="1">
              <a:lnSpc>
                <a:spcPct val="130000"/>
              </a:lnSpc>
            </a:pPr>
            <a:r>
              <a:rPr lang="en-US" sz="2800" dirty="0">
                <a:solidFill>
                  <a:sysClr val="windowText" lastClr="000000"/>
                </a:solidFill>
              </a:rPr>
              <a:t>As well as TSP data via Matrix as a transport</a:t>
            </a:r>
          </a:p>
        </p:txBody>
      </p:sp>
    </p:spTree>
    <p:extLst>
      <p:ext uri="{BB962C8B-B14F-4D97-AF65-F5344CB8AC3E}">
        <p14:creationId xmlns:p14="http://schemas.microsoft.com/office/powerpoint/2010/main" val="18676561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4"/>
                                        </p:tgtEl>
                                        <p:attrNameLst>
                                          <p:attrName>style.visibility</p:attrName>
                                        </p:attrNameLst>
                                      </p:cBhvr>
                                      <p:to>
                                        <p:strVal val="visible"/>
                                      </p:to>
                                    </p:set>
                                    <p:animEffect transition="in" filter="fade">
                                      <p:cBhvr>
                                        <p:cTn id="38" dur="500"/>
                                        <p:tgtEl>
                                          <p:spTgt spid="4"/>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7"/>
                                        </p:tgtEl>
                                        <p:attrNameLst>
                                          <p:attrName>style.visibility</p:attrName>
                                        </p:attrNameLst>
                                      </p:cBhvr>
                                      <p:to>
                                        <p:strVal val="visible"/>
                                      </p:to>
                                    </p:set>
                                    <p:animEffect transition="in" filter="fade">
                                      <p:cBhvr>
                                        <p:cTn id="41" dur="500"/>
                                        <p:tgtEl>
                                          <p:spTgt spid="7"/>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6"/>
                                        </p:tgtEl>
                                        <p:attrNameLst>
                                          <p:attrName>style.visibility</p:attrName>
                                        </p:attrNameLst>
                                      </p:cBhvr>
                                      <p:to>
                                        <p:strVal val="visible"/>
                                      </p:to>
                                    </p:set>
                                    <p:animEffect transition="in" filter="fade">
                                      <p:cBhvr>
                                        <p:cTn id="4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4"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31">
          <a:extLst>
            <a:ext uri="{FF2B5EF4-FFF2-40B4-BE49-F238E27FC236}">
              <a16:creationId xmlns:a16="http://schemas.microsoft.com/office/drawing/2014/main" id="{2DD628C7-5DF6-EBE1-D929-56749B680620}"/>
            </a:ext>
          </a:extLst>
        </p:cNvPr>
        <p:cNvGrpSpPr/>
        <p:nvPr/>
      </p:nvGrpSpPr>
      <p:grpSpPr>
        <a:xfrm>
          <a:off x="0" y="0"/>
          <a:ext cx="0" cy="0"/>
          <a:chOff x="0" y="0"/>
          <a:chExt cx="0" cy="0"/>
        </a:xfrm>
      </p:grpSpPr>
      <p:pic>
        <p:nvPicPr>
          <p:cNvPr id="132" name="Google Shape;132;p30" descr="Mask group.svg">
            <a:extLst>
              <a:ext uri="{FF2B5EF4-FFF2-40B4-BE49-F238E27FC236}">
                <a16:creationId xmlns:a16="http://schemas.microsoft.com/office/drawing/2014/main" id="{FC8B1C35-B974-94A8-F608-844E068A5F53}"/>
              </a:ext>
            </a:extLst>
          </p:cNvPr>
          <p:cNvPicPr preferRelativeResize="0"/>
          <p:nvPr/>
        </p:nvPicPr>
        <p:blipFill rotWithShape="1">
          <a:blip r:embed="rId3">
            <a:alphaModFix/>
          </a:blip>
          <a:srcRect/>
          <a:stretch/>
        </p:blipFill>
        <p:spPr>
          <a:xfrm>
            <a:off x="34599" y="153224"/>
            <a:ext cx="12192000" cy="6858000"/>
          </a:xfrm>
          <a:prstGeom prst="rect">
            <a:avLst/>
          </a:prstGeom>
          <a:noFill/>
          <a:ln>
            <a:noFill/>
          </a:ln>
        </p:spPr>
      </p:pic>
      <p:sp>
        <p:nvSpPr>
          <p:cNvPr id="134" name="Google Shape;134;p30">
            <a:extLst>
              <a:ext uri="{FF2B5EF4-FFF2-40B4-BE49-F238E27FC236}">
                <a16:creationId xmlns:a16="http://schemas.microsoft.com/office/drawing/2014/main" id="{1EE8EA77-FAC6-D39F-C315-D1149E9EBB51}"/>
              </a:ext>
            </a:extLst>
          </p:cNvPr>
          <p:cNvSpPr/>
          <p:nvPr/>
        </p:nvSpPr>
        <p:spPr>
          <a:xfrm>
            <a:off x="34599" y="6096000"/>
            <a:ext cx="12192000" cy="762000"/>
          </a:xfrm>
          <a:prstGeom prst="rect">
            <a:avLst/>
          </a:prstGeom>
          <a:solidFill>
            <a:srgbClr val="FFE9E6"/>
          </a:solidFill>
          <a:ln>
            <a:noFill/>
          </a:ln>
        </p:spPr>
        <p:txBody>
          <a:bodyPr spcFirstLastPara="1" wrap="square" lIns="0" tIns="0" rIns="0" bIns="0" anchor="ctr" anchorCtr="0">
            <a:noAutofit/>
          </a:bodyPr>
          <a:lstStyle/>
          <a:p>
            <a:pPr algn="ctr">
              <a:buClr>
                <a:srgbClr val="FFFFFF"/>
              </a:buClr>
              <a:buSzPts val="1200"/>
            </a:pPr>
            <a:endParaRPr sz="1600">
              <a:solidFill>
                <a:srgbClr val="FFFFFF"/>
              </a:solidFill>
              <a:latin typeface="Helvetica Neue"/>
              <a:ea typeface="Helvetica Neue"/>
              <a:cs typeface="Helvetica Neue"/>
              <a:sym typeface="Helvetica Neue"/>
            </a:endParaRPr>
          </a:p>
        </p:txBody>
      </p:sp>
      <p:pic>
        <p:nvPicPr>
          <p:cNvPr id="135" name="Google Shape;135;p30" descr="Group.svg">
            <a:extLst>
              <a:ext uri="{FF2B5EF4-FFF2-40B4-BE49-F238E27FC236}">
                <a16:creationId xmlns:a16="http://schemas.microsoft.com/office/drawing/2014/main" id="{E6A4DBF4-B098-0B44-491D-1D69B2DF4A5A}"/>
              </a:ext>
            </a:extLst>
          </p:cNvPr>
          <p:cNvPicPr preferRelativeResize="0"/>
          <p:nvPr/>
        </p:nvPicPr>
        <p:blipFill rotWithShape="1">
          <a:blip r:embed="rId4">
            <a:alphaModFix/>
          </a:blip>
          <a:srcRect/>
          <a:stretch/>
        </p:blipFill>
        <p:spPr>
          <a:xfrm>
            <a:off x="11247899" y="6187617"/>
            <a:ext cx="774233" cy="573505"/>
          </a:xfrm>
          <a:prstGeom prst="rect">
            <a:avLst/>
          </a:prstGeom>
          <a:noFill/>
          <a:ln>
            <a:noFill/>
          </a:ln>
        </p:spPr>
      </p:pic>
      <p:pic>
        <p:nvPicPr>
          <p:cNvPr id="136" name="Google Shape;136;p30" descr="Frame 3.svg">
            <a:extLst>
              <a:ext uri="{FF2B5EF4-FFF2-40B4-BE49-F238E27FC236}">
                <a16:creationId xmlns:a16="http://schemas.microsoft.com/office/drawing/2014/main" id="{C812C08C-37C5-0C39-6F00-AC24EF9347D0}"/>
              </a:ext>
            </a:extLst>
          </p:cNvPr>
          <p:cNvPicPr preferRelativeResize="0"/>
          <p:nvPr/>
        </p:nvPicPr>
        <p:blipFill rotWithShape="1">
          <a:blip r:embed="rId5">
            <a:alphaModFix/>
          </a:blip>
          <a:srcRect r="53767"/>
          <a:stretch>
            <a:fillRect/>
          </a:stretch>
        </p:blipFill>
        <p:spPr>
          <a:xfrm>
            <a:off x="508000" y="6314224"/>
            <a:ext cx="3006262" cy="248657"/>
          </a:xfrm>
          <a:prstGeom prst="rect">
            <a:avLst/>
          </a:prstGeom>
          <a:noFill/>
          <a:ln>
            <a:noFill/>
          </a:ln>
        </p:spPr>
      </p:pic>
      <p:sp>
        <p:nvSpPr>
          <p:cNvPr id="137" name="Google Shape;137;p30">
            <a:extLst>
              <a:ext uri="{FF2B5EF4-FFF2-40B4-BE49-F238E27FC236}">
                <a16:creationId xmlns:a16="http://schemas.microsoft.com/office/drawing/2014/main" id="{29D89C8C-A26B-C37D-BD83-27E0D97BB3D8}"/>
              </a:ext>
            </a:extLst>
          </p:cNvPr>
          <p:cNvSpPr txBox="1"/>
          <p:nvPr/>
        </p:nvSpPr>
        <p:spPr>
          <a:xfrm>
            <a:off x="635000" y="431925"/>
            <a:ext cx="11349486" cy="605294"/>
          </a:xfrm>
          <a:prstGeom prst="rect">
            <a:avLst/>
          </a:prstGeom>
          <a:noFill/>
          <a:ln>
            <a:noFill/>
          </a:ln>
        </p:spPr>
        <p:txBody>
          <a:bodyPr spcFirstLastPara="1" wrap="square" lIns="25400" tIns="25400" rIns="25400" bIns="25400" anchor="ctr" anchorCtr="0">
            <a:spAutoFit/>
          </a:bodyPr>
          <a:lstStyle/>
          <a:p>
            <a:pPr>
              <a:buClr>
                <a:srgbClr val="000000"/>
              </a:buClr>
              <a:buSzPts val="3000"/>
            </a:pPr>
            <a:r>
              <a:rPr lang="en" sz="3600" b="1" dirty="0">
                <a:solidFill>
                  <a:srgbClr val="000000"/>
                </a:solidFill>
                <a:latin typeface="Helvetica Neue"/>
                <a:ea typeface="Helvetica Neue"/>
                <a:cs typeface="Helvetica Neue"/>
                <a:sym typeface="Helvetica Neue"/>
              </a:rPr>
              <a:t>Video demo of TSP atop Matrix</a:t>
            </a:r>
            <a:endParaRPr sz="600" dirty="0"/>
          </a:p>
        </p:txBody>
      </p:sp>
      <p:pic>
        <p:nvPicPr>
          <p:cNvPr id="2" name="Google Shape;136;p30" descr="Frame 3.svg">
            <a:extLst>
              <a:ext uri="{FF2B5EF4-FFF2-40B4-BE49-F238E27FC236}">
                <a16:creationId xmlns:a16="http://schemas.microsoft.com/office/drawing/2014/main" id="{9F28A213-8F0E-1229-506A-79035D9A1D80}"/>
              </a:ext>
            </a:extLst>
          </p:cNvPr>
          <p:cNvPicPr preferRelativeResize="0"/>
          <p:nvPr/>
        </p:nvPicPr>
        <p:blipFill rotWithShape="1">
          <a:blip r:embed="rId5">
            <a:alphaModFix/>
          </a:blip>
          <a:srcRect l="46233"/>
          <a:stretch>
            <a:fillRect/>
          </a:stretch>
        </p:blipFill>
        <p:spPr>
          <a:xfrm>
            <a:off x="3578998" y="6314224"/>
            <a:ext cx="3496138" cy="248657"/>
          </a:xfrm>
          <a:prstGeom prst="rect">
            <a:avLst/>
          </a:prstGeom>
          <a:noFill/>
          <a:ln>
            <a:noFill/>
          </a:ln>
        </p:spPr>
      </p:pic>
      <p:pic>
        <p:nvPicPr>
          <p:cNvPr id="3" name="Google Shape;133;p30" descr="Frame 1.svg">
            <a:extLst>
              <a:ext uri="{FF2B5EF4-FFF2-40B4-BE49-F238E27FC236}">
                <a16:creationId xmlns:a16="http://schemas.microsoft.com/office/drawing/2014/main" id="{01AF7D21-7F43-68BA-1850-58A0EB9FC83F}"/>
              </a:ext>
            </a:extLst>
          </p:cNvPr>
          <p:cNvPicPr preferRelativeResize="0"/>
          <p:nvPr/>
        </p:nvPicPr>
        <p:blipFill rotWithShape="1">
          <a:blip r:embed="rId6">
            <a:alphaModFix/>
          </a:blip>
          <a:srcRect/>
          <a:stretch/>
        </p:blipFill>
        <p:spPr>
          <a:xfrm>
            <a:off x="10317611" y="581173"/>
            <a:ext cx="1666875" cy="381000"/>
          </a:xfrm>
          <a:prstGeom prst="rect">
            <a:avLst/>
          </a:prstGeom>
          <a:noFill/>
          <a:ln>
            <a:noFill/>
          </a:ln>
        </p:spPr>
      </p:pic>
    </p:spTree>
    <p:extLst>
      <p:ext uri="{BB962C8B-B14F-4D97-AF65-F5344CB8AC3E}">
        <p14:creationId xmlns:p14="http://schemas.microsoft.com/office/powerpoint/2010/main" val="25556628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31">
          <a:extLst>
            <a:ext uri="{FF2B5EF4-FFF2-40B4-BE49-F238E27FC236}">
              <a16:creationId xmlns:a16="http://schemas.microsoft.com/office/drawing/2014/main" id="{E1DDF5E1-D160-E715-E78C-9E495423167C}"/>
            </a:ext>
          </a:extLst>
        </p:cNvPr>
        <p:cNvGrpSpPr/>
        <p:nvPr/>
      </p:nvGrpSpPr>
      <p:grpSpPr>
        <a:xfrm>
          <a:off x="0" y="0"/>
          <a:ext cx="0" cy="0"/>
          <a:chOff x="0" y="0"/>
          <a:chExt cx="0" cy="0"/>
        </a:xfrm>
      </p:grpSpPr>
      <p:pic>
        <p:nvPicPr>
          <p:cNvPr id="132" name="Google Shape;132;p30" descr="Mask group.svg">
            <a:extLst>
              <a:ext uri="{FF2B5EF4-FFF2-40B4-BE49-F238E27FC236}">
                <a16:creationId xmlns:a16="http://schemas.microsoft.com/office/drawing/2014/main" id="{B199666C-C702-2553-3269-DA5608E3D5DE}"/>
              </a:ext>
            </a:extLst>
          </p:cNvPr>
          <p:cNvPicPr preferRelativeResize="0"/>
          <p:nvPr/>
        </p:nvPicPr>
        <p:blipFill rotWithShape="1">
          <a:blip r:embed="rId3">
            <a:alphaModFix/>
          </a:blip>
          <a:srcRect/>
          <a:stretch/>
        </p:blipFill>
        <p:spPr>
          <a:xfrm>
            <a:off x="34599" y="153224"/>
            <a:ext cx="12192000" cy="6858000"/>
          </a:xfrm>
          <a:prstGeom prst="rect">
            <a:avLst/>
          </a:prstGeom>
          <a:noFill/>
          <a:ln>
            <a:noFill/>
          </a:ln>
        </p:spPr>
      </p:pic>
      <p:sp>
        <p:nvSpPr>
          <p:cNvPr id="134" name="Google Shape;134;p30">
            <a:extLst>
              <a:ext uri="{FF2B5EF4-FFF2-40B4-BE49-F238E27FC236}">
                <a16:creationId xmlns:a16="http://schemas.microsoft.com/office/drawing/2014/main" id="{07028C0C-2772-D6FE-7CB9-77ECF0A7A80F}"/>
              </a:ext>
            </a:extLst>
          </p:cNvPr>
          <p:cNvSpPr/>
          <p:nvPr/>
        </p:nvSpPr>
        <p:spPr>
          <a:xfrm>
            <a:off x="34599" y="6096000"/>
            <a:ext cx="12192000" cy="762000"/>
          </a:xfrm>
          <a:prstGeom prst="rect">
            <a:avLst/>
          </a:prstGeom>
          <a:solidFill>
            <a:srgbClr val="FFE9E6"/>
          </a:solidFill>
          <a:ln>
            <a:noFill/>
          </a:ln>
        </p:spPr>
        <p:txBody>
          <a:bodyPr spcFirstLastPara="1" wrap="square" lIns="0" tIns="0" rIns="0" bIns="0" anchor="ctr" anchorCtr="0">
            <a:noAutofit/>
          </a:bodyPr>
          <a:lstStyle/>
          <a:p>
            <a:pPr algn="ctr">
              <a:buClr>
                <a:srgbClr val="FFFFFF"/>
              </a:buClr>
              <a:buSzPts val="1200"/>
            </a:pPr>
            <a:endParaRPr sz="1600">
              <a:solidFill>
                <a:srgbClr val="FFFFFF"/>
              </a:solidFill>
              <a:latin typeface="Helvetica Neue"/>
              <a:ea typeface="Helvetica Neue"/>
              <a:cs typeface="Helvetica Neue"/>
              <a:sym typeface="Helvetica Neue"/>
            </a:endParaRPr>
          </a:p>
        </p:txBody>
      </p:sp>
      <p:pic>
        <p:nvPicPr>
          <p:cNvPr id="135" name="Google Shape;135;p30" descr="Group.svg">
            <a:extLst>
              <a:ext uri="{FF2B5EF4-FFF2-40B4-BE49-F238E27FC236}">
                <a16:creationId xmlns:a16="http://schemas.microsoft.com/office/drawing/2014/main" id="{8EFF011E-A1FB-D548-AEA1-A9258EDF8156}"/>
              </a:ext>
            </a:extLst>
          </p:cNvPr>
          <p:cNvPicPr preferRelativeResize="0"/>
          <p:nvPr/>
        </p:nvPicPr>
        <p:blipFill rotWithShape="1">
          <a:blip r:embed="rId4">
            <a:alphaModFix/>
          </a:blip>
          <a:srcRect/>
          <a:stretch/>
        </p:blipFill>
        <p:spPr>
          <a:xfrm>
            <a:off x="11247899" y="6187617"/>
            <a:ext cx="774233" cy="573505"/>
          </a:xfrm>
          <a:prstGeom prst="rect">
            <a:avLst/>
          </a:prstGeom>
          <a:noFill/>
          <a:ln>
            <a:noFill/>
          </a:ln>
        </p:spPr>
      </p:pic>
      <p:pic>
        <p:nvPicPr>
          <p:cNvPr id="136" name="Google Shape;136;p30" descr="Frame 3.svg">
            <a:extLst>
              <a:ext uri="{FF2B5EF4-FFF2-40B4-BE49-F238E27FC236}">
                <a16:creationId xmlns:a16="http://schemas.microsoft.com/office/drawing/2014/main" id="{E6DF8161-F03A-C7EB-DBFE-6F2A28867090}"/>
              </a:ext>
            </a:extLst>
          </p:cNvPr>
          <p:cNvPicPr preferRelativeResize="0"/>
          <p:nvPr/>
        </p:nvPicPr>
        <p:blipFill rotWithShape="1">
          <a:blip r:embed="rId5">
            <a:alphaModFix/>
          </a:blip>
          <a:srcRect r="53767"/>
          <a:stretch>
            <a:fillRect/>
          </a:stretch>
        </p:blipFill>
        <p:spPr>
          <a:xfrm>
            <a:off x="508000" y="6314224"/>
            <a:ext cx="3006262" cy="248657"/>
          </a:xfrm>
          <a:prstGeom prst="rect">
            <a:avLst/>
          </a:prstGeom>
          <a:noFill/>
          <a:ln>
            <a:noFill/>
          </a:ln>
        </p:spPr>
      </p:pic>
      <p:sp>
        <p:nvSpPr>
          <p:cNvPr id="137" name="Google Shape;137;p30">
            <a:extLst>
              <a:ext uri="{FF2B5EF4-FFF2-40B4-BE49-F238E27FC236}">
                <a16:creationId xmlns:a16="http://schemas.microsoft.com/office/drawing/2014/main" id="{2B74CB92-B7E4-255F-DBBF-B499E7B22DAD}"/>
              </a:ext>
            </a:extLst>
          </p:cNvPr>
          <p:cNvSpPr txBox="1"/>
          <p:nvPr/>
        </p:nvSpPr>
        <p:spPr>
          <a:xfrm>
            <a:off x="1" y="431925"/>
            <a:ext cx="12191999" cy="605294"/>
          </a:xfrm>
          <a:prstGeom prst="rect">
            <a:avLst/>
          </a:prstGeom>
          <a:noFill/>
          <a:ln>
            <a:noFill/>
          </a:ln>
        </p:spPr>
        <p:txBody>
          <a:bodyPr spcFirstLastPara="1" wrap="square" lIns="25400" tIns="25400" rIns="25400" bIns="25400" anchor="ctr" anchorCtr="0">
            <a:spAutoFit/>
          </a:bodyPr>
          <a:lstStyle/>
          <a:p>
            <a:pPr algn="ctr">
              <a:buClr>
                <a:srgbClr val="000000"/>
              </a:buClr>
              <a:buSzPts val="3000"/>
            </a:pPr>
            <a:r>
              <a:rPr lang="en" sz="3600" b="1" dirty="0">
                <a:solidFill>
                  <a:srgbClr val="000000"/>
                </a:solidFill>
                <a:latin typeface="Helvetica Neue"/>
                <a:ea typeface="Helvetica Neue"/>
                <a:cs typeface="Helvetica Neue"/>
                <a:sym typeface="Helvetica Neue"/>
              </a:rPr>
              <a:t>⚠️  Warnings when TSP signatures </a:t>
            </a:r>
            <a:r>
              <a:rPr lang="en" sz="3600" b="1" i="1" dirty="0">
                <a:solidFill>
                  <a:srgbClr val="000000"/>
                </a:solidFill>
                <a:latin typeface="Helvetica Neue"/>
                <a:ea typeface="Helvetica Neue"/>
                <a:cs typeface="Helvetica Neue"/>
                <a:sym typeface="Helvetica Neue"/>
              </a:rPr>
              <a:t>don’t </a:t>
            </a:r>
            <a:r>
              <a:rPr lang="en" sz="3600" b="1" dirty="0">
                <a:solidFill>
                  <a:srgbClr val="000000"/>
                </a:solidFill>
                <a:latin typeface="Helvetica Neue"/>
                <a:ea typeface="Helvetica Neue"/>
                <a:cs typeface="Helvetica Neue"/>
                <a:sym typeface="Helvetica Neue"/>
              </a:rPr>
              <a:t>match!  ⚠️</a:t>
            </a:r>
            <a:endParaRPr sz="600" dirty="0"/>
          </a:p>
        </p:txBody>
      </p:sp>
      <p:pic>
        <p:nvPicPr>
          <p:cNvPr id="2" name="Google Shape;136;p30" descr="Frame 3.svg">
            <a:extLst>
              <a:ext uri="{FF2B5EF4-FFF2-40B4-BE49-F238E27FC236}">
                <a16:creationId xmlns:a16="http://schemas.microsoft.com/office/drawing/2014/main" id="{D5E93103-29AC-1C15-F9A2-F582F7D8833C}"/>
              </a:ext>
            </a:extLst>
          </p:cNvPr>
          <p:cNvPicPr preferRelativeResize="0"/>
          <p:nvPr/>
        </p:nvPicPr>
        <p:blipFill rotWithShape="1">
          <a:blip r:embed="rId5">
            <a:alphaModFix/>
          </a:blip>
          <a:srcRect l="46233"/>
          <a:stretch>
            <a:fillRect/>
          </a:stretch>
        </p:blipFill>
        <p:spPr>
          <a:xfrm>
            <a:off x="3578998" y="6314224"/>
            <a:ext cx="3496138" cy="248657"/>
          </a:xfrm>
          <a:prstGeom prst="rect">
            <a:avLst/>
          </a:prstGeom>
          <a:noFill/>
          <a:ln>
            <a:noFill/>
          </a:ln>
        </p:spPr>
      </p:pic>
    </p:spTree>
    <p:extLst>
      <p:ext uri="{BB962C8B-B14F-4D97-AF65-F5344CB8AC3E}">
        <p14:creationId xmlns:p14="http://schemas.microsoft.com/office/powerpoint/2010/main" val="25497796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31">
          <a:extLst>
            <a:ext uri="{FF2B5EF4-FFF2-40B4-BE49-F238E27FC236}">
              <a16:creationId xmlns:a16="http://schemas.microsoft.com/office/drawing/2014/main" id="{EA1DB798-58A5-5971-901D-FE6A365EA0B1}"/>
            </a:ext>
          </a:extLst>
        </p:cNvPr>
        <p:cNvGrpSpPr/>
        <p:nvPr/>
      </p:nvGrpSpPr>
      <p:grpSpPr>
        <a:xfrm>
          <a:off x="0" y="0"/>
          <a:ext cx="0" cy="0"/>
          <a:chOff x="0" y="0"/>
          <a:chExt cx="0" cy="0"/>
        </a:xfrm>
      </p:grpSpPr>
      <p:pic>
        <p:nvPicPr>
          <p:cNvPr id="132" name="Google Shape;132;p30" descr="Mask group.svg">
            <a:extLst>
              <a:ext uri="{FF2B5EF4-FFF2-40B4-BE49-F238E27FC236}">
                <a16:creationId xmlns:a16="http://schemas.microsoft.com/office/drawing/2014/main" id="{FD8FFBEC-2AC5-97E5-B389-4DC3FC6E00EB}"/>
              </a:ext>
            </a:extLst>
          </p:cNvPr>
          <p:cNvPicPr preferRelativeResize="0"/>
          <p:nvPr/>
        </p:nvPicPr>
        <p:blipFill rotWithShape="1">
          <a:blip r:embed="rId3">
            <a:alphaModFix/>
          </a:blip>
          <a:srcRect/>
          <a:stretch/>
        </p:blipFill>
        <p:spPr>
          <a:xfrm>
            <a:off x="34599" y="153224"/>
            <a:ext cx="12192000" cy="6858000"/>
          </a:xfrm>
          <a:prstGeom prst="rect">
            <a:avLst/>
          </a:prstGeom>
          <a:noFill/>
          <a:ln>
            <a:noFill/>
          </a:ln>
        </p:spPr>
      </p:pic>
      <p:sp>
        <p:nvSpPr>
          <p:cNvPr id="134" name="Google Shape;134;p30">
            <a:extLst>
              <a:ext uri="{FF2B5EF4-FFF2-40B4-BE49-F238E27FC236}">
                <a16:creationId xmlns:a16="http://schemas.microsoft.com/office/drawing/2014/main" id="{92504ADE-B2B6-8DD5-9799-03D4DA1B7CBF}"/>
              </a:ext>
            </a:extLst>
          </p:cNvPr>
          <p:cNvSpPr/>
          <p:nvPr/>
        </p:nvSpPr>
        <p:spPr>
          <a:xfrm>
            <a:off x="34599" y="6096000"/>
            <a:ext cx="12192000" cy="762000"/>
          </a:xfrm>
          <a:prstGeom prst="rect">
            <a:avLst/>
          </a:prstGeom>
          <a:solidFill>
            <a:srgbClr val="FFE9E6"/>
          </a:solidFill>
          <a:ln>
            <a:noFill/>
          </a:ln>
        </p:spPr>
        <p:txBody>
          <a:bodyPr spcFirstLastPara="1" wrap="square" lIns="0" tIns="0" rIns="0" bIns="0" anchor="ctr" anchorCtr="0">
            <a:noAutofit/>
          </a:bodyPr>
          <a:lstStyle/>
          <a:p>
            <a:pPr algn="ctr">
              <a:buClr>
                <a:srgbClr val="FFFFFF"/>
              </a:buClr>
              <a:buSzPts val="1200"/>
            </a:pPr>
            <a:endParaRPr sz="1600">
              <a:solidFill>
                <a:srgbClr val="FFFFFF"/>
              </a:solidFill>
              <a:latin typeface="Helvetica Neue"/>
              <a:ea typeface="Helvetica Neue"/>
              <a:cs typeface="Helvetica Neue"/>
              <a:sym typeface="Helvetica Neue"/>
            </a:endParaRPr>
          </a:p>
        </p:txBody>
      </p:sp>
      <p:pic>
        <p:nvPicPr>
          <p:cNvPr id="135" name="Google Shape;135;p30" descr="Group.svg">
            <a:extLst>
              <a:ext uri="{FF2B5EF4-FFF2-40B4-BE49-F238E27FC236}">
                <a16:creationId xmlns:a16="http://schemas.microsoft.com/office/drawing/2014/main" id="{100C16C4-3F05-4BA8-6B24-9205A9C16E9C}"/>
              </a:ext>
            </a:extLst>
          </p:cNvPr>
          <p:cNvPicPr preferRelativeResize="0"/>
          <p:nvPr/>
        </p:nvPicPr>
        <p:blipFill rotWithShape="1">
          <a:blip r:embed="rId4">
            <a:alphaModFix/>
          </a:blip>
          <a:srcRect/>
          <a:stretch/>
        </p:blipFill>
        <p:spPr>
          <a:xfrm>
            <a:off x="11247899" y="6187617"/>
            <a:ext cx="774233" cy="573505"/>
          </a:xfrm>
          <a:prstGeom prst="rect">
            <a:avLst/>
          </a:prstGeom>
          <a:noFill/>
          <a:ln>
            <a:noFill/>
          </a:ln>
        </p:spPr>
      </p:pic>
      <p:pic>
        <p:nvPicPr>
          <p:cNvPr id="136" name="Google Shape;136;p30" descr="Frame 3.svg">
            <a:extLst>
              <a:ext uri="{FF2B5EF4-FFF2-40B4-BE49-F238E27FC236}">
                <a16:creationId xmlns:a16="http://schemas.microsoft.com/office/drawing/2014/main" id="{A8B84C59-1F28-0DCB-4012-9CDA53E02C23}"/>
              </a:ext>
            </a:extLst>
          </p:cNvPr>
          <p:cNvPicPr preferRelativeResize="0"/>
          <p:nvPr/>
        </p:nvPicPr>
        <p:blipFill rotWithShape="1">
          <a:blip r:embed="rId5">
            <a:alphaModFix/>
          </a:blip>
          <a:srcRect r="53767"/>
          <a:stretch>
            <a:fillRect/>
          </a:stretch>
        </p:blipFill>
        <p:spPr>
          <a:xfrm>
            <a:off x="508000" y="6314224"/>
            <a:ext cx="3006262" cy="248657"/>
          </a:xfrm>
          <a:prstGeom prst="rect">
            <a:avLst/>
          </a:prstGeom>
          <a:noFill/>
          <a:ln>
            <a:noFill/>
          </a:ln>
        </p:spPr>
      </p:pic>
      <p:sp>
        <p:nvSpPr>
          <p:cNvPr id="137" name="Google Shape;137;p30">
            <a:extLst>
              <a:ext uri="{FF2B5EF4-FFF2-40B4-BE49-F238E27FC236}">
                <a16:creationId xmlns:a16="http://schemas.microsoft.com/office/drawing/2014/main" id="{9F530D93-F581-A2A8-B337-1ECE2DD703EB}"/>
              </a:ext>
            </a:extLst>
          </p:cNvPr>
          <p:cNvSpPr txBox="1"/>
          <p:nvPr/>
        </p:nvSpPr>
        <p:spPr>
          <a:xfrm>
            <a:off x="635000" y="394765"/>
            <a:ext cx="4026452" cy="1713290"/>
          </a:xfrm>
          <a:prstGeom prst="rect">
            <a:avLst/>
          </a:prstGeom>
          <a:noFill/>
          <a:ln>
            <a:noFill/>
          </a:ln>
        </p:spPr>
        <p:txBody>
          <a:bodyPr spcFirstLastPara="1" wrap="square" lIns="25400" tIns="25400" rIns="25400" bIns="25400" anchor="ctr" anchorCtr="0">
            <a:spAutoFit/>
          </a:bodyPr>
          <a:lstStyle/>
          <a:p>
            <a:pPr>
              <a:buClr>
                <a:srgbClr val="000000"/>
              </a:buClr>
              <a:buSzPts val="3000"/>
            </a:pPr>
            <a:r>
              <a:rPr lang="en" sz="3600" b="1" dirty="0">
                <a:solidFill>
                  <a:srgbClr val="000000"/>
                </a:solidFill>
                <a:latin typeface="Helvetica Neue"/>
                <a:ea typeface="Helvetica Neue"/>
                <a:cs typeface="Helvetica Neue"/>
                <a:sym typeface="Helvetica Neue"/>
              </a:rPr>
              <a:t>TSP signature is injected into Matrix message</a:t>
            </a:r>
            <a:endParaRPr sz="600" dirty="0"/>
          </a:p>
        </p:txBody>
      </p:sp>
      <p:pic>
        <p:nvPicPr>
          <p:cNvPr id="2" name="Google Shape;136;p30" descr="Frame 3.svg">
            <a:extLst>
              <a:ext uri="{FF2B5EF4-FFF2-40B4-BE49-F238E27FC236}">
                <a16:creationId xmlns:a16="http://schemas.microsoft.com/office/drawing/2014/main" id="{5B603CF4-525A-7B12-9C80-75067EBCF976}"/>
              </a:ext>
            </a:extLst>
          </p:cNvPr>
          <p:cNvPicPr preferRelativeResize="0"/>
          <p:nvPr/>
        </p:nvPicPr>
        <p:blipFill rotWithShape="1">
          <a:blip r:embed="rId5">
            <a:alphaModFix/>
          </a:blip>
          <a:srcRect l="46233"/>
          <a:stretch>
            <a:fillRect/>
          </a:stretch>
        </p:blipFill>
        <p:spPr>
          <a:xfrm>
            <a:off x="3578998" y="6314224"/>
            <a:ext cx="3496138" cy="248657"/>
          </a:xfrm>
          <a:prstGeom prst="rect">
            <a:avLst/>
          </a:prstGeom>
          <a:noFill/>
          <a:ln>
            <a:noFill/>
          </a:ln>
        </p:spPr>
      </p:pic>
      <p:pic>
        <p:nvPicPr>
          <p:cNvPr id="5" name="Picture 4">
            <a:extLst>
              <a:ext uri="{FF2B5EF4-FFF2-40B4-BE49-F238E27FC236}">
                <a16:creationId xmlns:a16="http://schemas.microsoft.com/office/drawing/2014/main" id="{8372D2B3-0182-A3BD-D1AC-827DC77DD41E}"/>
              </a:ext>
            </a:extLst>
          </p:cNvPr>
          <p:cNvPicPr>
            <a:picLocks noChangeAspect="1"/>
          </p:cNvPicPr>
          <p:nvPr/>
        </p:nvPicPr>
        <p:blipFill>
          <a:blip r:embed="rId6"/>
          <a:srcRect t="15507"/>
          <a:stretch>
            <a:fillRect/>
          </a:stretch>
        </p:blipFill>
        <p:spPr>
          <a:xfrm>
            <a:off x="4994265" y="148262"/>
            <a:ext cx="7111278" cy="5794514"/>
          </a:xfrm>
          <a:prstGeom prst="rect">
            <a:avLst/>
          </a:prstGeom>
        </p:spPr>
      </p:pic>
      <p:sp>
        <p:nvSpPr>
          <p:cNvPr id="6" name="Content Placeholder 2">
            <a:extLst>
              <a:ext uri="{FF2B5EF4-FFF2-40B4-BE49-F238E27FC236}">
                <a16:creationId xmlns:a16="http://schemas.microsoft.com/office/drawing/2014/main" id="{CF42F481-7B51-3476-5A34-D7631822B829}"/>
              </a:ext>
            </a:extLst>
          </p:cNvPr>
          <p:cNvSpPr txBox="1">
            <a:spLocks/>
          </p:cNvSpPr>
          <p:nvPr/>
        </p:nvSpPr>
        <p:spPr>
          <a:xfrm>
            <a:off x="518160" y="2349595"/>
            <a:ext cx="4355050" cy="3656953"/>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Tenorite"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enorite"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enorite"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enorite"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enorite"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30000"/>
              </a:lnSpc>
            </a:pPr>
            <a:r>
              <a:rPr lang="en-US" sz="3200" dirty="0">
                <a:solidFill>
                  <a:sysClr val="windowText" lastClr="000000"/>
                </a:solidFill>
              </a:rPr>
              <a:t>Compliant with Matrix Spec  </a:t>
            </a:r>
            <a:r>
              <a:rPr lang="en-US" sz="4800" baseline="-15000" dirty="0">
                <a:solidFill>
                  <a:sysClr val="windowText" lastClr="000000"/>
                </a:solidFill>
              </a:rPr>
              <a:t>✅</a:t>
            </a:r>
            <a:endParaRPr lang="en-US" sz="3200" dirty="0">
              <a:solidFill>
                <a:sysClr val="windowText" lastClr="000000"/>
              </a:solidFill>
            </a:endParaRPr>
          </a:p>
          <a:p>
            <a:pPr lvl="1">
              <a:lnSpc>
                <a:spcPct val="130000"/>
              </a:lnSpc>
              <a:spcBef>
                <a:spcPts val="0"/>
              </a:spcBef>
            </a:pPr>
            <a:r>
              <a:rPr lang="en-US" sz="2800" dirty="0">
                <a:solidFill>
                  <a:sysClr val="windowText" lastClr="000000"/>
                </a:solidFill>
              </a:rPr>
              <a:t>Doesn’t affect other clients;</a:t>
            </a:r>
            <a:br>
              <a:rPr lang="en-US" sz="2800" dirty="0">
                <a:solidFill>
                  <a:sysClr val="windowText" lastClr="000000"/>
                </a:solidFill>
              </a:rPr>
            </a:br>
            <a:r>
              <a:rPr lang="en-US" sz="2800" dirty="0">
                <a:solidFill>
                  <a:sysClr val="windowText" lastClr="000000"/>
                </a:solidFill>
              </a:rPr>
              <a:t>can be freely ignored</a:t>
            </a:r>
          </a:p>
          <a:p>
            <a:pPr>
              <a:lnSpc>
                <a:spcPct val="130000"/>
              </a:lnSpc>
            </a:pPr>
            <a:r>
              <a:rPr lang="en-US" sz="3200" dirty="0">
                <a:solidFill>
                  <a:sysClr val="windowText" lastClr="000000"/>
                </a:solidFill>
              </a:rPr>
              <a:t>Currently includes the full message (Base64-encoded)</a:t>
            </a:r>
          </a:p>
          <a:p>
            <a:pPr lvl="1">
              <a:lnSpc>
                <a:spcPct val="130000"/>
              </a:lnSpc>
            </a:pPr>
            <a:r>
              <a:rPr lang="en-US" sz="2800" dirty="0">
                <a:solidFill>
                  <a:sysClr val="windowText" lastClr="000000"/>
                </a:solidFill>
              </a:rPr>
              <a:t>Will add TSP SDK support for extracting message payload out of signed byte array</a:t>
            </a:r>
          </a:p>
        </p:txBody>
      </p:sp>
    </p:spTree>
    <p:extLst>
      <p:ext uri="{BB962C8B-B14F-4D97-AF65-F5344CB8AC3E}">
        <p14:creationId xmlns:p14="http://schemas.microsoft.com/office/powerpoint/2010/main" val="1733528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1">
          <a:extLst>
            <a:ext uri="{FF2B5EF4-FFF2-40B4-BE49-F238E27FC236}">
              <a16:creationId xmlns:a16="http://schemas.microsoft.com/office/drawing/2014/main" id="{5F9057F2-2481-A8DB-8127-AE599B2CD9EE}"/>
            </a:ext>
          </a:extLst>
        </p:cNvPr>
        <p:cNvGrpSpPr/>
        <p:nvPr/>
      </p:nvGrpSpPr>
      <p:grpSpPr>
        <a:xfrm>
          <a:off x="0" y="0"/>
          <a:ext cx="0" cy="0"/>
          <a:chOff x="0" y="0"/>
          <a:chExt cx="0" cy="0"/>
        </a:xfrm>
      </p:grpSpPr>
      <p:pic>
        <p:nvPicPr>
          <p:cNvPr id="132" name="Google Shape;132;p30" descr="Mask group.svg">
            <a:extLst>
              <a:ext uri="{FF2B5EF4-FFF2-40B4-BE49-F238E27FC236}">
                <a16:creationId xmlns:a16="http://schemas.microsoft.com/office/drawing/2014/main" id="{4E5BC3BF-62CC-1CAE-164C-0B639D9FC782}"/>
              </a:ext>
            </a:extLst>
          </p:cNvPr>
          <p:cNvPicPr preferRelativeResize="0"/>
          <p:nvPr/>
        </p:nvPicPr>
        <p:blipFill rotWithShape="1">
          <a:blip r:embed="rId3">
            <a:alphaModFix/>
          </a:blip>
          <a:srcRect/>
          <a:stretch/>
        </p:blipFill>
        <p:spPr>
          <a:xfrm>
            <a:off x="34599" y="153224"/>
            <a:ext cx="12192000" cy="6858000"/>
          </a:xfrm>
          <a:prstGeom prst="rect">
            <a:avLst/>
          </a:prstGeom>
          <a:noFill/>
          <a:ln>
            <a:noFill/>
          </a:ln>
        </p:spPr>
      </p:pic>
      <p:sp>
        <p:nvSpPr>
          <p:cNvPr id="134" name="Google Shape;134;p30">
            <a:extLst>
              <a:ext uri="{FF2B5EF4-FFF2-40B4-BE49-F238E27FC236}">
                <a16:creationId xmlns:a16="http://schemas.microsoft.com/office/drawing/2014/main" id="{0559CE16-46C5-A63B-D861-62154633CF0C}"/>
              </a:ext>
            </a:extLst>
          </p:cNvPr>
          <p:cNvSpPr/>
          <p:nvPr/>
        </p:nvSpPr>
        <p:spPr>
          <a:xfrm>
            <a:off x="0" y="6096000"/>
            <a:ext cx="12192000" cy="762000"/>
          </a:xfrm>
          <a:prstGeom prst="rect">
            <a:avLst/>
          </a:prstGeom>
          <a:solidFill>
            <a:srgbClr val="FFE9E6"/>
          </a:solidFill>
          <a:ln>
            <a:noFill/>
          </a:ln>
        </p:spPr>
        <p:txBody>
          <a:bodyPr spcFirstLastPara="1" wrap="square" lIns="0" tIns="0" rIns="0" bIns="0" anchor="ctr" anchorCtr="0">
            <a:noAutofit/>
          </a:bodyPr>
          <a:lstStyle/>
          <a:p>
            <a:pPr algn="ctr">
              <a:buClr>
                <a:srgbClr val="FFFFFF"/>
              </a:buClr>
              <a:buSzPts val="1200"/>
            </a:pPr>
            <a:endParaRPr sz="1600">
              <a:solidFill>
                <a:srgbClr val="FFFFFF"/>
              </a:solidFill>
              <a:latin typeface="Helvetica Neue"/>
              <a:ea typeface="Helvetica Neue"/>
              <a:cs typeface="Helvetica Neue"/>
              <a:sym typeface="Helvetica Neue"/>
            </a:endParaRPr>
          </a:p>
        </p:txBody>
      </p:sp>
      <p:pic>
        <p:nvPicPr>
          <p:cNvPr id="135" name="Google Shape;135;p30" descr="Group.svg">
            <a:extLst>
              <a:ext uri="{FF2B5EF4-FFF2-40B4-BE49-F238E27FC236}">
                <a16:creationId xmlns:a16="http://schemas.microsoft.com/office/drawing/2014/main" id="{6C54DD56-3B05-0339-DB28-FE6F304DF375}"/>
              </a:ext>
            </a:extLst>
          </p:cNvPr>
          <p:cNvPicPr preferRelativeResize="0"/>
          <p:nvPr/>
        </p:nvPicPr>
        <p:blipFill rotWithShape="1">
          <a:blip r:embed="rId4">
            <a:alphaModFix/>
          </a:blip>
          <a:srcRect/>
          <a:stretch/>
        </p:blipFill>
        <p:spPr>
          <a:xfrm>
            <a:off x="10612886" y="5588000"/>
            <a:ext cx="1371600" cy="1016000"/>
          </a:xfrm>
          <a:prstGeom prst="rect">
            <a:avLst/>
          </a:prstGeom>
          <a:noFill/>
          <a:ln>
            <a:noFill/>
          </a:ln>
        </p:spPr>
      </p:pic>
      <p:pic>
        <p:nvPicPr>
          <p:cNvPr id="136" name="Google Shape;136;p30" descr="Frame 3.svg">
            <a:extLst>
              <a:ext uri="{FF2B5EF4-FFF2-40B4-BE49-F238E27FC236}">
                <a16:creationId xmlns:a16="http://schemas.microsoft.com/office/drawing/2014/main" id="{16713416-9CAA-8606-65E8-A9421B41DE02}"/>
              </a:ext>
            </a:extLst>
          </p:cNvPr>
          <p:cNvPicPr preferRelativeResize="0"/>
          <p:nvPr/>
        </p:nvPicPr>
        <p:blipFill rotWithShape="1">
          <a:blip r:embed="rId5">
            <a:alphaModFix/>
          </a:blip>
          <a:srcRect r="53767"/>
          <a:stretch>
            <a:fillRect/>
          </a:stretch>
        </p:blipFill>
        <p:spPr>
          <a:xfrm>
            <a:off x="508000" y="6314224"/>
            <a:ext cx="3006262" cy="248657"/>
          </a:xfrm>
          <a:prstGeom prst="rect">
            <a:avLst/>
          </a:prstGeom>
          <a:noFill/>
          <a:ln>
            <a:noFill/>
          </a:ln>
        </p:spPr>
      </p:pic>
      <p:sp>
        <p:nvSpPr>
          <p:cNvPr id="137" name="Google Shape;137;p30">
            <a:extLst>
              <a:ext uri="{FF2B5EF4-FFF2-40B4-BE49-F238E27FC236}">
                <a16:creationId xmlns:a16="http://schemas.microsoft.com/office/drawing/2014/main" id="{148F5641-855C-567D-091D-FDF1B92ECA6F}"/>
              </a:ext>
            </a:extLst>
          </p:cNvPr>
          <p:cNvSpPr txBox="1"/>
          <p:nvPr/>
        </p:nvSpPr>
        <p:spPr>
          <a:xfrm>
            <a:off x="635000" y="498426"/>
            <a:ext cx="11349486" cy="666849"/>
          </a:xfrm>
          <a:prstGeom prst="rect">
            <a:avLst/>
          </a:prstGeom>
          <a:noFill/>
          <a:ln>
            <a:noFill/>
          </a:ln>
        </p:spPr>
        <p:txBody>
          <a:bodyPr spcFirstLastPara="1" wrap="square" lIns="25400" tIns="25400" rIns="25400" bIns="25400" anchor="ctr" anchorCtr="0">
            <a:spAutoFit/>
          </a:bodyPr>
          <a:lstStyle/>
          <a:p>
            <a:pPr>
              <a:buClr>
                <a:srgbClr val="000000"/>
              </a:buClr>
              <a:buSzPts val="3000"/>
            </a:pPr>
            <a:r>
              <a:rPr lang="en" sz="4000" b="1" dirty="0">
                <a:solidFill>
                  <a:srgbClr val="000000"/>
                </a:solidFill>
                <a:latin typeface="Helvetica Neue"/>
                <a:ea typeface="Helvetica Neue"/>
                <a:cs typeface="Helvetica Neue"/>
                <a:sym typeface="Helvetica Neue"/>
              </a:rPr>
              <a:t>You can now build complex apps in pure       !</a:t>
            </a:r>
            <a:endParaRPr sz="667" dirty="0"/>
          </a:p>
        </p:txBody>
      </p:sp>
      <p:pic>
        <p:nvPicPr>
          <p:cNvPr id="2" name="Google Shape;136;p30" descr="Frame 3.svg">
            <a:extLst>
              <a:ext uri="{FF2B5EF4-FFF2-40B4-BE49-F238E27FC236}">
                <a16:creationId xmlns:a16="http://schemas.microsoft.com/office/drawing/2014/main" id="{B7C8324A-F7D1-DEC6-C1AB-9F57A323EC84}"/>
              </a:ext>
            </a:extLst>
          </p:cNvPr>
          <p:cNvPicPr preferRelativeResize="0"/>
          <p:nvPr/>
        </p:nvPicPr>
        <p:blipFill rotWithShape="1">
          <a:blip r:embed="rId5">
            <a:alphaModFix/>
          </a:blip>
          <a:srcRect l="46233"/>
          <a:stretch>
            <a:fillRect/>
          </a:stretch>
        </p:blipFill>
        <p:spPr>
          <a:xfrm>
            <a:off x="3578998" y="6314224"/>
            <a:ext cx="3496138" cy="248657"/>
          </a:xfrm>
          <a:prstGeom prst="rect">
            <a:avLst/>
          </a:prstGeom>
          <a:noFill/>
          <a:ln>
            <a:noFill/>
          </a:ln>
        </p:spPr>
      </p:pic>
      <p:sp>
        <p:nvSpPr>
          <p:cNvPr id="4" name="Content Placeholder 2">
            <a:extLst>
              <a:ext uri="{FF2B5EF4-FFF2-40B4-BE49-F238E27FC236}">
                <a16:creationId xmlns:a16="http://schemas.microsoft.com/office/drawing/2014/main" id="{F1CBE5B1-AB75-3624-F601-FB77677218F1}"/>
              </a:ext>
            </a:extLst>
          </p:cNvPr>
          <p:cNvSpPr txBox="1">
            <a:spLocks/>
          </p:cNvSpPr>
          <p:nvPr/>
        </p:nvSpPr>
        <p:spPr>
          <a:xfrm>
            <a:off x="518159" y="1590342"/>
            <a:ext cx="11708439" cy="485464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Tenorite"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enorite"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enorite"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enorite"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enorite"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3800" b="0" i="0" u="none" strike="noStrike" kern="1200" cap="none" spc="0" normalizeH="0" baseline="0" noProof="0" dirty="0">
                <a:ln>
                  <a:noFill/>
                </a:ln>
                <a:solidFill>
                  <a:prstClr val="black"/>
                </a:solidFill>
                <a:effectLst/>
                <a:uLnTx/>
                <a:uFillTx/>
                <a:latin typeface="Tenorite" pitchFamily="2" charset="0"/>
                <a:ea typeface="+mn-ea"/>
                <a:cs typeface="+mn-cs"/>
              </a:rPr>
              <a:t>Robrix is built on a </a:t>
            </a:r>
            <a:r>
              <a:rPr kumimoji="0" lang="en-US" sz="3800" b="1" i="0" u="none" strike="noStrike" kern="1200" cap="none" spc="0" normalizeH="0" baseline="0" noProof="0" dirty="0">
                <a:ln>
                  <a:noFill/>
                </a:ln>
                <a:solidFill>
                  <a:prstClr val="black"/>
                </a:solidFill>
                <a:effectLst/>
                <a:uLnTx/>
                <a:uFillTx/>
                <a:latin typeface="Tenorite" pitchFamily="2" charset="0"/>
                <a:ea typeface="+mn-ea"/>
                <a:cs typeface="+mn-cs"/>
              </a:rPr>
              <a:t>strong Rust-only foundation</a:t>
            </a:r>
            <a:r>
              <a:rPr kumimoji="0" lang="en-US" sz="3800" b="0" i="0" u="none" strike="noStrike" kern="1200" cap="none" spc="0" normalizeH="0" baseline="0" noProof="0" dirty="0">
                <a:ln>
                  <a:noFill/>
                </a:ln>
                <a:solidFill>
                  <a:prstClr val="black"/>
                </a:solidFill>
                <a:effectLst/>
                <a:uLnTx/>
                <a:uFillTx/>
                <a:latin typeface="Tenorite" pitchFamily="2" charset="0"/>
                <a:ea typeface="+mn-ea"/>
                <a:cs typeface="+mn-cs"/>
              </a:rPr>
              <a:t>:</a:t>
            </a:r>
            <a:br>
              <a:rPr kumimoji="0" lang="en-US" sz="900" b="0" i="0" u="none" strike="noStrike" kern="1200" cap="none" spc="0" normalizeH="0" baseline="0" noProof="0" dirty="0">
                <a:ln>
                  <a:noFill/>
                </a:ln>
                <a:solidFill>
                  <a:prstClr val="black"/>
                </a:solidFill>
                <a:effectLst/>
                <a:uLnTx/>
                <a:uFillTx/>
                <a:latin typeface="Tenorite" pitchFamily="2" charset="0"/>
                <a:ea typeface="+mn-ea"/>
                <a:cs typeface="+mn-cs"/>
              </a:rPr>
            </a:br>
            <a:endParaRPr kumimoji="0" lang="en-US" sz="1600" b="0" i="0" u="none" strike="noStrike" kern="1200" cap="none" spc="0" normalizeH="0" baseline="0" noProof="0" dirty="0">
              <a:ln>
                <a:noFill/>
              </a:ln>
              <a:solidFill>
                <a:prstClr val="black"/>
              </a:solidFill>
              <a:effectLst/>
              <a:uLnTx/>
              <a:uFillTx/>
              <a:latin typeface="Tenorite" pitchFamily="2" charset="0"/>
              <a:ea typeface="+mn-ea"/>
              <a:cs typeface="+mn-cs"/>
            </a:endParaRPr>
          </a:p>
          <a:p>
            <a:pPr marL="0" marR="0" lvl="0" indent="0" algn="l" defTabSz="914400" rtl="0" eaLnBrk="1" fontAlgn="auto" latinLnBrk="0" hangingPunct="1">
              <a:lnSpc>
                <a:spcPct val="90000"/>
              </a:lnSpc>
              <a:spcBef>
                <a:spcPts val="1000"/>
              </a:spcBef>
              <a:spcAft>
                <a:spcPts val="0"/>
              </a:spcAft>
              <a:buClrTx/>
              <a:buSzTx/>
              <a:buNone/>
              <a:tabLst>
                <a:tab pos="2335213" algn="l"/>
                <a:tab pos="2733675" algn="l"/>
              </a:tabLst>
              <a:defRPr/>
            </a:pPr>
            <a:r>
              <a:rPr kumimoji="0" lang="en-US" sz="3600" b="0" i="0" u="none" strike="noStrike" kern="1200" cap="none" spc="0" normalizeH="0" baseline="0" noProof="0" dirty="0">
                <a:ln>
                  <a:noFill/>
                </a:ln>
                <a:solidFill>
                  <a:prstClr val="black"/>
                </a:solidFill>
                <a:effectLst/>
                <a:uLnTx/>
                <a:uFillTx/>
                <a:latin typeface="Tenorite" pitchFamily="2" charset="0"/>
                <a:ea typeface="+mn-ea"/>
                <a:cs typeface="+mn-cs"/>
              </a:rPr>
              <a:t> </a:t>
            </a:r>
            <a:r>
              <a:rPr kumimoji="0" lang="en-US" sz="3200" b="0" i="0" u="none" strike="noStrike" kern="1200" cap="none" spc="0" normalizeH="0" baseline="0" noProof="0" dirty="0">
                <a:ln>
                  <a:noFill/>
                </a:ln>
                <a:solidFill>
                  <a:prstClr val="black"/>
                </a:solidFill>
                <a:effectLst/>
                <a:uLnTx/>
                <a:uFillTx/>
                <a:latin typeface="Tenorite" pitchFamily="2" charset="0"/>
                <a:ea typeface="+mn-ea"/>
                <a:cs typeface="+mn-cs"/>
              </a:rPr>
              <a:t>     </a:t>
            </a:r>
            <a:r>
              <a:rPr kumimoji="0" lang="en-US" sz="2400" b="0" i="0" u="none" strike="noStrike" kern="1200" cap="none" spc="0" normalizeH="0" baseline="0" noProof="0" dirty="0">
                <a:ln>
                  <a:noFill/>
                </a:ln>
                <a:solidFill>
                  <a:prstClr val="black"/>
                </a:solidFill>
                <a:effectLst/>
                <a:uLnTx/>
                <a:uFillTx/>
                <a:latin typeface="Tenorite" pitchFamily="2" charset="0"/>
                <a:ea typeface="+mn-ea"/>
                <a:cs typeface="+mn-cs"/>
              </a:rPr>
              <a:t> </a:t>
            </a:r>
            <a:r>
              <a:rPr kumimoji="0" lang="en-US" sz="3600" b="0" i="0" u="none" strike="noStrike" kern="1200" cap="none" spc="0" normalizeH="0" baseline="0" noProof="0" dirty="0" err="1">
                <a:ln>
                  <a:noFill/>
                </a:ln>
                <a:solidFill>
                  <a:prstClr val="black"/>
                </a:solidFill>
                <a:effectLst/>
                <a:uLnTx/>
                <a:uFillTx/>
                <a:latin typeface="Tenorite" pitchFamily="2" charset="0"/>
                <a:ea typeface="+mn-ea"/>
                <a:cs typeface="+mn-cs"/>
              </a:rPr>
              <a:t>akepad</a:t>
            </a:r>
            <a:r>
              <a:rPr lang="en-US" sz="3600" dirty="0">
                <a:solidFill>
                  <a:prstClr val="black"/>
                </a:solidFill>
              </a:rPr>
              <a:t> –	</a:t>
            </a:r>
            <a:r>
              <a:rPr lang="en-US" sz="3600" dirty="0">
                <a:solidFill>
                  <a:srgbClr val="00257E"/>
                </a:solidFill>
              </a:rPr>
              <a:t>high-performance GPU-based UI toolkit</a:t>
            </a:r>
            <a:br>
              <a:rPr lang="en-US" sz="3600" dirty="0">
                <a:solidFill>
                  <a:srgbClr val="00257E"/>
                </a:solidFill>
              </a:rPr>
            </a:br>
            <a:r>
              <a:rPr lang="en-US" sz="3600" dirty="0">
                <a:solidFill>
                  <a:srgbClr val="00257E"/>
                </a:solidFill>
              </a:rPr>
              <a:t>		with live reload, custom shader styling</a:t>
            </a:r>
            <a:br>
              <a:rPr lang="en-US" sz="2000" dirty="0">
                <a:solidFill>
                  <a:prstClr val="black"/>
                </a:solidFill>
              </a:rPr>
            </a:br>
            <a:r>
              <a:rPr lang="en-US" sz="2000" dirty="0">
                <a:solidFill>
                  <a:prstClr val="black"/>
                </a:solidFill>
              </a:rPr>
              <a:t>  </a:t>
            </a:r>
            <a:br>
              <a:rPr kumimoji="0" lang="en-US" b="0" i="0" u="none" strike="noStrike" kern="1200" cap="none" spc="0" normalizeH="0" baseline="0" noProof="0" dirty="0">
                <a:ln>
                  <a:noFill/>
                </a:ln>
                <a:solidFill>
                  <a:prstClr val="black"/>
                </a:solidFill>
                <a:effectLst/>
                <a:uLnTx/>
                <a:uFillTx/>
                <a:latin typeface="Tenorite" pitchFamily="2" charset="0"/>
                <a:ea typeface="+mn-ea"/>
                <a:cs typeface="+mn-cs"/>
              </a:rPr>
            </a:br>
            <a:r>
              <a:rPr kumimoji="0" lang="en-US" b="0" i="0" u="none" strike="noStrike" kern="1200" cap="none" spc="0" normalizeH="0" baseline="0" noProof="0" dirty="0">
                <a:ln>
                  <a:noFill/>
                </a:ln>
                <a:solidFill>
                  <a:prstClr val="black"/>
                </a:solidFill>
                <a:effectLst/>
                <a:uLnTx/>
                <a:uFillTx/>
                <a:latin typeface="Tenorite" pitchFamily="2" charset="0"/>
                <a:ea typeface="+mn-ea"/>
                <a:cs typeface="+mn-cs"/>
              </a:rPr>
              <a:t>       </a:t>
            </a:r>
            <a:r>
              <a:rPr kumimoji="0" lang="en-US" sz="3600" b="0" i="0" u="none" strike="noStrike" kern="1200" cap="none" spc="0" normalizeH="0" baseline="0" noProof="0" dirty="0" err="1">
                <a:ln>
                  <a:noFill/>
                </a:ln>
                <a:solidFill>
                  <a:prstClr val="black"/>
                </a:solidFill>
                <a:effectLst/>
                <a:uLnTx/>
                <a:uFillTx/>
                <a:latin typeface="Tenorite" pitchFamily="2" charset="0"/>
                <a:ea typeface="+mn-ea"/>
                <a:cs typeface="+mn-cs"/>
              </a:rPr>
              <a:t>obius</a:t>
            </a:r>
            <a:r>
              <a:rPr lang="en-US" sz="3600" dirty="0">
                <a:solidFill>
                  <a:prstClr val="black"/>
                </a:solidFill>
              </a:rPr>
              <a:t> 	–	</a:t>
            </a:r>
            <a:r>
              <a:rPr lang="en-US" sz="3600" dirty="0">
                <a:solidFill>
                  <a:srgbClr val="00257E"/>
                </a:solidFill>
              </a:rPr>
              <a:t>abstractions of platform features /</a:t>
            </a:r>
            <a:br>
              <a:rPr lang="en-US" sz="3600" dirty="0">
                <a:solidFill>
                  <a:srgbClr val="00257E"/>
                </a:solidFill>
              </a:rPr>
            </a:br>
            <a:r>
              <a:rPr lang="en-US" sz="3600" dirty="0">
                <a:solidFill>
                  <a:srgbClr val="00257E"/>
                </a:solidFill>
              </a:rPr>
              <a:t>		OS services, build tooling, and more</a:t>
            </a:r>
            <a:endParaRPr kumimoji="0" lang="en-US" sz="3600" b="0" i="0" u="none" strike="noStrike" kern="1200" cap="none" spc="0" normalizeH="0" baseline="0" noProof="0" dirty="0">
              <a:ln>
                <a:noFill/>
              </a:ln>
              <a:solidFill>
                <a:srgbClr val="00257E"/>
              </a:solidFill>
              <a:effectLst/>
              <a:uLnTx/>
              <a:uFillTx/>
              <a:latin typeface="Tenorite" pitchFamily="2" charset="0"/>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3600" b="0" i="0" u="none" strike="noStrike" kern="1200" cap="none" spc="0" normalizeH="0" baseline="0" noProof="0" dirty="0">
              <a:ln>
                <a:noFill/>
              </a:ln>
              <a:solidFill>
                <a:sysClr val="windowText" lastClr="000000"/>
              </a:solidFill>
              <a:effectLst/>
              <a:uLnTx/>
              <a:uFillTx/>
              <a:latin typeface="Tenorite" pitchFamily="2" charset="0"/>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3600" b="0" i="0" u="none" strike="noStrike" kern="1200" cap="none" spc="0" normalizeH="0" baseline="0" noProof="0" dirty="0">
              <a:ln>
                <a:noFill/>
              </a:ln>
              <a:solidFill>
                <a:sysClr val="windowText" lastClr="000000"/>
              </a:solidFill>
              <a:effectLst/>
              <a:uLnTx/>
              <a:uFillTx/>
              <a:latin typeface="Tenorite" pitchFamily="2" charset="0"/>
              <a:ea typeface="+mn-ea"/>
              <a:cs typeface="+mn-cs"/>
            </a:endParaRPr>
          </a:p>
        </p:txBody>
      </p:sp>
      <p:pic>
        <p:nvPicPr>
          <p:cNvPr id="1026" name="Picture 2" descr="Opinion: Changing Rust's logo would have a big benefit ...">
            <a:extLst>
              <a:ext uri="{FF2B5EF4-FFF2-40B4-BE49-F238E27FC236}">
                <a16:creationId xmlns:a16="http://schemas.microsoft.com/office/drawing/2014/main" id="{CE220C4A-BBEE-6B53-4889-CBA91A6C31A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612886" y="457935"/>
            <a:ext cx="765393" cy="76539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colorful logo with a black background&#10;&#10;AI-generated content may be incorrect.">
            <a:extLst>
              <a:ext uri="{FF2B5EF4-FFF2-40B4-BE49-F238E27FC236}">
                <a16:creationId xmlns:a16="http://schemas.microsoft.com/office/drawing/2014/main" id="{00EC4FEA-3368-D081-C0DC-336BB117F0AD}"/>
              </a:ext>
            </a:extLst>
          </p:cNvPr>
          <p:cNvPicPr>
            <a:picLocks noChangeAspect="1"/>
          </p:cNvPicPr>
          <p:nvPr/>
        </p:nvPicPr>
        <p:blipFill>
          <a:blip r:embed="rId7"/>
          <a:stretch>
            <a:fillRect/>
          </a:stretch>
        </p:blipFill>
        <p:spPr>
          <a:xfrm>
            <a:off x="793715" y="3615944"/>
            <a:ext cx="563195" cy="563195"/>
          </a:xfrm>
          <a:prstGeom prst="rect">
            <a:avLst/>
          </a:prstGeom>
        </p:spPr>
      </p:pic>
      <p:pic>
        <p:nvPicPr>
          <p:cNvPr id="6" name="Graphic 5">
            <a:extLst>
              <a:ext uri="{FF2B5EF4-FFF2-40B4-BE49-F238E27FC236}">
                <a16:creationId xmlns:a16="http://schemas.microsoft.com/office/drawing/2014/main" id="{EB79E049-5DC5-E9C0-B66E-71E66703EEB6}"/>
              </a:ext>
            </a:extLst>
          </p:cNvPr>
          <p:cNvPicPr>
            <a:picLocks noChangeAspect="1"/>
          </p:cNvPicPr>
          <p:nvPr/>
        </p:nvPicPr>
        <p:blipFill>
          <a:blip r:embed="rId8">
            <a:extLst>
              <a:ext uri="{96DAC541-7B7A-43D3-8B79-37D633B846F1}">
                <asvg:svgBlip xmlns:asvg="http://schemas.microsoft.com/office/drawing/2016/SVG/main" r:embed="rId9"/>
              </a:ext>
            </a:extLst>
          </a:blip>
          <a:srcRect r="72945"/>
          <a:stretch/>
        </p:blipFill>
        <p:spPr>
          <a:xfrm>
            <a:off x="748363" y="2440886"/>
            <a:ext cx="653901" cy="426401"/>
          </a:xfrm>
          <a:prstGeom prst="rect">
            <a:avLst/>
          </a:prstGeom>
        </p:spPr>
      </p:pic>
      <p:sp>
        <p:nvSpPr>
          <p:cNvPr id="7" name="Cross 6">
            <a:extLst>
              <a:ext uri="{FF2B5EF4-FFF2-40B4-BE49-F238E27FC236}">
                <a16:creationId xmlns:a16="http://schemas.microsoft.com/office/drawing/2014/main" id="{F2F7DCBB-3DAD-3EC9-B828-0D29A08EA607}"/>
              </a:ext>
            </a:extLst>
          </p:cNvPr>
          <p:cNvSpPr/>
          <p:nvPr/>
        </p:nvSpPr>
        <p:spPr>
          <a:xfrm>
            <a:off x="867736" y="3057040"/>
            <a:ext cx="365711" cy="365711"/>
          </a:xfrm>
          <a:prstGeom prst="plus">
            <a:avLst>
              <a:gd name="adj" fmla="val 41281"/>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45222189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31">
          <a:extLst>
            <a:ext uri="{FF2B5EF4-FFF2-40B4-BE49-F238E27FC236}">
              <a16:creationId xmlns:a16="http://schemas.microsoft.com/office/drawing/2014/main" id="{FD906D00-F1D4-000F-7DC2-E8D6614D7C4E}"/>
            </a:ext>
          </a:extLst>
        </p:cNvPr>
        <p:cNvGrpSpPr/>
        <p:nvPr/>
      </p:nvGrpSpPr>
      <p:grpSpPr>
        <a:xfrm>
          <a:off x="0" y="0"/>
          <a:ext cx="0" cy="0"/>
          <a:chOff x="0" y="0"/>
          <a:chExt cx="0" cy="0"/>
        </a:xfrm>
      </p:grpSpPr>
      <p:pic>
        <p:nvPicPr>
          <p:cNvPr id="132" name="Google Shape;132;p30" descr="Mask group.svg">
            <a:extLst>
              <a:ext uri="{FF2B5EF4-FFF2-40B4-BE49-F238E27FC236}">
                <a16:creationId xmlns:a16="http://schemas.microsoft.com/office/drawing/2014/main" id="{49D07E60-B997-B332-D506-AD6AC8D743EF}"/>
              </a:ext>
            </a:extLst>
          </p:cNvPr>
          <p:cNvPicPr preferRelativeResize="0"/>
          <p:nvPr/>
        </p:nvPicPr>
        <p:blipFill rotWithShape="1">
          <a:blip r:embed="rId3">
            <a:alphaModFix/>
          </a:blip>
          <a:srcRect/>
          <a:stretch/>
        </p:blipFill>
        <p:spPr>
          <a:xfrm>
            <a:off x="34599" y="153224"/>
            <a:ext cx="12192000" cy="6858000"/>
          </a:xfrm>
          <a:prstGeom prst="rect">
            <a:avLst/>
          </a:prstGeom>
          <a:noFill/>
          <a:ln>
            <a:noFill/>
          </a:ln>
        </p:spPr>
      </p:pic>
      <p:sp>
        <p:nvSpPr>
          <p:cNvPr id="134" name="Google Shape;134;p30">
            <a:extLst>
              <a:ext uri="{FF2B5EF4-FFF2-40B4-BE49-F238E27FC236}">
                <a16:creationId xmlns:a16="http://schemas.microsoft.com/office/drawing/2014/main" id="{73F773DA-3E2A-4DA2-5813-6B319F193993}"/>
              </a:ext>
            </a:extLst>
          </p:cNvPr>
          <p:cNvSpPr/>
          <p:nvPr/>
        </p:nvSpPr>
        <p:spPr>
          <a:xfrm>
            <a:off x="0" y="6096000"/>
            <a:ext cx="12192000" cy="762000"/>
          </a:xfrm>
          <a:prstGeom prst="rect">
            <a:avLst/>
          </a:prstGeom>
          <a:solidFill>
            <a:srgbClr val="FFE9E6"/>
          </a:solidFill>
          <a:ln>
            <a:noFill/>
          </a:ln>
        </p:spPr>
        <p:txBody>
          <a:bodyPr spcFirstLastPara="1" wrap="square" lIns="0" tIns="0" rIns="0" bIns="0" anchor="ctr" anchorCtr="0">
            <a:noAutofit/>
          </a:bodyPr>
          <a:lstStyle/>
          <a:p>
            <a:pPr algn="ctr">
              <a:buClr>
                <a:srgbClr val="FFFFFF"/>
              </a:buClr>
              <a:buSzPts val="1200"/>
            </a:pPr>
            <a:endParaRPr sz="1600">
              <a:solidFill>
                <a:srgbClr val="FFFFFF"/>
              </a:solidFill>
              <a:latin typeface="Helvetica Neue"/>
              <a:ea typeface="Helvetica Neue"/>
              <a:cs typeface="Helvetica Neue"/>
              <a:sym typeface="Helvetica Neue"/>
            </a:endParaRPr>
          </a:p>
        </p:txBody>
      </p:sp>
      <p:pic>
        <p:nvPicPr>
          <p:cNvPr id="135" name="Google Shape;135;p30" descr="Group.svg">
            <a:extLst>
              <a:ext uri="{FF2B5EF4-FFF2-40B4-BE49-F238E27FC236}">
                <a16:creationId xmlns:a16="http://schemas.microsoft.com/office/drawing/2014/main" id="{7952B15D-3EE8-8225-D845-AAB19FFBA753}"/>
              </a:ext>
            </a:extLst>
          </p:cNvPr>
          <p:cNvPicPr preferRelativeResize="0"/>
          <p:nvPr/>
        </p:nvPicPr>
        <p:blipFill rotWithShape="1">
          <a:blip r:embed="rId4">
            <a:alphaModFix/>
          </a:blip>
          <a:srcRect/>
          <a:stretch/>
        </p:blipFill>
        <p:spPr>
          <a:xfrm>
            <a:off x="11247899" y="6187617"/>
            <a:ext cx="774233" cy="573505"/>
          </a:xfrm>
          <a:prstGeom prst="rect">
            <a:avLst/>
          </a:prstGeom>
          <a:noFill/>
          <a:ln>
            <a:noFill/>
          </a:ln>
        </p:spPr>
      </p:pic>
      <p:pic>
        <p:nvPicPr>
          <p:cNvPr id="136" name="Google Shape;136;p30" descr="Frame 3.svg">
            <a:extLst>
              <a:ext uri="{FF2B5EF4-FFF2-40B4-BE49-F238E27FC236}">
                <a16:creationId xmlns:a16="http://schemas.microsoft.com/office/drawing/2014/main" id="{DF03D0DE-9C06-6212-1A34-5B3592FBE205}"/>
              </a:ext>
            </a:extLst>
          </p:cNvPr>
          <p:cNvPicPr preferRelativeResize="0"/>
          <p:nvPr/>
        </p:nvPicPr>
        <p:blipFill rotWithShape="1">
          <a:blip r:embed="rId5">
            <a:alphaModFix/>
          </a:blip>
          <a:srcRect r="53767"/>
          <a:stretch>
            <a:fillRect/>
          </a:stretch>
        </p:blipFill>
        <p:spPr>
          <a:xfrm>
            <a:off x="508000" y="6314224"/>
            <a:ext cx="3006262" cy="248657"/>
          </a:xfrm>
          <a:prstGeom prst="rect">
            <a:avLst/>
          </a:prstGeom>
          <a:noFill/>
          <a:ln>
            <a:noFill/>
          </a:ln>
        </p:spPr>
      </p:pic>
      <p:sp>
        <p:nvSpPr>
          <p:cNvPr id="137" name="Google Shape;137;p30">
            <a:extLst>
              <a:ext uri="{FF2B5EF4-FFF2-40B4-BE49-F238E27FC236}">
                <a16:creationId xmlns:a16="http://schemas.microsoft.com/office/drawing/2014/main" id="{63B308FD-3CF1-5F2A-FD99-65B353B5C037}"/>
              </a:ext>
            </a:extLst>
          </p:cNvPr>
          <p:cNvSpPr txBox="1"/>
          <p:nvPr/>
        </p:nvSpPr>
        <p:spPr>
          <a:xfrm>
            <a:off x="635000" y="431925"/>
            <a:ext cx="11349486" cy="605294"/>
          </a:xfrm>
          <a:prstGeom prst="rect">
            <a:avLst/>
          </a:prstGeom>
          <a:noFill/>
          <a:ln>
            <a:noFill/>
          </a:ln>
        </p:spPr>
        <p:txBody>
          <a:bodyPr spcFirstLastPara="1" wrap="square" lIns="25400" tIns="25400" rIns="25400" bIns="25400" anchor="ctr" anchorCtr="0">
            <a:spAutoFit/>
          </a:bodyPr>
          <a:lstStyle/>
          <a:p>
            <a:pPr>
              <a:buClr>
                <a:srgbClr val="000000"/>
              </a:buClr>
              <a:buSzPts val="3000"/>
            </a:pPr>
            <a:r>
              <a:rPr lang="en" sz="3600" b="1" dirty="0">
                <a:solidFill>
                  <a:srgbClr val="000000"/>
                </a:solidFill>
                <a:latin typeface="Helvetica Neue"/>
                <a:ea typeface="Helvetica Neue"/>
                <a:cs typeface="Helvetica Neue"/>
                <a:sym typeface="Helvetica Neue"/>
              </a:rPr>
              <a:t>Use cases &amp; benefits of TSP atop Matrix</a:t>
            </a:r>
            <a:endParaRPr sz="600" dirty="0"/>
          </a:p>
        </p:txBody>
      </p:sp>
      <p:pic>
        <p:nvPicPr>
          <p:cNvPr id="2" name="Google Shape;136;p30" descr="Frame 3.svg">
            <a:extLst>
              <a:ext uri="{FF2B5EF4-FFF2-40B4-BE49-F238E27FC236}">
                <a16:creationId xmlns:a16="http://schemas.microsoft.com/office/drawing/2014/main" id="{788003E6-2AFA-2456-0873-1D86D04C3BF7}"/>
              </a:ext>
            </a:extLst>
          </p:cNvPr>
          <p:cNvPicPr preferRelativeResize="0"/>
          <p:nvPr/>
        </p:nvPicPr>
        <p:blipFill rotWithShape="1">
          <a:blip r:embed="rId5">
            <a:alphaModFix/>
          </a:blip>
          <a:srcRect l="46233"/>
          <a:stretch>
            <a:fillRect/>
          </a:stretch>
        </p:blipFill>
        <p:spPr>
          <a:xfrm>
            <a:off x="3578998" y="6314224"/>
            <a:ext cx="3496138" cy="248657"/>
          </a:xfrm>
          <a:prstGeom prst="rect">
            <a:avLst/>
          </a:prstGeom>
          <a:noFill/>
          <a:ln>
            <a:noFill/>
          </a:ln>
        </p:spPr>
      </p:pic>
      <p:pic>
        <p:nvPicPr>
          <p:cNvPr id="3" name="Google Shape;133;p30" descr="Frame 1.svg">
            <a:extLst>
              <a:ext uri="{FF2B5EF4-FFF2-40B4-BE49-F238E27FC236}">
                <a16:creationId xmlns:a16="http://schemas.microsoft.com/office/drawing/2014/main" id="{9EAD4FEA-09FA-6BE4-6596-0F963235AA78}"/>
              </a:ext>
            </a:extLst>
          </p:cNvPr>
          <p:cNvPicPr preferRelativeResize="0"/>
          <p:nvPr/>
        </p:nvPicPr>
        <p:blipFill rotWithShape="1">
          <a:blip r:embed="rId6">
            <a:alphaModFix/>
          </a:blip>
          <a:srcRect/>
          <a:stretch/>
        </p:blipFill>
        <p:spPr>
          <a:xfrm>
            <a:off x="10317611" y="581173"/>
            <a:ext cx="1666875" cy="381000"/>
          </a:xfrm>
          <a:prstGeom prst="rect">
            <a:avLst/>
          </a:prstGeom>
          <a:noFill/>
          <a:ln>
            <a:noFill/>
          </a:ln>
        </p:spPr>
      </p:pic>
      <p:sp>
        <p:nvSpPr>
          <p:cNvPr id="5" name="Content Placeholder 2">
            <a:extLst>
              <a:ext uri="{FF2B5EF4-FFF2-40B4-BE49-F238E27FC236}">
                <a16:creationId xmlns:a16="http://schemas.microsoft.com/office/drawing/2014/main" id="{9557830A-9275-6AB7-1D69-349CE2CAD45D}"/>
              </a:ext>
            </a:extLst>
          </p:cNvPr>
          <p:cNvSpPr txBox="1">
            <a:spLocks/>
          </p:cNvSpPr>
          <p:nvPr/>
        </p:nvSpPr>
        <p:spPr>
          <a:xfrm>
            <a:off x="518159" y="1296589"/>
            <a:ext cx="11349485" cy="4709960"/>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Tenorite"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enorite"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enorite"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enorite"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enorite"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61963" indent="-461963">
              <a:lnSpc>
                <a:spcPct val="130000"/>
              </a:lnSpc>
              <a:buSzPct val="75000"/>
              <a:buFont typeface="Times Roman"/>
              <a:buChar char="✅"/>
            </a:pPr>
            <a:r>
              <a:rPr lang="en-US" sz="3200" dirty="0">
                <a:solidFill>
                  <a:sysClr val="windowText" lastClr="000000"/>
                </a:solidFill>
              </a:rPr>
              <a:t>An additional layer of ID verification beyond Matrix</a:t>
            </a:r>
          </a:p>
          <a:p>
            <a:pPr marL="747713" lvl="1" indent="-227013">
              <a:lnSpc>
                <a:spcPct val="130000"/>
              </a:lnSpc>
            </a:pPr>
            <a:r>
              <a:rPr lang="en-US" dirty="0">
                <a:solidFill>
                  <a:sysClr val="windowText" lastClr="000000"/>
                </a:solidFill>
              </a:rPr>
              <a:t>Autonomously </a:t>
            </a:r>
            <a:r>
              <a:rPr lang="en-US" i="1" dirty="0">
                <a:solidFill>
                  <a:sysClr val="windowText" lastClr="000000"/>
                </a:solidFill>
              </a:rPr>
              <a:t>prove</a:t>
            </a:r>
            <a:r>
              <a:rPr lang="en-US" dirty="0">
                <a:solidFill>
                  <a:sysClr val="windowText" lastClr="000000"/>
                </a:solidFill>
              </a:rPr>
              <a:t> an identity (“I am who I say I am”) and the message’s </a:t>
            </a:r>
            <a:r>
              <a:rPr lang="en-US" i="1" dirty="0">
                <a:solidFill>
                  <a:sysClr val="windowText" lastClr="000000"/>
                </a:solidFill>
              </a:rPr>
              <a:t>authenticity</a:t>
            </a:r>
          </a:p>
          <a:p>
            <a:pPr marL="461963" indent="-461963">
              <a:lnSpc>
                <a:spcPct val="130000"/>
              </a:lnSpc>
              <a:buSzPct val="75000"/>
              <a:buFont typeface="Times Roman"/>
              <a:buChar char="✅"/>
            </a:pPr>
            <a:r>
              <a:rPr lang="en-US" sz="3200" dirty="0">
                <a:solidFill>
                  <a:sysClr val="windowText" lastClr="000000"/>
                </a:solidFill>
              </a:rPr>
              <a:t>Show a smoke signal warning if someone’s signature changes</a:t>
            </a:r>
          </a:p>
          <a:p>
            <a:pPr marL="747713" lvl="1" indent="-227013">
              <a:lnSpc>
                <a:spcPct val="130000"/>
              </a:lnSpc>
            </a:pPr>
            <a:r>
              <a:rPr lang="en-US" dirty="0">
                <a:solidFill>
                  <a:sysClr val="windowText" lastClr="000000"/>
                </a:solidFill>
              </a:rPr>
              <a:t>Prevents false identity scams like “pig butchering”/</a:t>
            </a:r>
            <a:r>
              <a:rPr lang="zh-CN" altLang="en-US" dirty="0">
                <a:solidFill>
                  <a:sysClr val="windowText" lastClr="000000"/>
                </a:solidFill>
              </a:rPr>
              <a:t>杀猪盘</a:t>
            </a:r>
            <a:endParaRPr lang="en-US" sz="3200" dirty="0">
              <a:solidFill>
                <a:sysClr val="windowText" lastClr="000000"/>
              </a:solidFill>
            </a:endParaRPr>
          </a:p>
          <a:p>
            <a:pPr marL="461963" indent="-452438">
              <a:lnSpc>
                <a:spcPct val="130000"/>
              </a:lnSpc>
              <a:buSzPct val="75000"/>
              <a:buFont typeface="Times Roman"/>
              <a:buChar char="🚧"/>
            </a:pPr>
            <a:r>
              <a:rPr lang="en-US" sz="3200" dirty="0">
                <a:solidFill>
                  <a:sysClr val="windowText" lastClr="000000"/>
                </a:solidFill>
              </a:rPr>
              <a:t>Double encryption for direct (1-on-1) messages</a:t>
            </a:r>
          </a:p>
          <a:p>
            <a:pPr marL="747713" lvl="1" indent="-227013">
              <a:lnSpc>
                <a:spcPct val="130000"/>
              </a:lnSpc>
            </a:pPr>
            <a:r>
              <a:rPr lang="en-US" dirty="0">
                <a:solidFill>
                  <a:sysClr val="windowText" lastClr="000000"/>
                </a:solidFill>
              </a:rPr>
              <a:t>Decryption requires locally-available state in secure TSP wallet;</a:t>
            </a:r>
            <a:br>
              <a:rPr lang="en-US" dirty="0">
                <a:solidFill>
                  <a:sysClr val="windowText" lastClr="000000"/>
                </a:solidFill>
              </a:rPr>
            </a:br>
            <a:r>
              <a:rPr lang="en-US" b="1" dirty="0">
                <a:solidFill>
                  <a:sysClr val="windowText" lastClr="000000"/>
                </a:solidFill>
              </a:rPr>
              <a:t>attacker can’t read messages even if they compromise your Matrix account</a:t>
            </a:r>
            <a:endParaRPr lang="en-US" sz="2800" b="1" dirty="0">
              <a:solidFill>
                <a:sysClr val="windowText" lastClr="000000"/>
              </a:solidFill>
            </a:endParaRPr>
          </a:p>
          <a:p>
            <a:pPr marL="461963" indent="-344488">
              <a:lnSpc>
                <a:spcPct val="130000"/>
              </a:lnSpc>
            </a:pPr>
            <a:r>
              <a:rPr lang="en-US" dirty="0">
                <a:solidFill>
                  <a:sysClr val="windowText" lastClr="000000"/>
                </a:solidFill>
              </a:rPr>
              <a:t>Identities are </a:t>
            </a:r>
            <a:r>
              <a:rPr lang="en-US" b="1" i="1" dirty="0">
                <a:solidFill>
                  <a:sysClr val="windowText" lastClr="000000"/>
                </a:solidFill>
              </a:rPr>
              <a:t>portable</a:t>
            </a:r>
            <a:r>
              <a:rPr lang="en-US" dirty="0">
                <a:solidFill>
                  <a:sysClr val="windowText" lastClr="000000"/>
                </a:solidFill>
              </a:rPr>
              <a:t>, not tied to or limited to Matrix</a:t>
            </a:r>
          </a:p>
          <a:p>
            <a:pPr marL="747713" lvl="1" indent="-227013">
              <a:lnSpc>
                <a:spcPct val="130000"/>
              </a:lnSpc>
            </a:pPr>
            <a:r>
              <a:rPr lang="en-US" dirty="0">
                <a:solidFill>
                  <a:sysClr val="windowText" lastClr="000000"/>
                </a:solidFill>
              </a:rPr>
              <a:t>Can take your verified relationships with you to a new Matrix account,</a:t>
            </a:r>
            <a:br>
              <a:rPr lang="en-US" dirty="0">
                <a:solidFill>
                  <a:sysClr val="windowText" lastClr="000000"/>
                </a:solidFill>
              </a:rPr>
            </a:br>
            <a:r>
              <a:rPr lang="en-US" dirty="0">
                <a:solidFill>
                  <a:sysClr val="windowText" lastClr="000000"/>
                </a:solidFill>
              </a:rPr>
              <a:t>or port them over to a new service entirely (e.g., Mastodon, Bluesky)</a:t>
            </a:r>
          </a:p>
          <a:p>
            <a:pPr marL="461963" indent="-344488">
              <a:lnSpc>
                <a:spcPct val="130000"/>
              </a:lnSpc>
            </a:pPr>
            <a:r>
              <a:rPr lang="en-US" dirty="0">
                <a:solidFill>
                  <a:sysClr val="windowText" lastClr="000000"/>
                </a:solidFill>
              </a:rPr>
              <a:t>Relationships (creditable endorsements) can be </a:t>
            </a:r>
            <a:r>
              <a:rPr lang="en-US" i="1" dirty="0">
                <a:solidFill>
                  <a:sysClr val="windowText" lastClr="000000"/>
                </a:solidFill>
              </a:rPr>
              <a:t>referred</a:t>
            </a:r>
            <a:r>
              <a:rPr lang="en-US" dirty="0">
                <a:solidFill>
                  <a:sysClr val="windowText" lastClr="000000"/>
                </a:solidFill>
              </a:rPr>
              <a:t>:</a:t>
            </a:r>
          </a:p>
          <a:p>
            <a:pPr marL="747713" lvl="1" indent="-227013">
              <a:lnSpc>
                <a:spcPct val="130000"/>
              </a:lnSpc>
            </a:pPr>
            <a:r>
              <a:rPr lang="en-US" dirty="0">
                <a:solidFill>
                  <a:sysClr val="windowText" lastClr="000000"/>
                </a:solidFill>
              </a:rPr>
              <a:t>“Your trusted contact Bob verifies that a new user Alice is </a:t>
            </a:r>
            <a:r>
              <a:rPr lang="en-US" i="1" dirty="0">
                <a:solidFill>
                  <a:sysClr val="windowText" lastClr="000000"/>
                </a:solidFill>
              </a:rPr>
              <a:t>actually </a:t>
            </a:r>
            <a:r>
              <a:rPr lang="en-US" dirty="0">
                <a:solidFill>
                  <a:sysClr val="windowText" lastClr="000000"/>
                </a:solidFill>
              </a:rPr>
              <a:t>Alice”</a:t>
            </a:r>
          </a:p>
          <a:p>
            <a:pPr marL="919163" lvl="1" indent="-344488">
              <a:lnSpc>
                <a:spcPct val="130000"/>
              </a:lnSpc>
            </a:pPr>
            <a:endParaRPr lang="en-US" dirty="0">
              <a:solidFill>
                <a:sysClr val="windowText" lastClr="000000"/>
              </a:solidFill>
            </a:endParaRPr>
          </a:p>
          <a:p>
            <a:pPr marL="457200" lvl="1" indent="0">
              <a:lnSpc>
                <a:spcPct val="130000"/>
              </a:lnSpc>
              <a:spcBef>
                <a:spcPts val="0"/>
              </a:spcBef>
              <a:buSzPct val="75000"/>
              <a:buNone/>
            </a:pPr>
            <a:endParaRPr lang="en-US" dirty="0">
              <a:solidFill>
                <a:sysClr val="windowText" lastClr="000000"/>
              </a:solidFill>
            </a:endParaRPr>
          </a:p>
          <a:p>
            <a:pPr lvl="1">
              <a:lnSpc>
                <a:spcPct val="130000"/>
              </a:lnSpc>
            </a:pPr>
            <a:endParaRPr lang="en-US" dirty="0">
              <a:solidFill>
                <a:sysClr val="windowText" lastClr="000000"/>
              </a:solidFill>
            </a:endParaRPr>
          </a:p>
        </p:txBody>
      </p:sp>
    </p:spTree>
    <p:extLst>
      <p:ext uri="{BB962C8B-B14F-4D97-AF65-F5344CB8AC3E}">
        <p14:creationId xmlns:p14="http://schemas.microsoft.com/office/powerpoint/2010/main" val="1826798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5">
                                            <p:txEl>
                                              <p:pRg st="1" end="1"/>
                                            </p:txEl>
                                          </p:spTgt>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nodeType="after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nodeType="afterEffect">
                                  <p:stCondLst>
                                    <p:cond delay="0"/>
                                  </p:stCondLst>
                                  <p:childTnLst>
                                    <p:set>
                                      <p:cBhvr>
                                        <p:cTn id="15"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5">
                                            <p:txEl>
                                              <p:pRg st="4" end="4"/>
                                            </p:txEl>
                                          </p:spTgt>
                                        </p:tgtEl>
                                        <p:attrNameLst>
                                          <p:attrName>style.visibility</p:attrName>
                                        </p:attrNameLst>
                                      </p:cBhvr>
                                      <p:to>
                                        <p:strVal val="visible"/>
                                      </p:to>
                                    </p:set>
                                  </p:childTnLst>
                                </p:cTn>
                              </p:par>
                            </p:childTnLst>
                          </p:cTn>
                        </p:par>
                        <p:par>
                          <p:cTn id="20" fill="hold">
                            <p:stCondLst>
                              <p:cond delay="0"/>
                            </p:stCondLst>
                            <p:childTnLst>
                              <p:par>
                                <p:cTn id="21" presetID="1" presetClass="entr" presetSubtype="0" fill="hold" nodeType="after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par>
                          <p:cTn id="27" fill="hold">
                            <p:stCondLst>
                              <p:cond delay="0"/>
                            </p:stCondLst>
                            <p:childTnLst>
                              <p:par>
                                <p:cTn id="28" presetID="1" presetClass="entr" presetSubtype="0" fill="hold" nodeType="afterEffect">
                                  <p:stCondLst>
                                    <p:cond delay="0"/>
                                  </p:stCondLst>
                                  <p:childTnLst>
                                    <p:set>
                                      <p:cBhvr>
                                        <p:cTn id="29"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5">
                                            <p:txEl>
                                              <p:pRg st="8" end="8"/>
                                            </p:txEl>
                                          </p:spTgt>
                                        </p:tgtEl>
                                        <p:attrNameLst>
                                          <p:attrName>style.visibility</p:attrName>
                                        </p:attrNameLst>
                                      </p:cBhvr>
                                      <p:to>
                                        <p:strVal val="visible"/>
                                      </p:to>
                                    </p:set>
                                  </p:childTnLst>
                                </p:cTn>
                              </p:par>
                            </p:childTnLst>
                          </p:cTn>
                        </p:par>
                        <p:par>
                          <p:cTn id="34" fill="hold">
                            <p:stCondLst>
                              <p:cond delay="0"/>
                            </p:stCondLst>
                            <p:childTnLst>
                              <p:par>
                                <p:cTn id="35" presetID="1" presetClass="entr" presetSubtype="0" fill="hold" nodeType="afterEffect">
                                  <p:stCondLst>
                                    <p:cond delay="0"/>
                                  </p:stCondLst>
                                  <p:childTnLst>
                                    <p:set>
                                      <p:cBhvr>
                                        <p:cTn id="36"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23">
          <a:extLst>
            <a:ext uri="{FF2B5EF4-FFF2-40B4-BE49-F238E27FC236}">
              <a16:creationId xmlns:a16="http://schemas.microsoft.com/office/drawing/2014/main" id="{8F0FB69D-4CE1-9102-114A-7FC8B9E73601}"/>
            </a:ext>
          </a:extLst>
        </p:cNvPr>
        <p:cNvGrpSpPr/>
        <p:nvPr/>
      </p:nvGrpSpPr>
      <p:grpSpPr>
        <a:xfrm>
          <a:off x="0" y="0"/>
          <a:ext cx="0" cy="0"/>
          <a:chOff x="0" y="0"/>
          <a:chExt cx="0" cy="0"/>
        </a:xfrm>
      </p:grpSpPr>
      <p:pic>
        <p:nvPicPr>
          <p:cNvPr id="124" name="Google Shape;124;p29" descr="Rectangle 3.png">
            <a:extLst>
              <a:ext uri="{FF2B5EF4-FFF2-40B4-BE49-F238E27FC236}">
                <a16:creationId xmlns:a16="http://schemas.microsoft.com/office/drawing/2014/main" id="{E25814A8-AF73-5870-A019-886DE0EBD502}"/>
              </a:ext>
            </a:extLst>
          </p:cNvPr>
          <p:cNvPicPr preferRelativeResize="0"/>
          <p:nvPr/>
        </p:nvPicPr>
        <p:blipFill rotWithShape="1">
          <a:blip r:embed="rId3">
            <a:alphaModFix/>
          </a:blip>
          <a:srcRect/>
          <a:stretch/>
        </p:blipFill>
        <p:spPr>
          <a:xfrm>
            <a:off x="0" y="5714117"/>
            <a:ext cx="12192000" cy="1143000"/>
          </a:xfrm>
          <a:prstGeom prst="rect">
            <a:avLst/>
          </a:prstGeom>
          <a:noFill/>
          <a:ln>
            <a:noFill/>
          </a:ln>
        </p:spPr>
      </p:pic>
      <p:pic>
        <p:nvPicPr>
          <p:cNvPr id="125" name="Google Shape;125;p29" descr="Group 3.svg">
            <a:extLst>
              <a:ext uri="{FF2B5EF4-FFF2-40B4-BE49-F238E27FC236}">
                <a16:creationId xmlns:a16="http://schemas.microsoft.com/office/drawing/2014/main" id="{FC9D1D38-D453-2F61-61EA-040FFC3FCDF6}"/>
              </a:ext>
            </a:extLst>
          </p:cNvPr>
          <p:cNvPicPr preferRelativeResize="0"/>
          <p:nvPr/>
        </p:nvPicPr>
        <p:blipFill rotWithShape="1">
          <a:blip r:embed="rId4">
            <a:alphaModFix/>
          </a:blip>
          <a:srcRect/>
          <a:stretch/>
        </p:blipFill>
        <p:spPr>
          <a:xfrm>
            <a:off x="701" y="1"/>
            <a:ext cx="12190601" cy="6858001"/>
          </a:xfrm>
          <a:prstGeom prst="rect">
            <a:avLst/>
          </a:prstGeom>
          <a:noFill/>
          <a:ln>
            <a:noFill/>
          </a:ln>
        </p:spPr>
      </p:pic>
      <p:pic>
        <p:nvPicPr>
          <p:cNvPr id="126" name="Google Shape;126;p29" descr="定稿-SVG-图标 2.svg">
            <a:extLst>
              <a:ext uri="{FF2B5EF4-FFF2-40B4-BE49-F238E27FC236}">
                <a16:creationId xmlns:a16="http://schemas.microsoft.com/office/drawing/2014/main" id="{B9CAA6D6-A8E7-03F4-0CE5-DB44E068F09E}"/>
              </a:ext>
            </a:extLst>
          </p:cNvPr>
          <p:cNvPicPr preferRelativeResize="0"/>
          <p:nvPr/>
        </p:nvPicPr>
        <p:blipFill rotWithShape="1">
          <a:blip r:embed="rId5">
            <a:alphaModFix/>
          </a:blip>
          <a:srcRect/>
          <a:stretch/>
        </p:blipFill>
        <p:spPr>
          <a:xfrm>
            <a:off x="8126012" y="2919320"/>
            <a:ext cx="3429000" cy="3429000"/>
          </a:xfrm>
          <a:prstGeom prst="rect">
            <a:avLst/>
          </a:prstGeom>
          <a:noFill/>
          <a:ln>
            <a:noFill/>
          </a:ln>
        </p:spPr>
      </p:pic>
      <p:sp>
        <p:nvSpPr>
          <p:cNvPr id="4" name="Rectangle">
            <a:extLst>
              <a:ext uri="{FF2B5EF4-FFF2-40B4-BE49-F238E27FC236}">
                <a16:creationId xmlns:a16="http://schemas.microsoft.com/office/drawing/2014/main" id="{BB179757-B02E-9320-3E7C-D1E6372B040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857422" y="2547715"/>
            <a:ext cx="8347144" cy="1899025"/>
          </a:xfrm>
          <a:prstGeom prst="roundRect">
            <a:avLst/>
          </a:prstGeom>
          <a:gradFill flip="none" rotWithShape="1">
            <a:gsLst>
              <a:gs pos="32000">
                <a:sysClr val="windowText" lastClr="000000">
                  <a:alpha val="67000"/>
                </a:sysClr>
              </a:gs>
              <a:gs pos="0">
                <a:sysClr val="windowText" lastClr="000000">
                  <a:alpha val="82974"/>
                </a:sysClr>
              </a:gs>
              <a:gs pos="99000">
                <a:sysClr val="windowText" lastClr="000000">
                  <a:alpha val="55000"/>
                </a:sysClr>
              </a:gs>
            </a:gsLst>
            <a:path path="circle">
              <a:fillToRect r="100000" b="100000"/>
            </a:path>
            <a:tileRect l="-100000" t="-100000"/>
          </a:gradFill>
          <a:ln w="12700">
            <a:miter lim="400000"/>
          </a:ln>
        </p:spPr>
        <p:txBody>
          <a:bodyPr lIns="50800" tIns="50800" rIns="50800" bIns="5080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2600" b="0" i="0" u="none" strike="noStrike" kern="0" cap="all" spc="0" normalizeH="0" baseline="0" noProof="0" dirty="0">
              <a:ln>
                <a:noFill/>
              </a:ln>
              <a:solidFill>
                <a:srgbClr val="FFFFFF"/>
              </a:solidFill>
              <a:effectLst/>
              <a:uLnTx/>
              <a:uFillTx/>
              <a:latin typeface="Tenorite"/>
              <a:sym typeface="Avenir Next"/>
            </a:endParaRPr>
          </a:p>
        </p:txBody>
      </p:sp>
      <p:sp>
        <p:nvSpPr>
          <p:cNvPr id="5" name="Title 1">
            <a:extLst>
              <a:ext uri="{FF2B5EF4-FFF2-40B4-BE49-F238E27FC236}">
                <a16:creationId xmlns:a16="http://schemas.microsoft.com/office/drawing/2014/main" id="{B7841514-0A8A-FD86-1EBB-7E667386BFB0}"/>
              </a:ext>
            </a:extLst>
          </p:cNvPr>
          <p:cNvSpPr txBox="1">
            <a:spLocks/>
          </p:cNvSpPr>
          <p:nvPr/>
        </p:nvSpPr>
        <p:spPr>
          <a:xfrm>
            <a:off x="-65593" y="2546831"/>
            <a:ext cx="7555315" cy="189902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800" kern="1200">
                <a:solidFill>
                  <a:schemeClr val="tx1"/>
                </a:solidFill>
                <a:latin typeface="Seaford Display" pitchFamily="2" charset="0"/>
                <a:ea typeface="+mj-ea"/>
                <a:cs typeface="Seaford Display" pitchFamily="2" charset="0"/>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b="0" i="0" u="none" strike="noStrike" kern="1200" cap="none" spc="0" normalizeH="0" baseline="0" noProof="0" dirty="0">
                <a:ln>
                  <a:noFill/>
                </a:ln>
                <a:solidFill>
                  <a:prstClr val="white"/>
                </a:solidFill>
                <a:effectLst/>
                <a:uLnTx/>
                <a:uFillTx/>
                <a:latin typeface="Seaford Display" pitchFamily="2" charset="0"/>
                <a:ea typeface="+mj-ea"/>
              </a:rPr>
              <a:t>Concluding Remarks</a:t>
            </a:r>
          </a:p>
        </p:txBody>
      </p:sp>
    </p:spTree>
    <p:extLst>
      <p:ext uri="{BB962C8B-B14F-4D97-AF65-F5344CB8AC3E}">
        <p14:creationId xmlns:p14="http://schemas.microsoft.com/office/powerpoint/2010/main" val="381838496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11">
          <a:extLst>
            <a:ext uri="{FF2B5EF4-FFF2-40B4-BE49-F238E27FC236}">
              <a16:creationId xmlns:a16="http://schemas.microsoft.com/office/drawing/2014/main" id="{0227167E-151E-E37E-EC1C-85D1003F77E1}"/>
            </a:ext>
          </a:extLst>
        </p:cNvPr>
        <p:cNvGrpSpPr/>
        <p:nvPr/>
      </p:nvGrpSpPr>
      <p:grpSpPr>
        <a:xfrm>
          <a:off x="0" y="0"/>
          <a:ext cx="0" cy="0"/>
          <a:chOff x="0" y="0"/>
          <a:chExt cx="0" cy="0"/>
        </a:xfrm>
      </p:grpSpPr>
      <p:pic>
        <p:nvPicPr>
          <p:cNvPr id="113" name="Google Shape;113;p28" descr="Group 3.svg">
            <a:extLst>
              <a:ext uri="{FF2B5EF4-FFF2-40B4-BE49-F238E27FC236}">
                <a16:creationId xmlns:a16="http://schemas.microsoft.com/office/drawing/2014/main" id="{14F1AFDB-6C30-2FBB-D307-9718C5D1BEA3}"/>
              </a:ext>
            </a:extLst>
          </p:cNvPr>
          <p:cNvPicPr preferRelativeResize="0"/>
          <p:nvPr/>
        </p:nvPicPr>
        <p:blipFill rotWithShape="1">
          <a:blip r:embed="rId3">
            <a:alphaModFix/>
          </a:blip>
          <a:srcRect/>
          <a:stretch/>
        </p:blipFill>
        <p:spPr>
          <a:xfrm>
            <a:off x="701" y="1"/>
            <a:ext cx="12190601" cy="6858001"/>
          </a:xfrm>
          <a:prstGeom prst="rect">
            <a:avLst/>
          </a:prstGeom>
          <a:noFill/>
          <a:ln>
            <a:noFill/>
          </a:ln>
        </p:spPr>
      </p:pic>
      <p:sp>
        <p:nvSpPr>
          <p:cNvPr id="61" name="Rectangle 60">
            <a:extLst>
              <a:ext uri="{FF2B5EF4-FFF2-40B4-BE49-F238E27FC236}">
                <a16:creationId xmlns:a16="http://schemas.microsoft.com/office/drawing/2014/main" id="{11B611D9-E40B-A518-3C69-F8ADFDAAF86B}"/>
              </a:ext>
            </a:extLst>
          </p:cNvPr>
          <p:cNvSpPr/>
          <p:nvPr/>
        </p:nvSpPr>
        <p:spPr>
          <a:xfrm>
            <a:off x="1267792" y="471160"/>
            <a:ext cx="10924208" cy="757065"/>
          </a:xfrm>
          <a:prstGeom prst="rect">
            <a:avLst/>
          </a:prstGeom>
          <a:noFill/>
          <a:ln>
            <a:noFill/>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hueOff val="0"/>
                  <a:satOff val="0"/>
                  <a:lumOff val="0"/>
                  <a:alphaOff val="0"/>
                </a:prstClr>
              </a:solidFill>
              <a:effectLst/>
              <a:uLnTx/>
              <a:uFillTx/>
              <a:latin typeface="Calibri" panose="020F0502020204030204"/>
              <a:ea typeface="+mn-ea"/>
              <a:cs typeface="+mn-cs"/>
            </a:endParaRPr>
          </a:p>
        </p:txBody>
      </p:sp>
      <p:sp>
        <p:nvSpPr>
          <p:cNvPr id="62" name="Title 1">
            <a:extLst>
              <a:ext uri="{FF2B5EF4-FFF2-40B4-BE49-F238E27FC236}">
                <a16:creationId xmlns:a16="http://schemas.microsoft.com/office/drawing/2014/main" id="{7F027673-9217-E02F-67E9-647C92FF2E23}"/>
              </a:ext>
            </a:extLst>
          </p:cNvPr>
          <p:cNvSpPr txBox="1">
            <a:spLocks/>
          </p:cNvSpPr>
          <p:nvPr/>
        </p:nvSpPr>
        <p:spPr>
          <a:xfrm>
            <a:off x="417443" y="-29755"/>
            <a:ext cx="11085034"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800" kern="1200">
                <a:solidFill>
                  <a:schemeClr val="tx1"/>
                </a:solidFill>
                <a:latin typeface="Seaford Display" pitchFamily="2" charset="0"/>
                <a:ea typeface="+mj-ea"/>
                <a:cs typeface="Seaford Display" pitchFamily="2"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1" i="0" u="none" strike="noStrike" kern="1200" cap="none" spc="0" normalizeH="0" baseline="0" noProof="0" dirty="0">
                <a:ln>
                  <a:noFill/>
                </a:ln>
                <a:solidFill>
                  <a:sysClr val="windowText" lastClr="000000"/>
                </a:solidFill>
                <a:effectLst/>
                <a:uLnTx/>
                <a:uFillTx/>
                <a:latin typeface="Seaford Display" pitchFamily="2" charset="0"/>
                <a:ea typeface="+mj-ea"/>
              </a:rPr>
              <a:t>Wrapping up, but looking forward</a:t>
            </a:r>
          </a:p>
        </p:txBody>
      </p:sp>
      <p:sp>
        <p:nvSpPr>
          <p:cNvPr id="92" name="Content Placeholder 2">
            <a:extLst>
              <a:ext uri="{FF2B5EF4-FFF2-40B4-BE49-F238E27FC236}">
                <a16:creationId xmlns:a16="http://schemas.microsoft.com/office/drawing/2014/main" id="{59E06BDC-ABBE-B2E1-FA80-B0E649AD720E}"/>
              </a:ext>
            </a:extLst>
          </p:cNvPr>
          <p:cNvSpPr txBox="1">
            <a:spLocks/>
          </p:cNvSpPr>
          <p:nvPr/>
        </p:nvSpPr>
        <p:spPr>
          <a:xfrm>
            <a:off x="459220" y="1218286"/>
            <a:ext cx="11013440" cy="522890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Tenorite"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enorite"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enorite"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enorite"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enorite"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defRPr/>
            </a:pPr>
            <a:r>
              <a:rPr lang="en-US" dirty="0">
                <a:solidFill>
                  <a:sysClr val="windowText" lastClr="000000"/>
                </a:solidFill>
              </a:rPr>
              <a:t>You </a:t>
            </a:r>
            <a:r>
              <a:rPr kumimoji="0" lang="en-US" sz="2800" b="0" i="0" u="none" strike="noStrike" kern="1200" cap="none" spc="0" normalizeH="0" baseline="0" noProof="0" dirty="0">
                <a:ln>
                  <a:noFill/>
                </a:ln>
                <a:solidFill>
                  <a:sysClr val="windowText" lastClr="000000"/>
                </a:solidFill>
                <a:effectLst/>
                <a:uLnTx/>
                <a:uFillTx/>
                <a:latin typeface="Tenorite" pitchFamily="2" charset="0"/>
                <a:ea typeface="+mn-ea"/>
                <a:cs typeface="+mn-cs"/>
              </a:rPr>
              <a:t>can now use Rust to build complex, real-world </a:t>
            </a:r>
            <a:r>
              <a:rPr lang="en-US" dirty="0">
                <a:solidFill>
                  <a:sysClr val="windowText" lastClr="000000"/>
                </a:solidFill>
              </a:rPr>
              <a:t>apps!  🚀</a:t>
            </a:r>
            <a:endParaRPr kumimoji="0" lang="en-US" sz="2800" b="0" i="0" u="none" strike="noStrike" kern="1200" cap="none" spc="0" normalizeH="0" baseline="0" noProof="0" dirty="0">
              <a:ln>
                <a:noFill/>
              </a:ln>
              <a:solidFill>
                <a:sysClr val="windowText" lastClr="000000"/>
              </a:solidFill>
              <a:effectLst/>
              <a:uLnTx/>
              <a:uFillTx/>
              <a:latin typeface="Tenorite" pitchFamily="2" charset="0"/>
              <a:ea typeface="+mn-ea"/>
              <a:cs typeface="+mn-cs"/>
            </a:endParaRPr>
          </a:p>
          <a:p>
            <a:pPr lvl="1">
              <a:defRPr/>
            </a:pPr>
            <a:r>
              <a:rPr lang="en-US" dirty="0">
                <a:solidFill>
                  <a:sysClr val="windowText" lastClr="000000"/>
                </a:solidFill>
              </a:rPr>
              <a:t>Makepad + Robius enable </a:t>
            </a:r>
            <a:r>
              <a:rPr kumimoji="0" lang="en-US" sz="2400" b="0" i="0" u="none" strike="noStrike" kern="1200" cap="none" spc="0" normalizeH="0" baseline="0" noProof="0" dirty="0">
                <a:ln>
                  <a:noFill/>
                </a:ln>
                <a:solidFill>
                  <a:sysClr val="windowText" lastClr="000000"/>
                </a:solidFill>
                <a:effectLst/>
                <a:uLnTx/>
                <a:uFillTx/>
                <a:latin typeface="Tenorite" pitchFamily="2" charset="0"/>
                <a:ea typeface="+mn-ea"/>
                <a:cs typeface="+mn-cs"/>
              </a:rPr>
              <a:t>high performance UI/UX</a:t>
            </a:r>
            <a:br>
              <a:rPr kumimoji="0" lang="en-US" sz="2400" b="0" i="0" u="none" strike="noStrike" kern="1200" cap="none" spc="0" normalizeH="0" baseline="0" noProof="0" dirty="0">
                <a:ln>
                  <a:noFill/>
                </a:ln>
                <a:solidFill>
                  <a:sysClr val="windowText" lastClr="000000"/>
                </a:solidFill>
                <a:effectLst/>
                <a:uLnTx/>
                <a:uFillTx/>
                <a:latin typeface="Tenorite" pitchFamily="2" charset="0"/>
                <a:ea typeface="+mn-ea"/>
                <a:cs typeface="+mn-cs"/>
              </a:rPr>
            </a:br>
            <a:r>
              <a:rPr kumimoji="0" lang="en-US" sz="2400" b="0" i="0" u="none" strike="noStrike" kern="1200" cap="none" spc="0" normalizeH="0" baseline="0" noProof="0" dirty="0">
                <a:ln>
                  <a:noFill/>
                </a:ln>
                <a:solidFill>
                  <a:sysClr val="windowText" lastClr="000000"/>
                </a:solidFill>
                <a:effectLst/>
                <a:uLnTx/>
                <a:uFillTx/>
                <a:latin typeface="Tenorite" pitchFamily="2" charset="0"/>
                <a:ea typeface="+mn-ea"/>
                <a:cs typeface="+mn-cs"/>
              </a:rPr>
              <a:t>amidst very demanding use cases</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ysClr val="windowText" lastClr="000000"/>
                </a:solidFill>
                <a:effectLst/>
                <a:uLnTx/>
                <a:uFillTx/>
                <a:latin typeface="Tenorite" pitchFamily="2" charset="0"/>
                <a:ea typeface="+mn-ea"/>
                <a:cs typeface="+mn-cs"/>
              </a:rPr>
              <a:t>Offers consistent, deep system integration across multiple platforms</a:t>
            </a:r>
            <a:br>
              <a:rPr kumimoji="0" lang="en-US" sz="2400" b="0" i="0" u="none" strike="noStrike" kern="1200" cap="none" spc="0" normalizeH="0" baseline="0" noProof="0" dirty="0">
                <a:ln>
                  <a:noFill/>
                </a:ln>
                <a:solidFill>
                  <a:sysClr val="windowText" lastClr="000000"/>
                </a:solidFill>
                <a:effectLst/>
                <a:uLnTx/>
                <a:uFillTx/>
                <a:latin typeface="Tenorite" pitchFamily="2" charset="0"/>
                <a:ea typeface="+mn-ea"/>
                <a:cs typeface="+mn-cs"/>
              </a:rPr>
            </a:br>
            <a:endParaRPr kumimoji="0" lang="en-US" sz="2400" b="0" i="0" u="none" strike="noStrike" kern="1200" cap="none" spc="0" normalizeH="0" baseline="0" noProof="0" dirty="0">
              <a:ln>
                <a:noFill/>
              </a:ln>
              <a:solidFill>
                <a:sysClr val="windowText" lastClr="000000"/>
              </a:solidFill>
              <a:effectLst/>
              <a:uLnTx/>
              <a:uFillTx/>
              <a:latin typeface="Tenorite" pitchFamily="2" charset="0"/>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sysClr val="windowText" lastClr="000000"/>
                </a:solidFill>
                <a:effectLst/>
                <a:uLnTx/>
                <a:uFillTx/>
                <a:latin typeface="Tenorite" pitchFamily="2" charset="0"/>
                <a:ea typeface="+mn-ea"/>
                <a:cs typeface="+mn-cs"/>
              </a:rPr>
              <a:t>Many challenges still remain</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ysClr val="windowText" lastClr="000000"/>
                </a:solidFill>
                <a:effectLst/>
                <a:uLnTx/>
                <a:uFillTx/>
                <a:latin typeface="Tenorite" pitchFamily="2" charset="0"/>
                <a:ea typeface="+mn-ea"/>
                <a:cs typeface="+mn-cs"/>
              </a:rPr>
              <a:t>Simplifying UI design, more platform features, better build tooling</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ysClr val="windowText" lastClr="000000"/>
                </a:solidFill>
                <a:effectLst/>
                <a:uLnTx/>
                <a:uFillTx/>
                <a:latin typeface="Tenorite" pitchFamily="2" charset="0"/>
                <a:ea typeface="+mn-ea"/>
                <a:cs typeface="+mn-cs"/>
              </a:rPr>
              <a:t>Deeper TSP integration: referrals, nested relationships, double encryption</a:t>
            </a:r>
            <a:br>
              <a:rPr kumimoji="0" lang="en-US" sz="2400" b="0" i="0" u="none" strike="noStrike" kern="1200" cap="none" spc="0" normalizeH="0" baseline="0" noProof="0" dirty="0">
                <a:ln>
                  <a:noFill/>
                </a:ln>
                <a:solidFill>
                  <a:sysClr val="windowText" lastClr="000000"/>
                </a:solidFill>
                <a:effectLst/>
                <a:uLnTx/>
                <a:uFillTx/>
                <a:latin typeface="Tenorite" pitchFamily="2" charset="0"/>
                <a:ea typeface="+mn-ea"/>
                <a:cs typeface="+mn-cs"/>
              </a:rPr>
            </a:br>
            <a:endParaRPr kumimoji="0" lang="en-US" sz="2400" b="0" i="0" u="none" strike="noStrike" kern="1200" cap="none" spc="0" normalizeH="0" baseline="0" noProof="0" dirty="0">
              <a:ln>
                <a:noFill/>
              </a:ln>
              <a:solidFill>
                <a:sysClr val="windowText" lastClr="000000"/>
              </a:solidFill>
              <a:effectLst/>
              <a:uLnTx/>
              <a:uFillTx/>
              <a:latin typeface="Tenorite" pitchFamily="2" charset="0"/>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sysClr val="windowText" lastClr="000000"/>
                </a:solidFill>
                <a:effectLst/>
                <a:uLnTx/>
                <a:uFillTx/>
                <a:latin typeface="Tenorite" pitchFamily="2" charset="0"/>
                <a:ea typeface="+mn-ea"/>
                <a:cs typeface="+mn-cs"/>
              </a:rPr>
              <a:t>For more, check out our blog:  </a:t>
            </a:r>
            <a:r>
              <a:rPr kumimoji="0" lang="en-US" sz="2800" b="0" i="0" u="none" strike="noStrike" kern="1200" cap="none" spc="0" normalizeH="0" baseline="0" noProof="0" dirty="0">
                <a:ln>
                  <a:noFill/>
                </a:ln>
                <a:solidFill>
                  <a:sysClr val="windowText" lastClr="000000"/>
                </a:solidFill>
                <a:effectLst/>
                <a:uLnTx/>
                <a:uFillTx/>
                <a:latin typeface="Tenorite" pitchFamily="2" charset="0"/>
                <a:ea typeface="+mn-ea"/>
                <a:cs typeface="+mn-cs"/>
                <a:hlinkClick r:id="rId4"/>
              </a:rPr>
              <a:t>robius.rs/blog/</a:t>
            </a:r>
            <a:endParaRPr kumimoji="0" lang="en-US" sz="2800" b="0" i="0" u="none" strike="noStrike" kern="1200" cap="none" spc="0" normalizeH="0" baseline="0" noProof="0" dirty="0">
              <a:ln>
                <a:noFill/>
              </a:ln>
              <a:solidFill>
                <a:sysClr val="windowText" lastClr="000000"/>
              </a:solidFill>
              <a:effectLst/>
              <a:uLnTx/>
              <a:uFillTx/>
              <a:latin typeface="Tenorite" pitchFamily="2" charset="0"/>
              <a:ea typeface="+mn-ea"/>
              <a:cs typeface="+mn-cs"/>
            </a:endParaRPr>
          </a:p>
          <a:p>
            <a:pPr lvl="1">
              <a:defRPr/>
            </a:pPr>
            <a:r>
              <a:rPr lang="en-US" dirty="0">
                <a:solidFill>
                  <a:sysClr val="windowText" lastClr="000000"/>
                </a:solidFill>
              </a:rPr>
              <a:t>Looking forward to continued collaboration with other Rust UI/App</a:t>
            </a:r>
            <a:br>
              <a:rPr lang="en-US" dirty="0">
                <a:solidFill>
                  <a:sysClr val="windowText" lastClr="000000"/>
                </a:solidFill>
              </a:rPr>
            </a:br>
            <a:r>
              <a:rPr lang="en-US" dirty="0">
                <a:solidFill>
                  <a:sysClr val="windowText" lastClr="000000"/>
                </a:solidFill>
              </a:rPr>
              <a:t>project organizations, and the Rust lang/libs/tools teams</a:t>
            </a:r>
            <a:br>
              <a:rPr lang="en-US" sz="3200" dirty="0">
                <a:solidFill>
                  <a:sysClr val="windowText" lastClr="000000"/>
                </a:solidFill>
              </a:rPr>
            </a:br>
            <a:endParaRPr lang="en-US" sz="3200" b="1" dirty="0">
              <a:solidFill>
                <a:sysClr val="windowText" lastClr="000000"/>
              </a:solidFill>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sysClr val="windowText" lastClr="000000"/>
              </a:solidFill>
              <a:effectLst/>
              <a:uLnTx/>
              <a:uFillTx/>
              <a:latin typeface="Tenorite" pitchFamily="2" charset="0"/>
              <a:ea typeface="+mn-ea"/>
              <a:cs typeface="+mn-cs"/>
            </a:endParaRPr>
          </a:p>
        </p:txBody>
      </p:sp>
      <p:sp>
        <p:nvSpPr>
          <p:cNvPr id="93" name="Google Shape;134;p30">
            <a:extLst>
              <a:ext uri="{FF2B5EF4-FFF2-40B4-BE49-F238E27FC236}">
                <a16:creationId xmlns:a16="http://schemas.microsoft.com/office/drawing/2014/main" id="{2BBEB027-9667-4C31-ED62-3E0B706E5929}"/>
              </a:ext>
            </a:extLst>
          </p:cNvPr>
          <p:cNvSpPr/>
          <p:nvPr/>
        </p:nvSpPr>
        <p:spPr>
          <a:xfrm>
            <a:off x="34599" y="6096000"/>
            <a:ext cx="12192000" cy="762000"/>
          </a:xfrm>
          <a:prstGeom prst="rect">
            <a:avLst/>
          </a:prstGeom>
          <a:solidFill>
            <a:srgbClr val="FFE9E6"/>
          </a:solidFill>
          <a:ln>
            <a:noFill/>
          </a:ln>
        </p:spPr>
        <p:txBody>
          <a:bodyPr spcFirstLastPara="1" wrap="square" lIns="0" tIns="0" rIns="0" bIns="0" anchor="ctr" anchorCtr="0">
            <a:noAutofit/>
          </a:bodyPr>
          <a:lstStyle/>
          <a:p>
            <a:pPr algn="ctr">
              <a:buClr>
                <a:srgbClr val="FFFFFF"/>
              </a:buClr>
              <a:buSzPts val="1200"/>
            </a:pPr>
            <a:endParaRPr sz="1600">
              <a:solidFill>
                <a:srgbClr val="FFFFFF"/>
              </a:solidFill>
              <a:latin typeface="Helvetica Neue"/>
              <a:ea typeface="Helvetica Neue"/>
              <a:cs typeface="Helvetica Neue"/>
              <a:sym typeface="Helvetica Neue"/>
            </a:endParaRPr>
          </a:p>
        </p:txBody>
      </p:sp>
      <p:pic>
        <p:nvPicPr>
          <p:cNvPr id="94" name="Google Shape;135;p30" descr="Group.svg">
            <a:extLst>
              <a:ext uri="{FF2B5EF4-FFF2-40B4-BE49-F238E27FC236}">
                <a16:creationId xmlns:a16="http://schemas.microsoft.com/office/drawing/2014/main" id="{C1F4220D-13B9-A789-664E-3447C291F181}"/>
              </a:ext>
            </a:extLst>
          </p:cNvPr>
          <p:cNvPicPr preferRelativeResize="0"/>
          <p:nvPr/>
        </p:nvPicPr>
        <p:blipFill rotWithShape="1">
          <a:blip r:embed="rId5">
            <a:alphaModFix/>
          </a:blip>
          <a:srcRect/>
          <a:stretch/>
        </p:blipFill>
        <p:spPr>
          <a:xfrm>
            <a:off x="11247899" y="6187617"/>
            <a:ext cx="774233" cy="573505"/>
          </a:xfrm>
          <a:prstGeom prst="rect">
            <a:avLst/>
          </a:prstGeom>
          <a:noFill/>
          <a:ln>
            <a:noFill/>
          </a:ln>
        </p:spPr>
      </p:pic>
      <p:pic>
        <p:nvPicPr>
          <p:cNvPr id="95" name="Google Shape;136;p30" descr="Frame 3.svg">
            <a:extLst>
              <a:ext uri="{FF2B5EF4-FFF2-40B4-BE49-F238E27FC236}">
                <a16:creationId xmlns:a16="http://schemas.microsoft.com/office/drawing/2014/main" id="{FCD120E2-2A3C-2B9B-312A-A980115691B2}"/>
              </a:ext>
            </a:extLst>
          </p:cNvPr>
          <p:cNvPicPr preferRelativeResize="0"/>
          <p:nvPr/>
        </p:nvPicPr>
        <p:blipFill rotWithShape="1">
          <a:blip r:embed="rId6">
            <a:alphaModFix/>
          </a:blip>
          <a:srcRect r="53767"/>
          <a:stretch>
            <a:fillRect/>
          </a:stretch>
        </p:blipFill>
        <p:spPr>
          <a:xfrm>
            <a:off x="508000" y="6314224"/>
            <a:ext cx="3006262" cy="248657"/>
          </a:xfrm>
          <a:prstGeom prst="rect">
            <a:avLst/>
          </a:prstGeom>
          <a:noFill/>
          <a:ln>
            <a:noFill/>
          </a:ln>
        </p:spPr>
      </p:pic>
      <p:pic>
        <p:nvPicPr>
          <p:cNvPr id="96" name="Google Shape;136;p30" descr="Frame 3.svg">
            <a:extLst>
              <a:ext uri="{FF2B5EF4-FFF2-40B4-BE49-F238E27FC236}">
                <a16:creationId xmlns:a16="http://schemas.microsoft.com/office/drawing/2014/main" id="{90476788-CA16-94CF-EC22-CB721227FE45}"/>
              </a:ext>
            </a:extLst>
          </p:cNvPr>
          <p:cNvPicPr preferRelativeResize="0"/>
          <p:nvPr/>
        </p:nvPicPr>
        <p:blipFill rotWithShape="1">
          <a:blip r:embed="rId6">
            <a:alphaModFix/>
          </a:blip>
          <a:srcRect l="46233"/>
          <a:stretch>
            <a:fillRect/>
          </a:stretch>
        </p:blipFill>
        <p:spPr>
          <a:xfrm>
            <a:off x="3578998" y="6314224"/>
            <a:ext cx="3496138" cy="248657"/>
          </a:xfrm>
          <a:prstGeom prst="rect">
            <a:avLst/>
          </a:prstGeom>
          <a:noFill/>
          <a:ln>
            <a:noFill/>
          </a:ln>
        </p:spPr>
      </p:pic>
      <p:pic>
        <p:nvPicPr>
          <p:cNvPr id="97" name="Google Shape;133;p30" descr="Frame 1.svg">
            <a:extLst>
              <a:ext uri="{FF2B5EF4-FFF2-40B4-BE49-F238E27FC236}">
                <a16:creationId xmlns:a16="http://schemas.microsoft.com/office/drawing/2014/main" id="{BFA3E970-7D0C-F222-920F-7801024C7AF7}"/>
              </a:ext>
            </a:extLst>
          </p:cNvPr>
          <p:cNvPicPr preferRelativeResize="0"/>
          <p:nvPr/>
        </p:nvPicPr>
        <p:blipFill rotWithShape="1">
          <a:blip r:embed="rId7">
            <a:alphaModFix/>
          </a:blip>
          <a:srcRect/>
          <a:stretch/>
        </p:blipFill>
        <p:spPr>
          <a:xfrm>
            <a:off x="10252344" y="425858"/>
            <a:ext cx="1666875" cy="381000"/>
          </a:xfrm>
          <a:prstGeom prst="rect">
            <a:avLst/>
          </a:prstGeom>
          <a:noFill/>
          <a:ln>
            <a:noFill/>
          </a:ln>
        </p:spPr>
      </p:pic>
    </p:spTree>
    <p:extLst>
      <p:ext uri="{BB962C8B-B14F-4D97-AF65-F5344CB8AC3E}">
        <p14:creationId xmlns:p14="http://schemas.microsoft.com/office/powerpoint/2010/main" val="409981782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31">
          <a:extLst>
            <a:ext uri="{FF2B5EF4-FFF2-40B4-BE49-F238E27FC236}">
              <a16:creationId xmlns:a16="http://schemas.microsoft.com/office/drawing/2014/main" id="{3C0E8520-81C1-8535-F5AE-1994EFCA5A81}"/>
            </a:ext>
          </a:extLst>
        </p:cNvPr>
        <p:cNvGrpSpPr/>
        <p:nvPr/>
      </p:nvGrpSpPr>
      <p:grpSpPr>
        <a:xfrm>
          <a:off x="0" y="0"/>
          <a:ext cx="0" cy="0"/>
          <a:chOff x="0" y="0"/>
          <a:chExt cx="0" cy="0"/>
        </a:xfrm>
      </p:grpSpPr>
      <p:pic>
        <p:nvPicPr>
          <p:cNvPr id="132" name="Google Shape;132;p30" descr="Mask group.svg">
            <a:extLst>
              <a:ext uri="{FF2B5EF4-FFF2-40B4-BE49-F238E27FC236}">
                <a16:creationId xmlns:a16="http://schemas.microsoft.com/office/drawing/2014/main" id="{5B4B077D-4E2C-963F-EF0F-2782A5E4B689}"/>
              </a:ext>
            </a:extLst>
          </p:cNvPr>
          <p:cNvPicPr preferRelativeResize="0"/>
          <p:nvPr/>
        </p:nvPicPr>
        <p:blipFill rotWithShape="1">
          <a:blip r:embed="rId3">
            <a:alphaModFix/>
          </a:blip>
          <a:srcRect/>
          <a:stretch/>
        </p:blipFill>
        <p:spPr>
          <a:xfrm>
            <a:off x="4782" y="153224"/>
            <a:ext cx="12192000" cy="6858000"/>
          </a:xfrm>
          <a:prstGeom prst="rect">
            <a:avLst/>
          </a:prstGeom>
          <a:noFill/>
          <a:ln>
            <a:noFill/>
          </a:ln>
        </p:spPr>
      </p:pic>
      <p:pic>
        <p:nvPicPr>
          <p:cNvPr id="135" name="Google Shape;135;p30" descr="Group.svg">
            <a:extLst>
              <a:ext uri="{FF2B5EF4-FFF2-40B4-BE49-F238E27FC236}">
                <a16:creationId xmlns:a16="http://schemas.microsoft.com/office/drawing/2014/main" id="{C653BE60-98A7-5E2E-AD0F-939FC7606099}"/>
              </a:ext>
            </a:extLst>
          </p:cNvPr>
          <p:cNvPicPr preferRelativeResize="0"/>
          <p:nvPr/>
        </p:nvPicPr>
        <p:blipFill rotWithShape="1">
          <a:blip r:embed="rId4">
            <a:alphaModFix/>
          </a:blip>
          <a:srcRect/>
          <a:stretch/>
        </p:blipFill>
        <p:spPr>
          <a:xfrm>
            <a:off x="11247899" y="6187617"/>
            <a:ext cx="774233" cy="573505"/>
          </a:xfrm>
          <a:prstGeom prst="rect">
            <a:avLst/>
          </a:prstGeom>
          <a:noFill/>
          <a:ln>
            <a:noFill/>
          </a:ln>
        </p:spPr>
      </p:pic>
      <p:sp>
        <p:nvSpPr>
          <p:cNvPr id="137" name="Google Shape;137;p30">
            <a:extLst>
              <a:ext uri="{FF2B5EF4-FFF2-40B4-BE49-F238E27FC236}">
                <a16:creationId xmlns:a16="http://schemas.microsoft.com/office/drawing/2014/main" id="{430BC6CA-4F9F-756E-5F5E-C36F05C39C69}"/>
              </a:ext>
            </a:extLst>
          </p:cNvPr>
          <p:cNvSpPr txBox="1"/>
          <p:nvPr/>
        </p:nvSpPr>
        <p:spPr>
          <a:xfrm>
            <a:off x="635000" y="292779"/>
            <a:ext cx="11349486" cy="605294"/>
          </a:xfrm>
          <a:prstGeom prst="rect">
            <a:avLst/>
          </a:prstGeom>
          <a:noFill/>
          <a:ln>
            <a:noFill/>
          </a:ln>
        </p:spPr>
        <p:txBody>
          <a:bodyPr spcFirstLastPara="1" wrap="square" lIns="25400" tIns="25400" rIns="25400" bIns="25400" anchor="ctr" anchorCtr="0">
            <a:spAutoFit/>
          </a:bodyPr>
          <a:lstStyle/>
          <a:p>
            <a:pPr>
              <a:buClr>
                <a:srgbClr val="000000"/>
              </a:buClr>
              <a:buSzPts val="3000"/>
            </a:pPr>
            <a:r>
              <a:rPr lang="en" sz="3600" b="1" dirty="0">
                <a:solidFill>
                  <a:srgbClr val="000000"/>
                </a:solidFill>
                <a:latin typeface="Helvetica Neue"/>
                <a:ea typeface="Helvetica Neue"/>
                <a:cs typeface="Helvetica Neue"/>
                <a:sym typeface="Helvetica Neue"/>
              </a:rPr>
              <a:t>Roadmap </a:t>
            </a:r>
            <a:r>
              <a:rPr kumimoji="0" lang="en-US" sz="3200" b="0" i="0" u="none" strike="noStrike" kern="0" cap="none" spc="0" normalizeH="0" baseline="0" noProof="0" dirty="0">
                <a:ln>
                  <a:noFill/>
                </a:ln>
                <a:solidFill>
                  <a:srgbClr val="FFFFFF">
                    <a:lumMod val="65000"/>
                  </a:srgbClr>
                </a:solidFill>
                <a:effectLst/>
                <a:uLnTx/>
                <a:uFillTx/>
                <a:latin typeface="Helvetica Neue"/>
                <a:ea typeface="Helvetica Neue"/>
                <a:cs typeface="Helvetica Neue"/>
                <a:sym typeface="Helvetica Neue"/>
              </a:rPr>
              <a:t>(in no particular order)</a:t>
            </a:r>
            <a:endParaRPr sz="600" dirty="0"/>
          </a:p>
        </p:txBody>
      </p:sp>
      <p:pic>
        <p:nvPicPr>
          <p:cNvPr id="3" name="Google Shape;133;p30" descr="Frame 1.svg">
            <a:extLst>
              <a:ext uri="{FF2B5EF4-FFF2-40B4-BE49-F238E27FC236}">
                <a16:creationId xmlns:a16="http://schemas.microsoft.com/office/drawing/2014/main" id="{DE0F0EC8-5AA8-7031-81EE-8603A1EE3B08}"/>
              </a:ext>
            </a:extLst>
          </p:cNvPr>
          <p:cNvPicPr preferRelativeResize="0"/>
          <p:nvPr/>
        </p:nvPicPr>
        <p:blipFill rotWithShape="1">
          <a:blip r:embed="rId5">
            <a:alphaModFix/>
          </a:blip>
          <a:srcRect/>
          <a:stretch/>
        </p:blipFill>
        <p:spPr>
          <a:xfrm>
            <a:off x="10317611" y="451966"/>
            <a:ext cx="1666875" cy="381000"/>
          </a:xfrm>
          <a:prstGeom prst="rect">
            <a:avLst/>
          </a:prstGeom>
          <a:noFill/>
          <a:ln>
            <a:noFill/>
          </a:ln>
        </p:spPr>
      </p:pic>
      <p:cxnSp>
        <p:nvCxnSpPr>
          <p:cNvPr id="6" name="Straight Arrow Connector 5">
            <a:extLst>
              <a:ext uri="{FF2B5EF4-FFF2-40B4-BE49-F238E27FC236}">
                <a16:creationId xmlns:a16="http://schemas.microsoft.com/office/drawing/2014/main" id="{16FD3C55-379C-09CF-3E0D-2EBC7259BACD}"/>
              </a:ext>
            </a:extLst>
          </p:cNvPr>
          <p:cNvCxnSpPr>
            <a:cxnSpLocks/>
          </p:cNvCxnSpPr>
          <p:nvPr/>
        </p:nvCxnSpPr>
        <p:spPr>
          <a:xfrm>
            <a:off x="1073325" y="1101953"/>
            <a:ext cx="0" cy="5321309"/>
          </a:xfrm>
          <a:prstGeom prst="straightConnector1">
            <a:avLst/>
          </a:prstGeom>
          <a:ln w="9525">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 name="Content Placeholder 2">
            <a:extLst>
              <a:ext uri="{FF2B5EF4-FFF2-40B4-BE49-F238E27FC236}">
                <a16:creationId xmlns:a16="http://schemas.microsoft.com/office/drawing/2014/main" id="{3C31ACA3-6501-915A-8D98-8EEBBB616B92}"/>
              </a:ext>
            </a:extLst>
          </p:cNvPr>
          <p:cNvSpPr txBox="1">
            <a:spLocks/>
          </p:cNvSpPr>
          <p:nvPr/>
        </p:nvSpPr>
        <p:spPr>
          <a:xfrm>
            <a:off x="541716" y="1324884"/>
            <a:ext cx="11139869" cy="466713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Tenorite"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enorite"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enorite"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enorite"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enorite"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208088" indent="0">
              <a:lnSpc>
                <a:spcPct val="70000"/>
              </a:lnSpc>
              <a:buFont typeface="Arial" panose="020B0604020202020204" pitchFamily="34" charset="0"/>
              <a:buNone/>
            </a:pPr>
            <a:r>
              <a:rPr lang="en-US" sz="2400" dirty="0"/>
              <a:t>Expand </a:t>
            </a:r>
            <a:r>
              <a:rPr lang="en-US" sz="2400" dirty="0" err="1"/>
              <a:t>Makepad’s</a:t>
            </a:r>
            <a:r>
              <a:rPr lang="en-US" sz="2400" dirty="0"/>
              <a:t> UI </a:t>
            </a:r>
            <a:r>
              <a:rPr lang="en-US" sz="2400" b="1" dirty="0">
                <a:solidFill>
                  <a:srgbClr val="1D4999"/>
                </a:solidFill>
              </a:rPr>
              <a:t>widget collection</a:t>
            </a:r>
            <a:r>
              <a:rPr lang="en-US" sz="2400" dirty="0"/>
              <a:t> and </a:t>
            </a:r>
            <a:r>
              <a:rPr lang="en-US" sz="2400" b="1" dirty="0">
                <a:solidFill>
                  <a:srgbClr val="1D4999"/>
                </a:solidFill>
              </a:rPr>
              <a:t>input event</a:t>
            </a:r>
            <a:r>
              <a:rPr lang="en-US" sz="2400" dirty="0"/>
              <a:t> support</a:t>
            </a:r>
          </a:p>
          <a:p>
            <a:pPr marL="1493838" indent="-285750">
              <a:lnSpc>
                <a:spcPct val="70000"/>
              </a:lnSpc>
            </a:pPr>
            <a:r>
              <a:rPr lang="en-US" sz="2100" dirty="0"/>
              <a:t>Ensure consistent coverage for app lifecycle events</a:t>
            </a:r>
          </a:p>
          <a:p>
            <a:pPr marL="1208088" indent="0">
              <a:lnSpc>
                <a:spcPct val="70000"/>
              </a:lnSpc>
              <a:spcBef>
                <a:spcPts val="2800"/>
              </a:spcBef>
              <a:buFont typeface="Arial" panose="020B0604020202020204" pitchFamily="34" charset="0"/>
              <a:buNone/>
            </a:pPr>
            <a:r>
              <a:rPr lang="en-US" sz="2400" dirty="0"/>
              <a:t>Continue developing key </a:t>
            </a:r>
            <a:r>
              <a:rPr lang="en-US" sz="2400" b="1" dirty="0">
                <a:solidFill>
                  <a:srgbClr val="1D4999"/>
                </a:solidFill>
              </a:rPr>
              <a:t>platform feature abstraction</a:t>
            </a:r>
            <a:r>
              <a:rPr lang="en-US" sz="2400" dirty="0"/>
              <a:t> crates</a:t>
            </a:r>
          </a:p>
          <a:p>
            <a:pPr marL="1493838" indent="-285750">
              <a:lnSpc>
                <a:spcPct val="70000"/>
              </a:lnSpc>
            </a:pPr>
            <a:r>
              <a:rPr lang="en-US" sz="2100" dirty="0"/>
              <a:t>Focus on mobile platform APIs, for truly </a:t>
            </a:r>
            <a:r>
              <a:rPr lang="en-US" sz="2100" i="1" dirty="0"/>
              <a:t>immersive </a:t>
            </a:r>
            <a:r>
              <a:rPr lang="en-US" sz="2100" dirty="0"/>
              <a:t>apps</a:t>
            </a:r>
          </a:p>
          <a:p>
            <a:pPr marL="1493838" indent="-285750">
              <a:lnSpc>
                <a:spcPct val="70000"/>
              </a:lnSpc>
            </a:pPr>
            <a:r>
              <a:rPr lang="en-US" sz="2100" dirty="0"/>
              <a:t>Backfill </a:t>
            </a:r>
            <a:r>
              <a:rPr lang="en-US" sz="2100" dirty="0" err="1"/>
              <a:t>OpenHarmony</a:t>
            </a:r>
            <a:r>
              <a:rPr lang="en-US" sz="2100" dirty="0"/>
              <a:t> support into existing Robius (and other) crates</a:t>
            </a:r>
          </a:p>
          <a:p>
            <a:pPr marL="1208088" indent="0">
              <a:lnSpc>
                <a:spcPct val="80000"/>
              </a:lnSpc>
              <a:spcBef>
                <a:spcPts val="2800"/>
              </a:spcBef>
              <a:buNone/>
            </a:pPr>
            <a:r>
              <a:rPr lang="en-US" sz="2400" dirty="0"/>
              <a:t>Better, more automated </a:t>
            </a:r>
            <a:r>
              <a:rPr lang="en-US" sz="2400" b="1" dirty="0">
                <a:solidFill>
                  <a:srgbClr val="1D4999"/>
                </a:solidFill>
              </a:rPr>
              <a:t>build tooling</a:t>
            </a:r>
          </a:p>
          <a:p>
            <a:pPr marL="1493838" indent="-285750">
              <a:lnSpc>
                <a:spcPct val="70000"/>
              </a:lnSpc>
            </a:pPr>
            <a:r>
              <a:rPr lang="en-US" sz="2100" dirty="0"/>
              <a:t>Auto-detection + generation of required app permissions/entitlements</a:t>
            </a:r>
          </a:p>
          <a:p>
            <a:pPr marL="1208088" indent="0">
              <a:lnSpc>
                <a:spcPct val="80000"/>
              </a:lnSpc>
              <a:spcBef>
                <a:spcPts val="2800"/>
              </a:spcBef>
              <a:buFont typeface="Arial" panose="020B0604020202020204" pitchFamily="34" charset="0"/>
              <a:buNone/>
            </a:pPr>
            <a:r>
              <a:rPr lang="en-US" sz="2400" b="1" dirty="0">
                <a:solidFill>
                  <a:srgbClr val="1D4999"/>
                </a:solidFill>
              </a:rPr>
              <a:t>Publish flagship apps</a:t>
            </a:r>
            <a:r>
              <a:rPr lang="en-US" sz="2400" dirty="0"/>
              <a:t> to app stores &amp; package managers</a:t>
            </a:r>
          </a:p>
          <a:p>
            <a:pPr marL="1493838" indent="-285750">
              <a:lnSpc>
                <a:spcPct val="70000"/>
              </a:lnSpc>
            </a:pPr>
            <a:r>
              <a:rPr lang="en-US" sz="2100" dirty="0"/>
              <a:t>Under the stewardship of the GOSIM organization</a:t>
            </a:r>
          </a:p>
          <a:p>
            <a:pPr marL="1208088" indent="0">
              <a:lnSpc>
                <a:spcPct val="80000"/>
              </a:lnSpc>
              <a:spcBef>
                <a:spcPts val="3400"/>
              </a:spcBef>
              <a:buFont typeface="Arial" panose="020B0604020202020204" pitchFamily="34" charset="0"/>
              <a:buNone/>
            </a:pPr>
            <a:r>
              <a:rPr lang="en-US" sz="2400" b="1" dirty="0">
                <a:solidFill>
                  <a:srgbClr val="1D4999"/>
                </a:solidFill>
              </a:rPr>
              <a:t>More docs </a:t>
            </a:r>
            <a:r>
              <a:rPr lang="en-US" sz="2400" dirty="0"/>
              <a:t>and</a:t>
            </a:r>
            <a:r>
              <a:rPr lang="en-US" sz="2400" b="1" dirty="0">
                <a:solidFill>
                  <a:srgbClr val="1D4999"/>
                </a:solidFill>
              </a:rPr>
              <a:t> guided tutorials </a:t>
            </a:r>
            <a:r>
              <a:rPr lang="en-US" sz="2400" dirty="0"/>
              <a:t>for Makepad + Robius app dev</a:t>
            </a:r>
          </a:p>
        </p:txBody>
      </p:sp>
      <p:grpSp>
        <p:nvGrpSpPr>
          <p:cNvPr id="8" name="Group 7">
            <a:extLst>
              <a:ext uri="{FF2B5EF4-FFF2-40B4-BE49-F238E27FC236}">
                <a16:creationId xmlns:a16="http://schemas.microsoft.com/office/drawing/2014/main" id="{88AE64B4-6954-DDA2-4ABD-4E3A8527CFE6}"/>
              </a:ext>
            </a:extLst>
          </p:cNvPr>
          <p:cNvGrpSpPr/>
          <p:nvPr/>
        </p:nvGrpSpPr>
        <p:grpSpPr>
          <a:xfrm>
            <a:off x="691318" y="2394556"/>
            <a:ext cx="763902" cy="735856"/>
            <a:chOff x="613137" y="2487881"/>
            <a:chExt cx="812044" cy="782230"/>
          </a:xfrm>
        </p:grpSpPr>
        <p:pic>
          <p:nvPicPr>
            <p:cNvPr id="9" name="Picture 2">
              <a:extLst>
                <a:ext uri="{FF2B5EF4-FFF2-40B4-BE49-F238E27FC236}">
                  <a16:creationId xmlns:a16="http://schemas.microsoft.com/office/drawing/2014/main" id="{7785C76D-E07E-8D43-A0E1-9B921D019A59}"/>
                </a:ext>
              </a:extLst>
            </p:cNvPr>
            <p:cNvPicPr>
              <a:picLocks noChangeAspect="1" noChangeArrowheads="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a:ext>
              </a:extLst>
            </a:blip>
            <a:srcRect/>
            <a:stretch>
              <a:fillRect/>
            </a:stretch>
          </p:blipFill>
          <p:spPr bwMode="auto">
            <a:xfrm flipH="1">
              <a:off x="890154" y="2487881"/>
              <a:ext cx="267831" cy="31363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a:extLst>
                <a:ext uri="{FF2B5EF4-FFF2-40B4-BE49-F238E27FC236}">
                  <a16:creationId xmlns:a16="http://schemas.microsoft.com/office/drawing/2014/main" id="{5E175035-BD04-8F14-8D47-DC677AB9DC9E}"/>
                </a:ext>
              </a:extLst>
            </p:cNvPr>
            <p:cNvPicPr>
              <a:picLocks noChangeAspect="1" noChangeArrowheads="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a:ext>
              </a:extLst>
            </a:blip>
            <a:srcRect/>
            <a:stretch>
              <a:fillRect/>
            </a:stretch>
          </p:blipFill>
          <p:spPr bwMode="auto">
            <a:xfrm flipH="1">
              <a:off x="751393" y="2720329"/>
              <a:ext cx="267831" cy="31363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a:extLst>
                <a:ext uri="{FF2B5EF4-FFF2-40B4-BE49-F238E27FC236}">
                  <a16:creationId xmlns:a16="http://schemas.microsoft.com/office/drawing/2014/main" id="{4AB8F10C-EA0D-C8EB-6877-DA7066FE02F0}"/>
                </a:ext>
              </a:extLst>
            </p:cNvPr>
            <p:cNvPicPr>
              <a:picLocks noChangeAspect="1" noChangeArrowheads="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a:ext>
              </a:extLst>
            </a:blip>
            <a:srcRect/>
            <a:stretch>
              <a:fillRect/>
            </a:stretch>
          </p:blipFill>
          <p:spPr bwMode="auto">
            <a:xfrm flipH="1">
              <a:off x="1022243" y="2720329"/>
              <a:ext cx="267831" cy="313631"/>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a:extLst>
                <a:ext uri="{FF2B5EF4-FFF2-40B4-BE49-F238E27FC236}">
                  <a16:creationId xmlns:a16="http://schemas.microsoft.com/office/drawing/2014/main" id="{CBFCF868-CCA0-4C19-04EB-D6E763C0E5B3}"/>
                </a:ext>
              </a:extLst>
            </p:cNvPr>
            <p:cNvPicPr>
              <a:picLocks noChangeAspect="1" noChangeArrowheads="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a:ext>
              </a:extLst>
            </a:blip>
            <a:srcRect/>
            <a:stretch>
              <a:fillRect/>
            </a:stretch>
          </p:blipFill>
          <p:spPr bwMode="auto">
            <a:xfrm flipH="1">
              <a:off x="886584" y="2956480"/>
              <a:ext cx="267831" cy="313631"/>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a:extLst>
                <a:ext uri="{FF2B5EF4-FFF2-40B4-BE49-F238E27FC236}">
                  <a16:creationId xmlns:a16="http://schemas.microsoft.com/office/drawing/2014/main" id="{86E471A2-623A-471E-8159-121C59703AB0}"/>
                </a:ext>
              </a:extLst>
            </p:cNvPr>
            <p:cNvPicPr>
              <a:picLocks noChangeAspect="1" noChangeArrowheads="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a:ext>
              </a:extLst>
            </a:blip>
            <a:srcRect/>
            <a:stretch>
              <a:fillRect/>
            </a:stretch>
          </p:blipFill>
          <p:spPr bwMode="auto">
            <a:xfrm flipH="1">
              <a:off x="1157350" y="2956480"/>
              <a:ext cx="267831" cy="313631"/>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a:extLst>
                <a:ext uri="{FF2B5EF4-FFF2-40B4-BE49-F238E27FC236}">
                  <a16:creationId xmlns:a16="http://schemas.microsoft.com/office/drawing/2014/main" id="{2B75E7A1-2710-FEF4-F3D1-D9DED27588E2}"/>
                </a:ext>
              </a:extLst>
            </p:cNvPr>
            <p:cNvPicPr>
              <a:picLocks noChangeAspect="1" noChangeArrowheads="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a:ext>
              </a:extLst>
            </a:blip>
            <a:srcRect/>
            <a:stretch>
              <a:fillRect/>
            </a:stretch>
          </p:blipFill>
          <p:spPr bwMode="auto">
            <a:xfrm flipH="1">
              <a:off x="613137" y="2956480"/>
              <a:ext cx="267831" cy="313631"/>
            </a:xfrm>
            <a:prstGeom prst="rect">
              <a:avLst/>
            </a:prstGeom>
            <a:noFill/>
            <a:extLst>
              <a:ext uri="{909E8E84-426E-40DD-AFC4-6F175D3DCCD1}">
                <a14:hiddenFill xmlns:a14="http://schemas.microsoft.com/office/drawing/2010/main">
                  <a:solidFill>
                    <a:srgbClr val="FFFFFF"/>
                  </a:solidFill>
                </a14:hiddenFill>
              </a:ext>
            </a:extLst>
          </p:spPr>
        </p:pic>
      </p:grpSp>
      <p:pic>
        <p:nvPicPr>
          <p:cNvPr id="15" name="Graphic 14" descr="Document with solid fill">
            <a:extLst>
              <a:ext uri="{FF2B5EF4-FFF2-40B4-BE49-F238E27FC236}">
                <a16:creationId xmlns:a16="http://schemas.microsoft.com/office/drawing/2014/main" id="{B26E3B00-CFB8-233D-2BFE-3FA86F900069}"/>
              </a:ext>
            </a:extLst>
          </p:cNvPr>
          <p:cNvPicPr>
            <a:picLocks noChangeAspect="1"/>
          </p:cNvPicPr>
          <p:nvPr/>
        </p:nvPicPr>
        <p:blipFill>
          <a:blip r:embed="rId7">
            <a:duotone>
              <a:schemeClr val="accent1">
                <a:shade val="45000"/>
                <a:satMod val="135000"/>
              </a:schemeClr>
              <a:prstClr val="white"/>
            </a:duotone>
            <a:extLst>
              <a:ext uri="{96DAC541-7B7A-43D3-8B79-37D633B846F1}">
                <asvg:svgBlip xmlns:asvg="http://schemas.microsoft.com/office/drawing/2016/SVG/main" r:embed="rId8"/>
              </a:ext>
            </a:extLst>
          </a:blip>
          <a:srcRect/>
          <a:stretch/>
        </p:blipFill>
        <p:spPr>
          <a:xfrm>
            <a:off x="762889" y="5523666"/>
            <a:ext cx="636694" cy="636694"/>
          </a:xfrm>
          <a:prstGeom prst="rect">
            <a:avLst/>
          </a:prstGeom>
        </p:spPr>
      </p:pic>
      <p:grpSp>
        <p:nvGrpSpPr>
          <p:cNvPr id="16" name="Group 15">
            <a:extLst>
              <a:ext uri="{FF2B5EF4-FFF2-40B4-BE49-F238E27FC236}">
                <a16:creationId xmlns:a16="http://schemas.microsoft.com/office/drawing/2014/main" id="{F2250A62-C05D-461F-5412-1FAFC3BC8329}"/>
              </a:ext>
            </a:extLst>
          </p:cNvPr>
          <p:cNvGrpSpPr/>
          <p:nvPr/>
        </p:nvGrpSpPr>
        <p:grpSpPr>
          <a:xfrm>
            <a:off x="779088" y="4613745"/>
            <a:ext cx="597042" cy="583212"/>
            <a:chOff x="776985" y="4853452"/>
            <a:chExt cx="433379" cy="423340"/>
          </a:xfrm>
        </p:grpSpPr>
        <p:pic>
          <p:nvPicPr>
            <p:cNvPr id="17" name="Graphic 16" descr="Arrow: Straight with solid fill">
              <a:extLst>
                <a:ext uri="{FF2B5EF4-FFF2-40B4-BE49-F238E27FC236}">
                  <a16:creationId xmlns:a16="http://schemas.microsoft.com/office/drawing/2014/main" id="{A851CC57-401D-AE58-BDAD-7EC6128879A6}"/>
                </a:ext>
              </a:extLst>
            </p:cNvPr>
            <p:cNvPicPr>
              <a:picLocks noChangeAspect="1"/>
            </p:cNvPicPr>
            <p:nvPr/>
          </p:nvPicPr>
          <p:blipFill>
            <a:blip r:embed="rId9" cstate="print">
              <a:duotone>
                <a:schemeClr val="accent1">
                  <a:shade val="45000"/>
                  <a:satMod val="135000"/>
                </a:schemeClr>
                <a:prstClr val="white"/>
              </a:duotone>
              <a:extLst>
                <a:ext uri="{28A0092B-C50C-407E-A947-70E740481C1C}">
                  <a14:useLocalDpi xmlns:a14="http://schemas.microsoft.com/office/drawing/2010/main"/>
                </a:ext>
                <a:ext uri="{96DAC541-7B7A-43D3-8B79-37D633B846F1}">
                  <asvg:svgBlip xmlns:asvg="http://schemas.microsoft.com/office/drawing/2016/SVG/main" r:embed="rId10"/>
                </a:ext>
              </a:extLst>
            </a:blip>
            <a:srcRect/>
            <a:stretch/>
          </p:blipFill>
          <p:spPr>
            <a:xfrm rot="2700000">
              <a:off x="776985" y="4853454"/>
              <a:ext cx="247986" cy="247986"/>
            </a:xfrm>
            <a:prstGeom prst="rect">
              <a:avLst/>
            </a:prstGeom>
          </p:spPr>
        </p:pic>
        <p:pic>
          <p:nvPicPr>
            <p:cNvPr id="18" name="Graphic 17" descr="Arrow: Straight with solid fill">
              <a:extLst>
                <a:ext uri="{FF2B5EF4-FFF2-40B4-BE49-F238E27FC236}">
                  <a16:creationId xmlns:a16="http://schemas.microsoft.com/office/drawing/2014/main" id="{DFD78E4F-E33A-9DAD-B8FA-4E17154FD613}"/>
                </a:ext>
              </a:extLst>
            </p:cNvPr>
            <p:cNvPicPr>
              <a:picLocks noChangeAspect="1"/>
            </p:cNvPicPr>
            <p:nvPr/>
          </p:nvPicPr>
          <p:blipFill>
            <a:blip r:embed="rId9" cstate="print">
              <a:duotone>
                <a:schemeClr val="accent1">
                  <a:shade val="45000"/>
                  <a:satMod val="135000"/>
                </a:schemeClr>
                <a:prstClr val="white"/>
              </a:duotone>
              <a:extLst>
                <a:ext uri="{28A0092B-C50C-407E-A947-70E740481C1C}">
                  <a14:useLocalDpi xmlns:a14="http://schemas.microsoft.com/office/drawing/2010/main"/>
                </a:ext>
                <a:ext uri="{96DAC541-7B7A-43D3-8B79-37D633B846F1}">
                  <asvg:svgBlip xmlns:asvg="http://schemas.microsoft.com/office/drawing/2016/SVG/main" r:embed="rId10"/>
                </a:ext>
              </a:extLst>
            </a:blip>
            <a:srcRect/>
            <a:stretch/>
          </p:blipFill>
          <p:spPr>
            <a:xfrm rot="8100000">
              <a:off x="962378" y="4853452"/>
              <a:ext cx="247986" cy="247986"/>
            </a:xfrm>
            <a:prstGeom prst="rect">
              <a:avLst/>
            </a:prstGeom>
          </p:spPr>
        </p:pic>
        <p:pic>
          <p:nvPicPr>
            <p:cNvPr id="19" name="Graphic 18" descr="Arrow: Straight with solid fill">
              <a:extLst>
                <a:ext uri="{FF2B5EF4-FFF2-40B4-BE49-F238E27FC236}">
                  <a16:creationId xmlns:a16="http://schemas.microsoft.com/office/drawing/2014/main" id="{5916684E-B986-3C42-42CB-8C31C36A50EF}"/>
                </a:ext>
              </a:extLst>
            </p:cNvPr>
            <p:cNvPicPr>
              <a:picLocks noChangeAspect="1"/>
            </p:cNvPicPr>
            <p:nvPr/>
          </p:nvPicPr>
          <p:blipFill>
            <a:blip r:embed="rId9" cstate="print">
              <a:duotone>
                <a:schemeClr val="accent1">
                  <a:shade val="45000"/>
                  <a:satMod val="135000"/>
                </a:schemeClr>
                <a:prstClr val="white"/>
              </a:duotone>
              <a:extLst>
                <a:ext uri="{28A0092B-C50C-407E-A947-70E740481C1C}">
                  <a14:useLocalDpi xmlns:a14="http://schemas.microsoft.com/office/drawing/2010/main"/>
                </a:ext>
                <a:ext uri="{96DAC541-7B7A-43D3-8B79-37D633B846F1}">
                  <asvg:svgBlip xmlns:asvg="http://schemas.microsoft.com/office/drawing/2016/SVG/main" r:embed="rId10"/>
                </a:ext>
              </a:extLst>
            </a:blip>
            <a:srcRect/>
            <a:stretch/>
          </p:blipFill>
          <p:spPr>
            <a:xfrm rot="13500000">
              <a:off x="960194" y="5028804"/>
              <a:ext cx="247986" cy="247986"/>
            </a:xfrm>
            <a:prstGeom prst="rect">
              <a:avLst/>
            </a:prstGeom>
          </p:spPr>
        </p:pic>
        <p:pic>
          <p:nvPicPr>
            <p:cNvPr id="20" name="Graphic 19" descr="Arrow: Straight with solid fill">
              <a:extLst>
                <a:ext uri="{FF2B5EF4-FFF2-40B4-BE49-F238E27FC236}">
                  <a16:creationId xmlns:a16="http://schemas.microsoft.com/office/drawing/2014/main" id="{91CA1789-3600-301B-E1C8-AAEF131A2915}"/>
                </a:ext>
              </a:extLst>
            </p:cNvPr>
            <p:cNvPicPr>
              <a:picLocks noChangeAspect="1"/>
            </p:cNvPicPr>
            <p:nvPr/>
          </p:nvPicPr>
          <p:blipFill>
            <a:blip r:embed="rId9" cstate="print">
              <a:duotone>
                <a:schemeClr val="accent1">
                  <a:shade val="45000"/>
                  <a:satMod val="135000"/>
                </a:schemeClr>
                <a:prstClr val="white"/>
              </a:duotone>
              <a:extLst>
                <a:ext uri="{28A0092B-C50C-407E-A947-70E740481C1C}">
                  <a14:useLocalDpi xmlns:a14="http://schemas.microsoft.com/office/drawing/2010/main"/>
                </a:ext>
                <a:ext uri="{96DAC541-7B7A-43D3-8B79-37D633B846F1}">
                  <asvg:svgBlip xmlns:asvg="http://schemas.microsoft.com/office/drawing/2016/SVG/main" r:embed="rId10"/>
                </a:ext>
              </a:extLst>
            </a:blip>
            <a:srcRect/>
            <a:stretch/>
          </p:blipFill>
          <p:spPr>
            <a:xfrm rot="18900000">
              <a:off x="776985" y="5028806"/>
              <a:ext cx="247986" cy="247986"/>
            </a:xfrm>
            <a:prstGeom prst="rect">
              <a:avLst/>
            </a:prstGeom>
          </p:spPr>
        </p:pic>
      </p:grpSp>
      <p:sp>
        <p:nvSpPr>
          <p:cNvPr id="21" name="Rectangle 20" descr="Puzzle pieces with solid fill">
            <a:extLst>
              <a:ext uri="{FF2B5EF4-FFF2-40B4-BE49-F238E27FC236}">
                <a16:creationId xmlns:a16="http://schemas.microsoft.com/office/drawing/2014/main" id="{D43A5844-06C7-60BE-B731-9710692A0EC3}"/>
              </a:ext>
            </a:extLst>
          </p:cNvPr>
          <p:cNvSpPr/>
          <p:nvPr/>
        </p:nvSpPr>
        <p:spPr>
          <a:xfrm>
            <a:off x="649559" y="3424475"/>
            <a:ext cx="931905" cy="931898"/>
          </a:xfrm>
          <a:prstGeom prst="rect">
            <a:avLst/>
          </a:prstGeom>
          <a:blipFill>
            <a:blip r:embed="rId11">
              <a:extLst>
                <a:ext uri="{96DAC541-7B7A-43D3-8B79-37D633B846F1}">
                  <asvg:svgBlip xmlns:asvg="http://schemas.microsoft.com/office/drawing/2016/SVG/main" r:embed="rId12"/>
                </a:ext>
              </a:extLst>
            </a:blip>
            <a:srcRect/>
            <a:stretch>
              <a:fillRect/>
            </a:stretch>
          </a:blip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US"/>
          </a:p>
        </p:txBody>
      </p:sp>
      <p:sp>
        <p:nvSpPr>
          <p:cNvPr id="22" name="Rectangle 21" descr="Ui Ux with solid fill">
            <a:extLst>
              <a:ext uri="{FF2B5EF4-FFF2-40B4-BE49-F238E27FC236}">
                <a16:creationId xmlns:a16="http://schemas.microsoft.com/office/drawing/2014/main" id="{A22DC6CE-D963-D941-01DD-DF86F04C4AFE}"/>
              </a:ext>
            </a:extLst>
          </p:cNvPr>
          <p:cNvSpPr/>
          <p:nvPr/>
        </p:nvSpPr>
        <p:spPr>
          <a:xfrm>
            <a:off x="673708" y="1236306"/>
            <a:ext cx="770169" cy="770164"/>
          </a:xfrm>
          <a:prstGeom prst="rect">
            <a:avLst/>
          </a:prstGeom>
          <a:blipFill>
            <a:blip r:embed="rId13">
              <a:extLst>
                <a:ext uri="{96DAC541-7B7A-43D3-8B79-37D633B846F1}">
                  <asvg:svgBlip xmlns:asvg="http://schemas.microsoft.com/office/drawing/2016/SVG/main" r:embed="rId14"/>
                </a:ext>
              </a:extLst>
            </a:blip>
            <a:srcRect/>
            <a:stretch>
              <a:fillRect/>
            </a:stretch>
          </a:blip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US"/>
          </a:p>
        </p:txBody>
      </p:sp>
    </p:spTree>
    <p:extLst>
      <p:ext uri="{BB962C8B-B14F-4D97-AF65-F5344CB8AC3E}">
        <p14:creationId xmlns:p14="http://schemas.microsoft.com/office/powerpoint/2010/main" val="161322734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11">
          <a:extLst>
            <a:ext uri="{FF2B5EF4-FFF2-40B4-BE49-F238E27FC236}">
              <a16:creationId xmlns:a16="http://schemas.microsoft.com/office/drawing/2014/main" id="{179763BB-2D0E-35A3-A361-66E7689C8760}"/>
            </a:ext>
          </a:extLst>
        </p:cNvPr>
        <p:cNvGrpSpPr/>
        <p:nvPr/>
      </p:nvGrpSpPr>
      <p:grpSpPr>
        <a:xfrm>
          <a:off x="0" y="0"/>
          <a:ext cx="0" cy="0"/>
          <a:chOff x="0" y="0"/>
          <a:chExt cx="0" cy="0"/>
        </a:xfrm>
      </p:grpSpPr>
      <p:pic>
        <p:nvPicPr>
          <p:cNvPr id="112" name="Google Shape;112;p28" descr="Rectangle 3.png">
            <a:extLst>
              <a:ext uri="{FF2B5EF4-FFF2-40B4-BE49-F238E27FC236}">
                <a16:creationId xmlns:a16="http://schemas.microsoft.com/office/drawing/2014/main" id="{426ADBFA-78E3-C954-8536-4AA1BC0DAD11}"/>
              </a:ext>
            </a:extLst>
          </p:cNvPr>
          <p:cNvPicPr preferRelativeResize="0"/>
          <p:nvPr/>
        </p:nvPicPr>
        <p:blipFill rotWithShape="1">
          <a:blip r:embed="rId3">
            <a:alphaModFix/>
          </a:blip>
          <a:srcRect/>
          <a:stretch/>
        </p:blipFill>
        <p:spPr>
          <a:xfrm>
            <a:off x="0" y="5714116"/>
            <a:ext cx="12192000" cy="1143000"/>
          </a:xfrm>
          <a:prstGeom prst="rect">
            <a:avLst/>
          </a:prstGeom>
          <a:noFill/>
          <a:ln>
            <a:noFill/>
          </a:ln>
        </p:spPr>
      </p:pic>
      <p:pic>
        <p:nvPicPr>
          <p:cNvPr id="113" name="Google Shape;113;p28" descr="Group 3.svg">
            <a:extLst>
              <a:ext uri="{FF2B5EF4-FFF2-40B4-BE49-F238E27FC236}">
                <a16:creationId xmlns:a16="http://schemas.microsoft.com/office/drawing/2014/main" id="{E9B032A4-95D7-A161-42E7-305BD7A48107}"/>
              </a:ext>
            </a:extLst>
          </p:cNvPr>
          <p:cNvPicPr preferRelativeResize="0"/>
          <p:nvPr/>
        </p:nvPicPr>
        <p:blipFill rotWithShape="1">
          <a:blip r:embed="rId4">
            <a:alphaModFix/>
          </a:blip>
          <a:srcRect/>
          <a:stretch/>
        </p:blipFill>
        <p:spPr>
          <a:xfrm>
            <a:off x="701" y="1"/>
            <a:ext cx="12190601" cy="6858001"/>
          </a:xfrm>
          <a:prstGeom prst="rect">
            <a:avLst/>
          </a:prstGeom>
          <a:noFill/>
          <a:ln>
            <a:noFill/>
          </a:ln>
        </p:spPr>
      </p:pic>
      <p:pic>
        <p:nvPicPr>
          <p:cNvPr id="115" name="Google Shape;115;p28" descr="Frame 1.svg">
            <a:extLst>
              <a:ext uri="{FF2B5EF4-FFF2-40B4-BE49-F238E27FC236}">
                <a16:creationId xmlns:a16="http://schemas.microsoft.com/office/drawing/2014/main" id="{36ECD921-A9D2-75C1-9670-07EF56D548F9}"/>
              </a:ext>
            </a:extLst>
          </p:cNvPr>
          <p:cNvPicPr preferRelativeResize="0"/>
          <p:nvPr/>
        </p:nvPicPr>
        <p:blipFill rotWithShape="1">
          <a:blip r:embed="rId5">
            <a:alphaModFix/>
          </a:blip>
          <a:srcRect/>
          <a:stretch/>
        </p:blipFill>
        <p:spPr>
          <a:xfrm>
            <a:off x="261355" y="279396"/>
            <a:ext cx="2222500" cy="508000"/>
          </a:xfrm>
          <a:prstGeom prst="rect">
            <a:avLst/>
          </a:prstGeom>
          <a:noFill/>
          <a:ln>
            <a:noFill/>
          </a:ln>
        </p:spPr>
      </p:pic>
      <p:pic>
        <p:nvPicPr>
          <p:cNvPr id="116" name="Google Shape;116;p28" descr="图层 11.svg">
            <a:extLst>
              <a:ext uri="{FF2B5EF4-FFF2-40B4-BE49-F238E27FC236}">
                <a16:creationId xmlns:a16="http://schemas.microsoft.com/office/drawing/2014/main" id="{982F7257-E031-C0B8-FAD0-9B20D0C1A9F1}"/>
              </a:ext>
            </a:extLst>
          </p:cNvPr>
          <p:cNvPicPr preferRelativeResize="0"/>
          <p:nvPr/>
        </p:nvPicPr>
        <p:blipFill rotWithShape="1">
          <a:blip r:embed="rId6">
            <a:alphaModFix/>
          </a:blip>
          <a:srcRect r="6195"/>
          <a:stretch>
            <a:fillRect/>
          </a:stretch>
        </p:blipFill>
        <p:spPr>
          <a:xfrm>
            <a:off x="8911128" y="231268"/>
            <a:ext cx="3067645" cy="635000"/>
          </a:xfrm>
          <a:prstGeom prst="rect">
            <a:avLst/>
          </a:prstGeom>
          <a:noFill/>
          <a:ln>
            <a:noFill/>
          </a:ln>
        </p:spPr>
      </p:pic>
      <p:sp>
        <p:nvSpPr>
          <p:cNvPr id="61" name="Rectangle 60">
            <a:extLst>
              <a:ext uri="{FF2B5EF4-FFF2-40B4-BE49-F238E27FC236}">
                <a16:creationId xmlns:a16="http://schemas.microsoft.com/office/drawing/2014/main" id="{3517E0B1-E28F-DB99-DCFF-011E5DA2FC4F}"/>
              </a:ext>
            </a:extLst>
          </p:cNvPr>
          <p:cNvSpPr/>
          <p:nvPr/>
        </p:nvSpPr>
        <p:spPr>
          <a:xfrm>
            <a:off x="1267792" y="471160"/>
            <a:ext cx="10924208" cy="757065"/>
          </a:xfrm>
          <a:prstGeom prst="rect">
            <a:avLst/>
          </a:prstGeom>
          <a:noFill/>
          <a:ln>
            <a:noFill/>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hueOff val="0"/>
                  <a:satOff val="0"/>
                  <a:lumOff val="0"/>
                  <a:alphaOff val="0"/>
                </a:prstClr>
              </a:solidFill>
              <a:effectLst/>
              <a:uLnTx/>
              <a:uFillTx/>
              <a:latin typeface="Calibri" panose="020F0502020204030204"/>
              <a:ea typeface="+mn-ea"/>
              <a:cs typeface="+mn-cs"/>
            </a:endParaRPr>
          </a:p>
        </p:txBody>
      </p:sp>
      <p:sp>
        <p:nvSpPr>
          <p:cNvPr id="62" name="Title 1">
            <a:extLst>
              <a:ext uri="{FF2B5EF4-FFF2-40B4-BE49-F238E27FC236}">
                <a16:creationId xmlns:a16="http://schemas.microsoft.com/office/drawing/2014/main" id="{442AE41B-15A1-B1CB-A648-587AB1D81421}"/>
              </a:ext>
            </a:extLst>
          </p:cNvPr>
          <p:cNvSpPr txBox="1">
            <a:spLocks/>
          </p:cNvSpPr>
          <p:nvPr/>
        </p:nvSpPr>
        <p:spPr>
          <a:xfrm>
            <a:off x="3306766" y="-79450"/>
            <a:ext cx="8165894"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800" kern="1200">
                <a:solidFill>
                  <a:schemeClr val="tx1"/>
                </a:solidFill>
                <a:latin typeface="Seaford Display" pitchFamily="2" charset="0"/>
                <a:ea typeface="+mj-ea"/>
                <a:cs typeface="Seaford Display" pitchFamily="2"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800" b="1" i="0" u="none" strike="noStrike" kern="1200" cap="none" spc="0" normalizeH="0" baseline="0" noProof="0" dirty="0">
                <a:ln>
                  <a:noFill/>
                </a:ln>
                <a:solidFill>
                  <a:sysClr val="windowText" lastClr="000000"/>
                </a:solidFill>
                <a:effectLst/>
                <a:uLnTx/>
                <a:uFillTx/>
                <a:latin typeface="Seaford Display" pitchFamily="2" charset="0"/>
                <a:ea typeface="+mj-ea"/>
              </a:rPr>
              <a:t>Acknowledgments</a:t>
            </a:r>
          </a:p>
        </p:txBody>
      </p:sp>
      <p:pic>
        <p:nvPicPr>
          <p:cNvPr id="63" name="Picture 2">
            <a:extLst>
              <a:ext uri="{FF2B5EF4-FFF2-40B4-BE49-F238E27FC236}">
                <a16:creationId xmlns:a16="http://schemas.microsoft.com/office/drawing/2014/main" id="{65AB593A-23CD-42BF-A6B9-8C569A414710}"/>
              </a:ext>
            </a:extLst>
          </p:cNvPr>
          <p:cNvPicPr>
            <a:picLocks noChangeAspect="1" noChangeArrowheads="1"/>
          </p:cNvPicPr>
          <p:nvPr/>
        </p:nvPicPr>
        <p:blipFill rotWithShape="1">
          <a:blip r:embed="rId7" cstate="print">
            <a:extLst>
              <a:ext uri="{28A0092B-C50C-407E-A947-70E740481C1C}">
                <a14:useLocalDpi xmlns:a14="http://schemas.microsoft.com/office/drawing/2010/main"/>
              </a:ext>
            </a:extLst>
          </a:blip>
          <a:srcRect l="10131" t="15447" r="9677" b="4361"/>
          <a:stretch/>
        </p:blipFill>
        <p:spPr bwMode="auto">
          <a:xfrm>
            <a:off x="5357682" y="2140800"/>
            <a:ext cx="1167876" cy="1167876"/>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64" name="TextBox 63">
            <a:extLst>
              <a:ext uri="{FF2B5EF4-FFF2-40B4-BE49-F238E27FC236}">
                <a16:creationId xmlns:a16="http://schemas.microsoft.com/office/drawing/2014/main" id="{73F4B6D7-F5E4-A445-7BB1-6FADD4C23CDD}"/>
              </a:ext>
            </a:extLst>
          </p:cNvPr>
          <p:cNvSpPr txBox="1"/>
          <p:nvPr/>
        </p:nvSpPr>
        <p:spPr>
          <a:xfrm>
            <a:off x="5034043" y="3358206"/>
            <a:ext cx="1810418" cy="369332"/>
          </a:xfrm>
          <a:prstGeom prst="rect">
            <a:avLst/>
          </a:prstGeom>
          <a:noFill/>
        </p:spPr>
        <p:txBody>
          <a:bodyPr wrap="square" rtlCol="0">
            <a:spAutoFit/>
          </a:bodyPr>
          <a:lstStyle/>
          <a:p>
            <a:pPr algn="ctr"/>
            <a:r>
              <a:rPr lang="en-US" dirty="0" err="1">
                <a:solidFill>
                  <a:prstClr val="black"/>
                </a:solidFill>
                <a:latin typeface="Calibri" panose="020F0502020204030204"/>
              </a:rPr>
              <a:t>Klim</a:t>
            </a:r>
            <a:r>
              <a:rPr lang="en-US" dirty="0">
                <a:solidFill>
                  <a:prstClr val="black"/>
                </a:solidFill>
                <a:latin typeface="Calibri" panose="020F0502020204030204"/>
              </a:rPr>
              <a:t> </a:t>
            </a:r>
            <a:r>
              <a:rPr lang="en-US" dirty="0" err="1">
                <a:solidFill>
                  <a:prstClr val="black"/>
                </a:solidFill>
                <a:latin typeface="Calibri" panose="020F0502020204030204"/>
              </a:rPr>
              <a:t>Tsoutsman</a:t>
            </a:r>
            <a:endParaRPr lang="en-US" dirty="0">
              <a:solidFill>
                <a:prstClr val="black"/>
              </a:solidFill>
              <a:latin typeface="Calibri" panose="020F0502020204030204"/>
            </a:endParaRPr>
          </a:p>
        </p:txBody>
      </p:sp>
      <p:pic>
        <p:nvPicPr>
          <p:cNvPr id="65" name="Picture 4" descr="Rik Arends">
            <a:extLst>
              <a:ext uri="{FF2B5EF4-FFF2-40B4-BE49-F238E27FC236}">
                <a16:creationId xmlns:a16="http://schemas.microsoft.com/office/drawing/2014/main" id="{4C197D8E-B3A9-51F0-7D3B-2BE53B1D6CC1}"/>
              </a:ext>
            </a:extLst>
          </p:cNvPr>
          <p:cNvPicPr>
            <a:picLocks noChangeAspect="1" noChangeArrowheads="1"/>
          </p:cNvPicPr>
          <p:nvPr/>
        </p:nvPicPr>
        <p:blipFill>
          <a:blip r:embed="rId8" cstate="print">
            <a:extLst>
              <a:ext uri="{28A0092B-C50C-407E-A947-70E740481C1C}">
                <a14:useLocalDpi xmlns:a14="http://schemas.microsoft.com/office/drawing/2010/main"/>
              </a:ext>
            </a:extLst>
          </a:blip>
          <a:srcRect/>
          <a:stretch>
            <a:fillRect/>
          </a:stretch>
        </p:blipFill>
        <p:spPr bwMode="auto">
          <a:xfrm>
            <a:off x="959300" y="1329409"/>
            <a:ext cx="1104501" cy="1104501"/>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66" name="TextBox 65">
            <a:extLst>
              <a:ext uri="{FF2B5EF4-FFF2-40B4-BE49-F238E27FC236}">
                <a16:creationId xmlns:a16="http://schemas.microsoft.com/office/drawing/2014/main" id="{158B8C2A-A54A-6734-C7FD-35922081EAC4}"/>
              </a:ext>
            </a:extLst>
          </p:cNvPr>
          <p:cNvSpPr txBox="1"/>
          <p:nvPr/>
        </p:nvSpPr>
        <p:spPr>
          <a:xfrm>
            <a:off x="761180" y="2442043"/>
            <a:ext cx="1493046" cy="369332"/>
          </a:xfrm>
          <a:prstGeom prst="rect">
            <a:avLst/>
          </a:prstGeom>
          <a:noFill/>
        </p:spPr>
        <p:txBody>
          <a:bodyPr wrap="square" rtlCol="0">
            <a:spAutoFit/>
          </a:bodyPr>
          <a:lstStyle/>
          <a:p>
            <a:pPr algn="ctr"/>
            <a:r>
              <a:rPr lang="en-US" dirty="0">
                <a:solidFill>
                  <a:prstClr val="black"/>
                </a:solidFill>
                <a:latin typeface="Calibri" panose="020F0502020204030204"/>
              </a:rPr>
              <a:t>Rik Arends</a:t>
            </a:r>
          </a:p>
        </p:txBody>
      </p:sp>
      <p:pic>
        <p:nvPicPr>
          <p:cNvPr id="67" name="Picture 10" descr="Eddy Bruël">
            <a:extLst>
              <a:ext uri="{FF2B5EF4-FFF2-40B4-BE49-F238E27FC236}">
                <a16:creationId xmlns:a16="http://schemas.microsoft.com/office/drawing/2014/main" id="{EDA00911-AA9C-7D59-B9F8-85D3AE3C385B}"/>
              </a:ext>
            </a:extLst>
          </p:cNvPr>
          <p:cNvPicPr>
            <a:picLocks noChangeAspect="1" noChangeArrowheads="1"/>
          </p:cNvPicPr>
          <p:nvPr/>
        </p:nvPicPr>
        <p:blipFill>
          <a:blip r:embed="rId9" cstate="print">
            <a:extLst>
              <a:ext uri="{28A0092B-C50C-407E-A947-70E740481C1C}">
                <a14:useLocalDpi xmlns:a14="http://schemas.microsoft.com/office/drawing/2010/main"/>
              </a:ext>
            </a:extLst>
          </a:blip>
          <a:srcRect/>
          <a:stretch>
            <a:fillRect/>
          </a:stretch>
        </p:blipFill>
        <p:spPr bwMode="auto">
          <a:xfrm>
            <a:off x="939407" y="5210681"/>
            <a:ext cx="1104501" cy="1104501"/>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68" name="TextBox 67">
            <a:extLst>
              <a:ext uri="{FF2B5EF4-FFF2-40B4-BE49-F238E27FC236}">
                <a16:creationId xmlns:a16="http://schemas.microsoft.com/office/drawing/2014/main" id="{28A03EEC-98E9-4856-264F-1D348826C200}"/>
              </a:ext>
            </a:extLst>
          </p:cNvPr>
          <p:cNvSpPr txBox="1"/>
          <p:nvPr/>
        </p:nvSpPr>
        <p:spPr>
          <a:xfrm>
            <a:off x="761714" y="6331766"/>
            <a:ext cx="1459888" cy="369332"/>
          </a:xfrm>
          <a:prstGeom prst="rect">
            <a:avLst/>
          </a:prstGeom>
          <a:noFill/>
        </p:spPr>
        <p:txBody>
          <a:bodyPr wrap="square" rtlCol="0">
            <a:spAutoFit/>
          </a:bodyPr>
          <a:lstStyle/>
          <a:p>
            <a:pPr algn="ctr"/>
            <a:r>
              <a:rPr lang="en-US" dirty="0">
                <a:solidFill>
                  <a:prstClr val="black"/>
                </a:solidFill>
                <a:latin typeface="Calibri" panose="020F0502020204030204"/>
              </a:rPr>
              <a:t>Eddy </a:t>
            </a:r>
            <a:r>
              <a:rPr lang="en-US" dirty="0" err="1">
                <a:solidFill>
                  <a:prstClr val="black"/>
                </a:solidFill>
                <a:latin typeface="Calibri" panose="020F0502020204030204"/>
              </a:rPr>
              <a:t>Bruël</a:t>
            </a:r>
            <a:endParaRPr lang="en-US" dirty="0">
              <a:solidFill>
                <a:prstClr val="black"/>
              </a:solidFill>
              <a:latin typeface="Calibri" panose="020F0502020204030204"/>
            </a:endParaRPr>
          </a:p>
        </p:txBody>
      </p:sp>
      <p:sp>
        <p:nvSpPr>
          <p:cNvPr id="69" name="TextBox 68">
            <a:extLst>
              <a:ext uri="{FF2B5EF4-FFF2-40B4-BE49-F238E27FC236}">
                <a16:creationId xmlns:a16="http://schemas.microsoft.com/office/drawing/2014/main" id="{2F37D4BB-1E7D-E0CB-02EA-31CB77830FB8}"/>
              </a:ext>
            </a:extLst>
          </p:cNvPr>
          <p:cNvSpPr txBox="1"/>
          <p:nvPr/>
        </p:nvSpPr>
        <p:spPr>
          <a:xfrm>
            <a:off x="781775" y="4266673"/>
            <a:ext cx="1456406" cy="646331"/>
          </a:xfrm>
          <a:prstGeom prst="rect">
            <a:avLst/>
          </a:prstGeom>
          <a:noFill/>
        </p:spPr>
        <p:txBody>
          <a:bodyPr wrap="square" rtlCol="0">
            <a:spAutoFit/>
          </a:bodyPr>
          <a:lstStyle/>
          <a:p>
            <a:pPr algn="ctr"/>
            <a:r>
              <a:rPr lang="en-US" dirty="0">
                <a:solidFill>
                  <a:prstClr val="black"/>
                </a:solidFill>
                <a:latin typeface="Calibri" panose="020F0502020204030204"/>
              </a:rPr>
              <a:t>Sebastian </a:t>
            </a:r>
            <a:r>
              <a:rPr lang="en-US" dirty="0" err="1">
                <a:solidFill>
                  <a:prstClr val="black"/>
                </a:solidFill>
                <a:latin typeface="Calibri" panose="020F0502020204030204"/>
              </a:rPr>
              <a:t>Michailidis</a:t>
            </a:r>
            <a:endParaRPr lang="en-US" dirty="0">
              <a:solidFill>
                <a:prstClr val="black"/>
              </a:solidFill>
              <a:latin typeface="Calibri" panose="020F0502020204030204"/>
            </a:endParaRPr>
          </a:p>
        </p:txBody>
      </p:sp>
      <p:pic>
        <p:nvPicPr>
          <p:cNvPr id="70" name="Picture 16" descr="Sebastian Michailidis">
            <a:extLst>
              <a:ext uri="{FF2B5EF4-FFF2-40B4-BE49-F238E27FC236}">
                <a16:creationId xmlns:a16="http://schemas.microsoft.com/office/drawing/2014/main" id="{8D63C55B-78BC-40DB-557C-CAD8756D0725}"/>
              </a:ext>
            </a:extLst>
          </p:cNvPr>
          <p:cNvPicPr>
            <a:picLocks noChangeAspect="1" noChangeArrowheads="1"/>
          </p:cNvPicPr>
          <p:nvPr/>
        </p:nvPicPr>
        <p:blipFill>
          <a:blip r:embed="rId10" cstate="print">
            <a:extLst>
              <a:ext uri="{28A0092B-C50C-407E-A947-70E740481C1C}">
                <a14:useLocalDpi xmlns:a14="http://schemas.microsoft.com/office/drawing/2010/main"/>
              </a:ext>
            </a:extLst>
          </a:blip>
          <a:srcRect/>
          <a:stretch>
            <a:fillRect/>
          </a:stretch>
        </p:blipFill>
        <p:spPr bwMode="auto">
          <a:xfrm>
            <a:off x="939407" y="3106355"/>
            <a:ext cx="1141141" cy="1141141"/>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71" name="Picture 20">
            <a:extLst>
              <a:ext uri="{FF2B5EF4-FFF2-40B4-BE49-F238E27FC236}">
                <a16:creationId xmlns:a16="http://schemas.microsoft.com/office/drawing/2014/main" id="{1BF7DCF2-83D5-0D39-ABC5-66D3D7E0B45A}"/>
              </a:ext>
            </a:extLst>
          </p:cNvPr>
          <p:cNvPicPr>
            <a:picLocks noChangeAspect="1" noChangeArrowheads="1"/>
          </p:cNvPicPr>
          <p:nvPr/>
        </p:nvPicPr>
        <p:blipFill>
          <a:blip r:embed="rId11" cstate="print">
            <a:extLst>
              <a:ext uri="{28A0092B-C50C-407E-A947-70E740481C1C}">
                <a14:useLocalDpi xmlns:a14="http://schemas.microsoft.com/office/drawing/2010/main"/>
              </a:ext>
            </a:extLst>
          </a:blip>
          <a:srcRect/>
          <a:stretch>
            <a:fillRect/>
          </a:stretch>
        </p:blipFill>
        <p:spPr bwMode="auto">
          <a:xfrm>
            <a:off x="5382170" y="4340905"/>
            <a:ext cx="1104100" cy="1095507"/>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72" name="TextBox 71">
            <a:extLst>
              <a:ext uri="{FF2B5EF4-FFF2-40B4-BE49-F238E27FC236}">
                <a16:creationId xmlns:a16="http://schemas.microsoft.com/office/drawing/2014/main" id="{6529A7C7-FF3F-0593-05F6-A95632F05275}"/>
              </a:ext>
            </a:extLst>
          </p:cNvPr>
          <p:cNvSpPr txBox="1"/>
          <p:nvPr/>
        </p:nvSpPr>
        <p:spPr>
          <a:xfrm>
            <a:off x="5036412" y="5451996"/>
            <a:ext cx="1795616" cy="646331"/>
          </a:xfrm>
          <a:prstGeom prst="rect">
            <a:avLst/>
          </a:prstGeom>
          <a:noFill/>
        </p:spPr>
        <p:txBody>
          <a:bodyPr wrap="square" rtlCol="0">
            <a:spAutoFit/>
          </a:bodyPr>
          <a:lstStyle/>
          <a:p>
            <a:pPr algn="ctr"/>
            <a:r>
              <a:rPr lang="en-US" dirty="0">
                <a:solidFill>
                  <a:prstClr val="black"/>
                </a:solidFill>
                <a:latin typeface="Calibri" panose="020F0502020204030204"/>
              </a:rPr>
              <a:t>Cassaundra Smith</a:t>
            </a:r>
          </a:p>
        </p:txBody>
      </p:sp>
      <p:pic>
        <p:nvPicPr>
          <p:cNvPr id="73" name="Picture 22">
            <a:extLst>
              <a:ext uri="{FF2B5EF4-FFF2-40B4-BE49-F238E27FC236}">
                <a16:creationId xmlns:a16="http://schemas.microsoft.com/office/drawing/2014/main" id="{F567BB5D-1E43-E2D6-CFAB-F16DBA6E1126}"/>
              </a:ext>
            </a:extLst>
          </p:cNvPr>
          <p:cNvPicPr>
            <a:picLocks noChangeAspect="1" noChangeArrowheads="1"/>
          </p:cNvPicPr>
          <p:nvPr/>
        </p:nvPicPr>
        <p:blipFill>
          <a:blip r:embed="rId12" cstate="print">
            <a:extLst>
              <a:ext uri="{28A0092B-C50C-407E-A947-70E740481C1C}">
                <a14:useLocalDpi xmlns:a14="http://schemas.microsoft.com/office/drawing/2010/main"/>
              </a:ext>
            </a:extLst>
          </a:blip>
          <a:srcRect/>
          <a:stretch>
            <a:fillRect/>
          </a:stretch>
        </p:blipFill>
        <p:spPr bwMode="auto">
          <a:xfrm>
            <a:off x="3378958" y="5210681"/>
            <a:ext cx="1187528" cy="1141141"/>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74" name="TextBox 73">
            <a:extLst>
              <a:ext uri="{FF2B5EF4-FFF2-40B4-BE49-F238E27FC236}">
                <a16:creationId xmlns:a16="http://schemas.microsoft.com/office/drawing/2014/main" id="{FE3783DE-521B-71C9-BAB5-51CA912420A5}"/>
              </a:ext>
            </a:extLst>
          </p:cNvPr>
          <p:cNvSpPr txBox="1"/>
          <p:nvPr/>
        </p:nvSpPr>
        <p:spPr>
          <a:xfrm>
            <a:off x="3029219" y="6359794"/>
            <a:ext cx="1795616" cy="369332"/>
          </a:xfrm>
          <a:prstGeom prst="rect">
            <a:avLst/>
          </a:prstGeom>
          <a:noFill/>
        </p:spPr>
        <p:txBody>
          <a:bodyPr wrap="square" rtlCol="0">
            <a:spAutoFit/>
          </a:bodyPr>
          <a:lstStyle/>
          <a:p>
            <a:pPr algn="ctr"/>
            <a:r>
              <a:rPr lang="en-US" dirty="0">
                <a:solidFill>
                  <a:prstClr val="black"/>
                </a:solidFill>
                <a:latin typeface="Calibri" panose="020F0502020204030204"/>
              </a:rPr>
              <a:t>Jorge </a:t>
            </a:r>
            <a:r>
              <a:rPr lang="en-US" dirty="0" err="1">
                <a:solidFill>
                  <a:prstClr val="black"/>
                </a:solidFill>
                <a:latin typeface="Calibri" panose="020F0502020204030204"/>
              </a:rPr>
              <a:t>Bejar</a:t>
            </a:r>
            <a:endParaRPr lang="en-US" dirty="0">
              <a:solidFill>
                <a:prstClr val="black"/>
              </a:solidFill>
              <a:latin typeface="Calibri" panose="020F0502020204030204"/>
            </a:endParaRPr>
          </a:p>
        </p:txBody>
      </p:sp>
      <p:sp>
        <p:nvSpPr>
          <p:cNvPr id="75" name="TextBox 74">
            <a:extLst>
              <a:ext uri="{FF2B5EF4-FFF2-40B4-BE49-F238E27FC236}">
                <a16:creationId xmlns:a16="http://schemas.microsoft.com/office/drawing/2014/main" id="{BFC26EC5-9263-54B6-435E-FFA44E0E8DFD}"/>
              </a:ext>
            </a:extLst>
          </p:cNvPr>
          <p:cNvSpPr txBox="1"/>
          <p:nvPr/>
        </p:nvSpPr>
        <p:spPr>
          <a:xfrm>
            <a:off x="3134079" y="4249515"/>
            <a:ext cx="1693922" cy="646331"/>
          </a:xfrm>
          <a:prstGeom prst="rect">
            <a:avLst/>
          </a:prstGeom>
          <a:noFill/>
        </p:spPr>
        <p:txBody>
          <a:bodyPr wrap="square" rtlCol="0">
            <a:spAutoFit/>
          </a:bodyPr>
          <a:lstStyle/>
          <a:p>
            <a:pPr algn="ctr"/>
            <a:r>
              <a:rPr lang="en-US" dirty="0">
                <a:solidFill>
                  <a:prstClr val="black"/>
                </a:solidFill>
                <a:latin typeface="Calibri" panose="020F0502020204030204"/>
              </a:rPr>
              <a:t>Julian </a:t>
            </a:r>
            <a:br>
              <a:rPr lang="en-US" dirty="0">
                <a:solidFill>
                  <a:prstClr val="black"/>
                </a:solidFill>
                <a:latin typeface="Calibri" panose="020F0502020204030204"/>
              </a:rPr>
            </a:br>
            <a:r>
              <a:rPr lang="en-US" dirty="0">
                <a:solidFill>
                  <a:prstClr val="black"/>
                </a:solidFill>
                <a:latin typeface="Calibri" panose="020F0502020204030204"/>
              </a:rPr>
              <a:t>Montes de Oca</a:t>
            </a:r>
          </a:p>
        </p:txBody>
      </p:sp>
      <p:pic>
        <p:nvPicPr>
          <p:cNvPr id="76" name="Picture 26">
            <a:extLst>
              <a:ext uri="{FF2B5EF4-FFF2-40B4-BE49-F238E27FC236}">
                <a16:creationId xmlns:a16="http://schemas.microsoft.com/office/drawing/2014/main" id="{6FC803B4-A2F3-7656-A10B-9BDF25E35F86}"/>
              </a:ext>
            </a:extLst>
          </p:cNvPr>
          <p:cNvPicPr>
            <a:picLocks noChangeAspect="1" noChangeArrowheads="1"/>
          </p:cNvPicPr>
          <p:nvPr/>
        </p:nvPicPr>
        <p:blipFill>
          <a:blip r:embed="rId13" cstate="print">
            <a:extLst>
              <a:ext uri="{28A0092B-C50C-407E-A947-70E740481C1C}">
                <a14:useLocalDpi xmlns:a14="http://schemas.microsoft.com/office/drawing/2010/main"/>
              </a:ext>
            </a:extLst>
          </a:blip>
          <a:srcRect/>
          <a:stretch>
            <a:fillRect/>
          </a:stretch>
        </p:blipFill>
        <p:spPr bwMode="auto">
          <a:xfrm>
            <a:off x="3416640" y="1295945"/>
            <a:ext cx="1137965" cy="1137965"/>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77" name="TextBox 76">
            <a:extLst>
              <a:ext uri="{FF2B5EF4-FFF2-40B4-BE49-F238E27FC236}">
                <a16:creationId xmlns:a16="http://schemas.microsoft.com/office/drawing/2014/main" id="{4DF4395A-DCD3-8D7D-E082-2128D76C00B8}"/>
              </a:ext>
            </a:extLst>
          </p:cNvPr>
          <p:cNvSpPr txBox="1"/>
          <p:nvPr/>
        </p:nvSpPr>
        <p:spPr>
          <a:xfrm>
            <a:off x="3265783" y="2433890"/>
            <a:ext cx="1439678" cy="369332"/>
          </a:xfrm>
          <a:prstGeom prst="rect">
            <a:avLst/>
          </a:prstGeom>
          <a:noFill/>
        </p:spPr>
        <p:txBody>
          <a:bodyPr wrap="square" rtlCol="0">
            <a:spAutoFit/>
          </a:bodyPr>
          <a:lstStyle/>
          <a:p>
            <a:pPr algn="ctr"/>
            <a:r>
              <a:rPr lang="en-US" dirty="0">
                <a:solidFill>
                  <a:prstClr val="black"/>
                </a:solidFill>
                <a:latin typeface="Calibri" panose="020F0502020204030204"/>
              </a:rPr>
              <a:t>Edward Tan</a:t>
            </a:r>
          </a:p>
        </p:txBody>
      </p:sp>
      <p:pic>
        <p:nvPicPr>
          <p:cNvPr id="78" name="Picture 30" descr="Julian Montes de Oca">
            <a:extLst>
              <a:ext uri="{FF2B5EF4-FFF2-40B4-BE49-F238E27FC236}">
                <a16:creationId xmlns:a16="http://schemas.microsoft.com/office/drawing/2014/main" id="{3C7A8805-45D5-0D07-F326-E0771419308D}"/>
              </a:ext>
            </a:extLst>
          </p:cNvPr>
          <p:cNvPicPr>
            <a:picLocks noChangeAspect="1" noChangeArrowheads="1"/>
          </p:cNvPicPr>
          <p:nvPr/>
        </p:nvPicPr>
        <p:blipFill rotWithShape="1">
          <a:blip r:embed="rId14" cstate="print">
            <a:extLst>
              <a:ext uri="{28A0092B-C50C-407E-A947-70E740481C1C}">
                <a14:useLocalDpi xmlns:a14="http://schemas.microsoft.com/office/drawing/2010/main"/>
              </a:ext>
            </a:extLst>
          </a:blip>
          <a:srcRect l="4893" t="2294" r="11687" b="14286"/>
          <a:stretch/>
        </p:blipFill>
        <p:spPr bwMode="auto">
          <a:xfrm>
            <a:off x="3420487" y="3137624"/>
            <a:ext cx="1127121" cy="1127119"/>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79" name="Picture 78" descr="A person taking a selfie in front of a castle&#10;&#10;AI-generated content may be incorrect.">
            <a:extLst>
              <a:ext uri="{FF2B5EF4-FFF2-40B4-BE49-F238E27FC236}">
                <a16:creationId xmlns:a16="http://schemas.microsoft.com/office/drawing/2014/main" id="{A8869887-58EE-B04F-2ECA-5714F41EC3F7}"/>
              </a:ext>
            </a:extLst>
          </p:cNvPr>
          <p:cNvPicPr>
            <a:picLocks noChangeAspect="1"/>
          </p:cNvPicPr>
          <p:nvPr/>
        </p:nvPicPr>
        <p:blipFill>
          <a:blip r:embed="rId15"/>
          <a:srcRect l="17266" t="25456" r="-2075" b="10354"/>
          <a:stretch/>
        </p:blipFill>
        <p:spPr>
          <a:xfrm>
            <a:off x="7883608" y="1228225"/>
            <a:ext cx="1149133" cy="1159222"/>
          </a:xfrm>
          <a:prstGeom prst="rect">
            <a:avLst/>
          </a:prstGeom>
          <a:effectLst>
            <a:outerShdw blurRad="50800" dist="38100" dir="2700000" algn="tl" rotWithShape="0">
              <a:prstClr val="black">
                <a:alpha val="40000"/>
              </a:prstClr>
            </a:outerShdw>
          </a:effectLst>
        </p:spPr>
      </p:pic>
      <p:pic>
        <p:nvPicPr>
          <p:cNvPr id="80" name="Picture 79" descr="A person standing next to a statue of a panda&#10;&#10;AI-generated content may be incorrect.">
            <a:extLst>
              <a:ext uri="{FF2B5EF4-FFF2-40B4-BE49-F238E27FC236}">
                <a16:creationId xmlns:a16="http://schemas.microsoft.com/office/drawing/2014/main" id="{18E44ADE-215B-76A1-0703-DB7BABB81E6E}"/>
              </a:ext>
            </a:extLst>
          </p:cNvPr>
          <p:cNvPicPr>
            <a:picLocks noChangeAspect="1"/>
          </p:cNvPicPr>
          <p:nvPr/>
        </p:nvPicPr>
        <p:blipFill>
          <a:blip r:embed="rId16"/>
          <a:srcRect l="32278" t="30916" r="4703" b="10902"/>
          <a:stretch>
            <a:fillRect/>
          </a:stretch>
        </p:blipFill>
        <p:spPr>
          <a:xfrm>
            <a:off x="9714614" y="3102810"/>
            <a:ext cx="1137965" cy="1137965"/>
          </a:xfrm>
          <a:prstGeom prst="rect">
            <a:avLst/>
          </a:prstGeom>
          <a:effectLst>
            <a:outerShdw blurRad="50800" dist="38100" dir="2700000" algn="tl" rotWithShape="0">
              <a:prstClr val="black">
                <a:alpha val="40000"/>
              </a:prstClr>
            </a:outerShdw>
          </a:effectLst>
        </p:spPr>
      </p:pic>
      <p:pic>
        <p:nvPicPr>
          <p:cNvPr id="81" name="Picture 80" descr="A person wearing glasses and a black shirt&#10;&#10;AI-generated content may be incorrect.">
            <a:extLst>
              <a:ext uri="{FF2B5EF4-FFF2-40B4-BE49-F238E27FC236}">
                <a16:creationId xmlns:a16="http://schemas.microsoft.com/office/drawing/2014/main" id="{3846AA51-A567-6829-C587-61CD8714EBC0}"/>
              </a:ext>
            </a:extLst>
          </p:cNvPr>
          <p:cNvPicPr>
            <a:picLocks noChangeAspect="1"/>
          </p:cNvPicPr>
          <p:nvPr/>
        </p:nvPicPr>
        <p:blipFill>
          <a:blip r:embed="rId17"/>
          <a:srcRect l="1359" t="462" r="3730" b="27320"/>
          <a:stretch/>
        </p:blipFill>
        <p:spPr>
          <a:xfrm>
            <a:off x="9714614" y="4898965"/>
            <a:ext cx="1137965" cy="1154510"/>
          </a:xfrm>
          <a:prstGeom prst="rect">
            <a:avLst/>
          </a:prstGeom>
          <a:effectLst>
            <a:outerShdw blurRad="50800" dist="38100" dir="2700000" algn="tl" rotWithShape="0">
              <a:prstClr val="black">
                <a:alpha val="40000"/>
              </a:prstClr>
            </a:outerShdw>
          </a:effectLst>
        </p:spPr>
      </p:pic>
      <p:pic>
        <p:nvPicPr>
          <p:cNvPr id="82" name="Picture 81" descr="A person in a suit&#10;&#10;AI-generated content may be incorrect.">
            <a:extLst>
              <a:ext uri="{FF2B5EF4-FFF2-40B4-BE49-F238E27FC236}">
                <a16:creationId xmlns:a16="http://schemas.microsoft.com/office/drawing/2014/main" id="{4BAB91D9-6925-08C7-4424-6ACE17F71ABE}"/>
              </a:ext>
            </a:extLst>
          </p:cNvPr>
          <p:cNvPicPr>
            <a:picLocks noChangeAspect="1"/>
          </p:cNvPicPr>
          <p:nvPr/>
        </p:nvPicPr>
        <p:blipFill>
          <a:blip r:embed="rId18"/>
          <a:srcRect l="12310" t="-1288" r="11690" b="38275"/>
          <a:stretch/>
        </p:blipFill>
        <p:spPr>
          <a:xfrm>
            <a:off x="7875445" y="4909550"/>
            <a:ext cx="1128762" cy="1137965"/>
          </a:xfrm>
          <a:prstGeom prst="rect">
            <a:avLst/>
          </a:prstGeom>
          <a:effectLst>
            <a:outerShdw blurRad="50800" dist="38100" dir="2700000" algn="tl" rotWithShape="0">
              <a:prstClr val="black">
                <a:alpha val="40000"/>
              </a:prstClr>
            </a:outerShdw>
          </a:effectLst>
        </p:spPr>
      </p:pic>
      <p:pic>
        <p:nvPicPr>
          <p:cNvPr id="83" name="Picture 82">
            <a:extLst>
              <a:ext uri="{FF2B5EF4-FFF2-40B4-BE49-F238E27FC236}">
                <a16:creationId xmlns:a16="http://schemas.microsoft.com/office/drawing/2014/main" id="{CE288A38-CBFE-B44B-2D4E-2C22085F010B}"/>
              </a:ext>
            </a:extLst>
          </p:cNvPr>
          <p:cNvPicPr>
            <a:picLocks noChangeAspect="1"/>
          </p:cNvPicPr>
          <p:nvPr/>
        </p:nvPicPr>
        <p:blipFill>
          <a:blip r:embed="rId19"/>
          <a:srcRect l="11627" t="1181" r="15543" b="14219"/>
          <a:stretch>
            <a:fillRect/>
          </a:stretch>
        </p:blipFill>
        <p:spPr>
          <a:xfrm>
            <a:off x="7880221" y="3132913"/>
            <a:ext cx="1140398" cy="1137965"/>
          </a:xfrm>
          <a:prstGeom prst="rect">
            <a:avLst/>
          </a:prstGeom>
          <a:effectLst>
            <a:outerShdw blurRad="50800" dist="38100" dir="2700000" algn="tl" rotWithShape="0">
              <a:prstClr val="black">
                <a:alpha val="40000"/>
              </a:prstClr>
            </a:outerShdw>
          </a:effectLst>
        </p:spPr>
      </p:pic>
      <p:sp>
        <p:nvSpPr>
          <p:cNvPr id="84" name="TextBox 83">
            <a:extLst>
              <a:ext uri="{FF2B5EF4-FFF2-40B4-BE49-F238E27FC236}">
                <a16:creationId xmlns:a16="http://schemas.microsoft.com/office/drawing/2014/main" id="{6DFEB19B-194B-0A05-7A92-3BA656911C82}"/>
              </a:ext>
            </a:extLst>
          </p:cNvPr>
          <p:cNvSpPr txBox="1"/>
          <p:nvPr/>
        </p:nvSpPr>
        <p:spPr>
          <a:xfrm>
            <a:off x="7738335" y="2381719"/>
            <a:ext cx="1439678" cy="369332"/>
          </a:xfrm>
          <a:prstGeom prst="rect">
            <a:avLst/>
          </a:prstGeom>
          <a:noFill/>
        </p:spPr>
        <p:txBody>
          <a:bodyPr wrap="square" rtlCol="0">
            <a:spAutoFit/>
          </a:bodyPr>
          <a:lstStyle/>
          <a:p>
            <a:pPr algn="ctr"/>
            <a:r>
              <a:rPr lang="en-US" dirty="0">
                <a:solidFill>
                  <a:prstClr val="black"/>
                </a:solidFill>
                <a:latin typeface="Calibri" panose="020F0502020204030204"/>
              </a:rPr>
              <a:t>Alex Zhang</a:t>
            </a:r>
          </a:p>
        </p:txBody>
      </p:sp>
      <p:sp>
        <p:nvSpPr>
          <p:cNvPr id="85" name="TextBox 84">
            <a:extLst>
              <a:ext uri="{FF2B5EF4-FFF2-40B4-BE49-F238E27FC236}">
                <a16:creationId xmlns:a16="http://schemas.microsoft.com/office/drawing/2014/main" id="{92503FD4-1983-FBF0-63EB-C71054069FBE}"/>
              </a:ext>
            </a:extLst>
          </p:cNvPr>
          <p:cNvSpPr txBox="1"/>
          <p:nvPr/>
        </p:nvSpPr>
        <p:spPr>
          <a:xfrm>
            <a:off x="7737782" y="4259277"/>
            <a:ext cx="1439678" cy="369332"/>
          </a:xfrm>
          <a:prstGeom prst="rect">
            <a:avLst/>
          </a:prstGeom>
          <a:noFill/>
        </p:spPr>
        <p:txBody>
          <a:bodyPr wrap="square" rtlCol="0">
            <a:spAutoFit/>
          </a:bodyPr>
          <a:lstStyle/>
          <a:p>
            <a:pPr algn="ctr"/>
            <a:r>
              <a:rPr lang="en-US" dirty="0">
                <a:solidFill>
                  <a:prstClr val="black"/>
                </a:solidFill>
                <a:latin typeface="Calibri" panose="020F0502020204030204"/>
              </a:rPr>
              <a:t>Alvin</a:t>
            </a:r>
          </a:p>
        </p:txBody>
      </p:sp>
      <p:sp>
        <p:nvSpPr>
          <p:cNvPr id="86" name="TextBox 85">
            <a:extLst>
              <a:ext uri="{FF2B5EF4-FFF2-40B4-BE49-F238E27FC236}">
                <a16:creationId xmlns:a16="http://schemas.microsoft.com/office/drawing/2014/main" id="{C9895DC0-C0D2-7D02-ACE3-0C110F67567C}"/>
              </a:ext>
            </a:extLst>
          </p:cNvPr>
          <p:cNvSpPr txBox="1"/>
          <p:nvPr/>
        </p:nvSpPr>
        <p:spPr>
          <a:xfrm>
            <a:off x="7715385" y="6071823"/>
            <a:ext cx="1439678" cy="646331"/>
          </a:xfrm>
          <a:prstGeom prst="rect">
            <a:avLst/>
          </a:prstGeom>
          <a:noFill/>
        </p:spPr>
        <p:txBody>
          <a:bodyPr wrap="square" rtlCol="0">
            <a:spAutoFit/>
          </a:bodyPr>
          <a:lstStyle/>
          <a:p>
            <a:pPr algn="ctr"/>
            <a:r>
              <a:rPr lang="en-US" dirty="0">
                <a:solidFill>
                  <a:prstClr val="black"/>
                </a:solidFill>
                <a:latin typeface="Calibri" panose="020F0502020204030204"/>
              </a:rPr>
              <a:t>Yiming (Aarav) Lu</a:t>
            </a:r>
          </a:p>
        </p:txBody>
      </p:sp>
      <p:sp>
        <p:nvSpPr>
          <p:cNvPr id="87" name="TextBox 86">
            <a:extLst>
              <a:ext uri="{FF2B5EF4-FFF2-40B4-BE49-F238E27FC236}">
                <a16:creationId xmlns:a16="http://schemas.microsoft.com/office/drawing/2014/main" id="{AF03CF97-0039-9B61-053A-83C4BE61DC64}"/>
              </a:ext>
            </a:extLst>
          </p:cNvPr>
          <p:cNvSpPr txBox="1"/>
          <p:nvPr/>
        </p:nvSpPr>
        <p:spPr>
          <a:xfrm>
            <a:off x="9562541" y="4234323"/>
            <a:ext cx="1439678" cy="369332"/>
          </a:xfrm>
          <a:prstGeom prst="rect">
            <a:avLst/>
          </a:prstGeom>
          <a:noFill/>
        </p:spPr>
        <p:txBody>
          <a:bodyPr wrap="square" rtlCol="0">
            <a:spAutoFit/>
          </a:bodyPr>
          <a:lstStyle/>
          <a:p>
            <a:pPr algn="ctr"/>
            <a:r>
              <a:rPr lang="en-US" dirty="0">
                <a:solidFill>
                  <a:prstClr val="black"/>
                </a:solidFill>
                <a:latin typeface="Calibri" panose="020F0502020204030204"/>
              </a:rPr>
              <a:t>Tyrese Luo</a:t>
            </a:r>
          </a:p>
        </p:txBody>
      </p:sp>
      <p:sp>
        <p:nvSpPr>
          <p:cNvPr id="88" name="TextBox 87">
            <a:extLst>
              <a:ext uri="{FF2B5EF4-FFF2-40B4-BE49-F238E27FC236}">
                <a16:creationId xmlns:a16="http://schemas.microsoft.com/office/drawing/2014/main" id="{74AC3E6B-D3CC-598F-B338-4620FADC5911}"/>
              </a:ext>
            </a:extLst>
          </p:cNvPr>
          <p:cNvSpPr txBox="1"/>
          <p:nvPr/>
        </p:nvSpPr>
        <p:spPr>
          <a:xfrm>
            <a:off x="9562541" y="6056273"/>
            <a:ext cx="1439678" cy="646331"/>
          </a:xfrm>
          <a:prstGeom prst="rect">
            <a:avLst/>
          </a:prstGeom>
          <a:noFill/>
        </p:spPr>
        <p:txBody>
          <a:bodyPr wrap="square" rtlCol="0">
            <a:spAutoFit/>
          </a:bodyPr>
          <a:lstStyle/>
          <a:p>
            <a:pPr algn="ctr"/>
            <a:r>
              <a:rPr lang="en-US" dirty="0">
                <a:solidFill>
                  <a:prstClr val="black"/>
                </a:solidFill>
                <a:latin typeface="Calibri" panose="020F0502020204030204"/>
              </a:rPr>
              <a:t>Guo </a:t>
            </a:r>
            <a:r>
              <a:rPr lang="en-US" dirty="0" err="1">
                <a:solidFill>
                  <a:prstClr val="black"/>
                </a:solidFill>
                <a:latin typeface="Calibri" panose="020F0502020204030204"/>
              </a:rPr>
              <a:t>KeZhen</a:t>
            </a:r>
            <a:r>
              <a:rPr lang="en-US" dirty="0">
                <a:solidFill>
                  <a:prstClr val="black"/>
                </a:solidFill>
                <a:latin typeface="Calibri" panose="020F0502020204030204"/>
              </a:rPr>
              <a:t> (Cork)</a:t>
            </a:r>
          </a:p>
        </p:txBody>
      </p:sp>
      <p:pic>
        <p:nvPicPr>
          <p:cNvPr id="89" name="Picture 88" descr="A person taking a selfie&#10;&#10;AI-generated content may be incorrect.">
            <a:extLst>
              <a:ext uri="{FF2B5EF4-FFF2-40B4-BE49-F238E27FC236}">
                <a16:creationId xmlns:a16="http://schemas.microsoft.com/office/drawing/2014/main" id="{3232804C-0DD3-F996-F882-4DF78E7F650F}"/>
              </a:ext>
            </a:extLst>
          </p:cNvPr>
          <p:cNvPicPr>
            <a:picLocks noChangeAspect="1"/>
          </p:cNvPicPr>
          <p:nvPr/>
        </p:nvPicPr>
        <p:blipFill>
          <a:blip r:embed="rId20"/>
          <a:srcRect l="-2096" t="-266" r="-3289" b="20025"/>
          <a:stretch/>
        </p:blipFill>
        <p:spPr>
          <a:xfrm>
            <a:off x="9694450" y="1211740"/>
            <a:ext cx="1140398" cy="1137965"/>
          </a:xfrm>
          <a:prstGeom prst="rect">
            <a:avLst/>
          </a:prstGeom>
          <a:effectLst>
            <a:outerShdw blurRad="50800" dist="38100" dir="2700000" algn="tl" rotWithShape="0">
              <a:prstClr val="black">
                <a:alpha val="40000"/>
              </a:prstClr>
            </a:outerShdw>
          </a:effectLst>
        </p:spPr>
      </p:pic>
      <p:sp>
        <p:nvSpPr>
          <p:cNvPr id="90" name="TextBox 89">
            <a:extLst>
              <a:ext uri="{FF2B5EF4-FFF2-40B4-BE49-F238E27FC236}">
                <a16:creationId xmlns:a16="http://schemas.microsoft.com/office/drawing/2014/main" id="{7C493785-0BAB-349E-47AA-0EDD16B2686B}"/>
              </a:ext>
            </a:extLst>
          </p:cNvPr>
          <p:cNvSpPr txBox="1"/>
          <p:nvPr/>
        </p:nvSpPr>
        <p:spPr>
          <a:xfrm>
            <a:off x="9552011" y="2338104"/>
            <a:ext cx="1439678" cy="646331"/>
          </a:xfrm>
          <a:prstGeom prst="rect">
            <a:avLst/>
          </a:prstGeom>
          <a:noFill/>
        </p:spPr>
        <p:txBody>
          <a:bodyPr wrap="square" rtlCol="0">
            <a:spAutoFit/>
          </a:bodyPr>
          <a:lstStyle/>
          <a:p>
            <a:pPr algn="ctr"/>
            <a:r>
              <a:rPr lang="en-US" dirty="0">
                <a:solidFill>
                  <a:prstClr val="black"/>
                </a:solidFill>
                <a:latin typeface="Calibri" panose="020F0502020204030204"/>
              </a:rPr>
              <a:t>Poon Yong Quan (Alan)</a:t>
            </a:r>
          </a:p>
        </p:txBody>
      </p:sp>
    </p:spTree>
    <p:extLst>
      <p:ext uri="{BB962C8B-B14F-4D97-AF65-F5344CB8AC3E}">
        <p14:creationId xmlns:p14="http://schemas.microsoft.com/office/powerpoint/2010/main" val="398413444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11">
          <a:extLst>
            <a:ext uri="{FF2B5EF4-FFF2-40B4-BE49-F238E27FC236}">
              <a16:creationId xmlns:a16="http://schemas.microsoft.com/office/drawing/2014/main" id="{DFB21016-365E-CF3B-37FD-C760195D1946}"/>
            </a:ext>
          </a:extLst>
        </p:cNvPr>
        <p:cNvGrpSpPr/>
        <p:nvPr/>
      </p:nvGrpSpPr>
      <p:grpSpPr>
        <a:xfrm>
          <a:off x="0" y="0"/>
          <a:ext cx="0" cy="0"/>
          <a:chOff x="0" y="0"/>
          <a:chExt cx="0" cy="0"/>
        </a:xfrm>
      </p:grpSpPr>
      <p:pic>
        <p:nvPicPr>
          <p:cNvPr id="112" name="Google Shape;112;p28" descr="Rectangle 3.png">
            <a:extLst>
              <a:ext uri="{FF2B5EF4-FFF2-40B4-BE49-F238E27FC236}">
                <a16:creationId xmlns:a16="http://schemas.microsoft.com/office/drawing/2014/main" id="{B64CB956-C701-400C-9F2D-CC1D2299207D}"/>
              </a:ext>
            </a:extLst>
          </p:cNvPr>
          <p:cNvPicPr preferRelativeResize="0"/>
          <p:nvPr/>
        </p:nvPicPr>
        <p:blipFill rotWithShape="1">
          <a:blip r:embed="rId3">
            <a:alphaModFix/>
          </a:blip>
          <a:srcRect/>
          <a:stretch/>
        </p:blipFill>
        <p:spPr>
          <a:xfrm>
            <a:off x="0" y="5714116"/>
            <a:ext cx="12192000" cy="1143000"/>
          </a:xfrm>
          <a:prstGeom prst="rect">
            <a:avLst/>
          </a:prstGeom>
          <a:noFill/>
          <a:ln>
            <a:noFill/>
          </a:ln>
        </p:spPr>
      </p:pic>
      <p:pic>
        <p:nvPicPr>
          <p:cNvPr id="113" name="Google Shape;113;p28" descr="Group 3.svg">
            <a:extLst>
              <a:ext uri="{FF2B5EF4-FFF2-40B4-BE49-F238E27FC236}">
                <a16:creationId xmlns:a16="http://schemas.microsoft.com/office/drawing/2014/main" id="{796832A0-F1DC-3025-4972-C690BC39E1A7}"/>
              </a:ext>
            </a:extLst>
          </p:cNvPr>
          <p:cNvPicPr preferRelativeResize="0"/>
          <p:nvPr/>
        </p:nvPicPr>
        <p:blipFill rotWithShape="1">
          <a:blip r:embed="rId4">
            <a:alphaModFix/>
          </a:blip>
          <a:srcRect/>
          <a:stretch/>
        </p:blipFill>
        <p:spPr>
          <a:xfrm>
            <a:off x="701" y="1"/>
            <a:ext cx="12190601" cy="6858001"/>
          </a:xfrm>
          <a:prstGeom prst="rect">
            <a:avLst/>
          </a:prstGeom>
          <a:noFill/>
          <a:ln>
            <a:noFill/>
          </a:ln>
        </p:spPr>
      </p:pic>
      <p:pic>
        <p:nvPicPr>
          <p:cNvPr id="114" name="Google Shape;114;p28" descr="定稿-SVG-图标 2.svg">
            <a:extLst>
              <a:ext uri="{FF2B5EF4-FFF2-40B4-BE49-F238E27FC236}">
                <a16:creationId xmlns:a16="http://schemas.microsoft.com/office/drawing/2014/main" id="{F5C43CFE-7C6D-3DC6-820B-7F79EC65F0BE}"/>
              </a:ext>
            </a:extLst>
          </p:cNvPr>
          <p:cNvPicPr preferRelativeResize="0"/>
          <p:nvPr/>
        </p:nvPicPr>
        <p:blipFill rotWithShape="1">
          <a:blip r:embed="rId5">
            <a:alphaModFix/>
          </a:blip>
          <a:srcRect/>
          <a:stretch/>
        </p:blipFill>
        <p:spPr>
          <a:xfrm>
            <a:off x="8304691" y="2982384"/>
            <a:ext cx="3429000" cy="3429000"/>
          </a:xfrm>
          <a:prstGeom prst="rect">
            <a:avLst/>
          </a:prstGeom>
          <a:noFill/>
          <a:ln>
            <a:noFill/>
          </a:ln>
        </p:spPr>
      </p:pic>
      <p:pic>
        <p:nvPicPr>
          <p:cNvPr id="115" name="Google Shape;115;p28" descr="Frame 1.svg">
            <a:extLst>
              <a:ext uri="{FF2B5EF4-FFF2-40B4-BE49-F238E27FC236}">
                <a16:creationId xmlns:a16="http://schemas.microsoft.com/office/drawing/2014/main" id="{0F0406D9-F7B1-22C9-49DE-A89C1C85D901}"/>
              </a:ext>
            </a:extLst>
          </p:cNvPr>
          <p:cNvPicPr preferRelativeResize="0"/>
          <p:nvPr/>
        </p:nvPicPr>
        <p:blipFill rotWithShape="1">
          <a:blip r:embed="rId6">
            <a:alphaModFix/>
          </a:blip>
          <a:srcRect/>
          <a:stretch/>
        </p:blipFill>
        <p:spPr>
          <a:xfrm>
            <a:off x="635001" y="508000"/>
            <a:ext cx="2222500" cy="508000"/>
          </a:xfrm>
          <a:prstGeom prst="rect">
            <a:avLst/>
          </a:prstGeom>
          <a:noFill/>
          <a:ln>
            <a:noFill/>
          </a:ln>
        </p:spPr>
      </p:pic>
      <p:pic>
        <p:nvPicPr>
          <p:cNvPr id="116" name="Google Shape;116;p28" descr="图层 11.svg">
            <a:extLst>
              <a:ext uri="{FF2B5EF4-FFF2-40B4-BE49-F238E27FC236}">
                <a16:creationId xmlns:a16="http://schemas.microsoft.com/office/drawing/2014/main" id="{46632595-A1B7-97E4-9BB9-829418CCEF34}"/>
              </a:ext>
            </a:extLst>
          </p:cNvPr>
          <p:cNvPicPr preferRelativeResize="0"/>
          <p:nvPr/>
        </p:nvPicPr>
        <p:blipFill rotWithShape="1">
          <a:blip r:embed="rId7">
            <a:alphaModFix/>
          </a:blip>
          <a:srcRect r="6195"/>
          <a:stretch>
            <a:fillRect/>
          </a:stretch>
        </p:blipFill>
        <p:spPr>
          <a:xfrm>
            <a:off x="8273456" y="508000"/>
            <a:ext cx="3067645" cy="635000"/>
          </a:xfrm>
          <a:prstGeom prst="rect">
            <a:avLst/>
          </a:prstGeom>
          <a:noFill/>
          <a:ln>
            <a:noFill/>
          </a:ln>
        </p:spPr>
      </p:pic>
      <p:pic>
        <p:nvPicPr>
          <p:cNvPr id="5" name="Graphic 4">
            <a:extLst>
              <a:ext uri="{FF2B5EF4-FFF2-40B4-BE49-F238E27FC236}">
                <a16:creationId xmlns:a16="http://schemas.microsoft.com/office/drawing/2014/main" id="{9C99095A-A2F3-C232-C02C-3AB068D1000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113733" y="651753"/>
            <a:ext cx="2023946" cy="2023946"/>
          </a:xfrm>
          <a:prstGeom prst="rect">
            <a:avLst/>
          </a:prstGeom>
        </p:spPr>
      </p:pic>
      <p:cxnSp>
        <p:nvCxnSpPr>
          <p:cNvPr id="6" name="Straight Arrow Connector 21">
            <a:extLst>
              <a:ext uri="{FF2B5EF4-FFF2-40B4-BE49-F238E27FC236}">
                <a16:creationId xmlns:a16="http://schemas.microsoft.com/office/drawing/2014/main" id="{0E33267D-CC57-DB03-5378-7F87851B22DA}"/>
              </a:ext>
            </a:extLst>
          </p:cNvPr>
          <p:cNvCxnSpPr>
            <a:cxnSpLocks/>
            <a:endCxn id="5" idx="3"/>
          </p:cNvCxnSpPr>
          <p:nvPr/>
        </p:nvCxnSpPr>
        <p:spPr>
          <a:xfrm rot="5400000" flipH="1" flipV="1">
            <a:off x="5153592" y="1887335"/>
            <a:ext cx="2207696" cy="1760478"/>
          </a:xfrm>
          <a:prstGeom prst="bentConnector4">
            <a:avLst>
              <a:gd name="adj1" fmla="val -177"/>
              <a:gd name="adj2" fmla="val 112985"/>
            </a:avLst>
          </a:prstGeom>
          <a:ln w="9525">
            <a:solidFill>
              <a:srgbClr val="00B0F0"/>
            </a:solidFill>
            <a:tailEnd type="triangle" w="lg" len="lg"/>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8989E2F3-D19E-BC83-B126-4A211BA811CC}"/>
              </a:ext>
            </a:extLst>
          </p:cNvPr>
          <p:cNvSpPr txBox="1"/>
          <p:nvPr/>
        </p:nvSpPr>
        <p:spPr>
          <a:xfrm>
            <a:off x="645416" y="2910092"/>
            <a:ext cx="6483788" cy="3635867"/>
          </a:xfrm>
          <a:prstGeom prst="rect">
            <a:avLst/>
          </a:prstGeom>
          <a:noFill/>
        </p:spPr>
        <p:txBody>
          <a:bodyPr wrap="square" rtlCol="0">
            <a:spAutoFit/>
          </a:bodyPr>
          <a:lstStyle/>
          <a:p>
            <a:pPr>
              <a:lnSpc>
                <a:spcPct val="105000"/>
              </a:lnSpc>
              <a:spcAft>
                <a:spcPts val="600"/>
              </a:spcAft>
              <a:tabLst>
                <a:tab pos="1249363" algn="l"/>
              </a:tabLst>
            </a:pPr>
            <a:r>
              <a:rPr lang="en-US" sz="3600" dirty="0">
                <a:solidFill>
                  <a:srgbClr val="00257E"/>
                </a:solidFill>
              </a:rPr>
              <a:t>Interested?  Please reach out:</a:t>
            </a:r>
          </a:p>
          <a:p>
            <a:pPr>
              <a:lnSpc>
                <a:spcPct val="105000"/>
              </a:lnSpc>
              <a:tabLst>
                <a:tab pos="1249363" algn="l"/>
              </a:tabLst>
            </a:pPr>
            <a:r>
              <a:rPr lang="en-US" sz="3600" dirty="0">
                <a:solidFill>
                  <a:schemeClr val="tx1">
                    <a:lumMod val="85000"/>
                    <a:lumOff val="15000"/>
                  </a:schemeClr>
                </a:solidFill>
              </a:rPr>
              <a:t>	@project-robius</a:t>
            </a:r>
          </a:p>
          <a:p>
            <a:pPr>
              <a:lnSpc>
                <a:spcPct val="105000"/>
              </a:lnSpc>
              <a:tabLst>
                <a:tab pos="1249363" algn="l"/>
              </a:tabLst>
            </a:pPr>
            <a:r>
              <a:rPr lang="en-US" sz="3600" dirty="0">
                <a:solidFill>
                  <a:schemeClr val="tx1">
                    <a:lumMod val="85000"/>
                    <a:lumOff val="15000"/>
                  </a:schemeClr>
                </a:solidFill>
              </a:rPr>
              <a:t>	#</a:t>
            </a:r>
            <a:r>
              <a:rPr lang="en-US" sz="3600" dirty="0" err="1">
                <a:solidFill>
                  <a:schemeClr val="tx1">
                    <a:lumMod val="85000"/>
                    <a:lumOff val="15000"/>
                  </a:schemeClr>
                </a:solidFill>
              </a:rPr>
              <a:t>robius@matrix.org</a:t>
            </a:r>
            <a:br>
              <a:rPr lang="en-US" sz="3600" dirty="0">
                <a:solidFill>
                  <a:schemeClr val="tx1">
                    <a:lumMod val="85000"/>
                    <a:lumOff val="15000"/>
                  </a:schemeClr>
                </a:solidFill>
              </a:rPr>
            </a:br>
            <a:r>
              <a:rPr lang="en-US" sz="3600" dirty="0">
                <a:solidFill>
                  <a:schemeClr val="tx1">
                    <a:lumMod val="85000"/>
                    <a:lumOff val="15000"/>
                  </a:schemeClr>
                </a:solidFill>
              </a:rPr>
              <a:t>	         @</a:t>
            </a:r>
            <a:r>
              <a:rPr lang="en-US" sz="3600" dirty="0" err="1">
                <a:solidFill>
                  <a:schemeClr val="tx1">
                    <a:lumMod val="85000"/>
                    <a:lumOff val="15000"/>
                  </a:schemeClr>
                </a:solidFill>
              </a:rPr>
              <a:t>kevinaboos</a:t>
            </a:r>
            <a:endParaRPr lang="en-US" sz="3600" dirty="0">
              <a:solidFill>
                <a:schemeClr val="tx1">
                  <a:lumMod val="85000"/>
                  <a:lumOff val="15000"/>
                </a:schemeClr>
              </a:solidFill>
            </a:endParaRPr>
          </a:p>
          <a:p>
            <a:pPr>
              <a:lnSpc>
                <a:spcPct val="105000"/>
              </a:lnSpc>
              <a:tabLst>
                <a:tab pos="1249363" algn="l"/>
              </a:tabLst>
            </a:pPr>
            <a:r>
              <a:rPr lang="en-US" sz="3600" dirty="0">
                <a:solidFill>
                  <a:schemeClr val="tx1">
                    <a:lumMod val="85000"/>
                    <a:lumOff val="15000"/>
                  </a:schemeClr>
                </a:solidFill>
              </a:rPr>
              <a:t>          </a:t>
            </a:r>
            <a:r>
              <a:rPr lang="en-US" sz="3600" u="sng" dirty="0">
                <a:solidFill>
                  <a:schemeClr val="tx1">
                    <a:lumMod val="85000"/>
                    <a:lumOff val="15000"/>
                  </a:schemeClr>
                </a:solidFill>
              </a:rPr>
              <a:t>https://</a:t>
            </a:r>
            <a:r>
              <a:rPr lang="en-US" sz="3600" u="sng" dirty="0" err="1">
                <a:solidFill>
                  <a:schemeClr val="tx1">
                    <a:lumMod val="85000"/>
                    <a:lumOff val="15000"/>
                  </a:schemeClr>
                </a:solidFill>
              </a:rPr>
              <a:t>makepad.nl</a:t>
            </a:r>
            <a:endParaRPr lang="en-US" sz="3600" u="sng" dirty="0">
              <a:solidFill>
                <a:schemeClr val="tx1">
                  <a:lumMod val="85000"/>
                  <a:lumOff val="15000"/>
                </a:schemeClr>
              </a:solidFill>
            </a:endParaRPr>
          </a:p>
          <a:p>
            <a:pPr>
              <a:lnSpc>
                <a:spcPct val="105000"/>
              </a:lnSpc>
              <a:tabLst>
                <a:tab pos="1249363" algn="l"/>
              </a:tabLst>
            </a:pPr>
            <a:r>
              <a:rPr lang="en-US" sz="3600" dirty="0">
                <a:solidFill>
                  <a:schemeClr val="tx1">
                    <a:lumMod val="85000"/>
                    <a:lumOff val="15000"/>
                  </a:schemeClr>
                </a:solidFill>
              </a:rPr>
              <a:t>          </a:t>
            </a:r>
            <a:r>
              <a:rPr lang="en-US" sz="3600" u="sng" dirty="0">
                <a:solidFill>
                  <a:schemeClr val="tx1">
                    <a:lumMod val="85000"/>
                    <a:lumOff val="15000"/>
                  </a:schemeClr>
                </a:solidFill>
              </a:rPr>
              <a:t>https://</a:t>
            </a:r>
            <a:r>
              <a:rPr lang="en-US" sz="3600" u="sng" dirty="0" err="1">
                <a:solidFill>
                  <a:schemeClr val="tx1">
                    <a:lumMod val="85000"/>
                    <a:lumOff val="15000"/>
                  </a:schemeClr>
                </a:solidFill>
              </a:rPr>
              <a:t>robius.rs</a:t>
            </a:r>
            <a:endParaRPr lang="en-US" sz="3600" u="sng" dirty="0">
              <a:solidFill>
                <a:schemeClr val="tx1">
                  <a:lumMod val="85000"/>
                  <a:lumOff val="15000"/>
                </a:schemeClr>
              </a:solidFill>
            </a:endParaRPr>
          </a:p>
        </p:txBody>
      </p:sp>
      <p:pic>
        <p:nvPicPr>
          <p:cNvPr id="8" name="Picture 4">
            <a:extLst>
              <a:ext uri="{FF2B5EF4-FFF2-40B4-BE49-F238E27FC236}">
                <a16:creationId xmlns:a16="http://schemas.microsoft.com/office/drawing/2014/main" id="{2DBF2315-46A9-5849-4262-C97349525620}"/>
              </a:ext>
            </a:extLst>
          </p:cNvPr>
          <p:cNvPicPr>
            <a:picLocks noChangeAspect="1" noChangeArrowheads="1"/>
          </p:cNvPicPr>
          <p:nvPr/>
        </p:nvPicPr>
        <p:blipFill>
          <a:blip r:embed="rId10" cstate="print">
            <a:extLst>
              <a:ext uri="{28A0092B-C50C-407E-A947-70E740481C1C}">
                <a14:useLocalDpi xmlns:a14="http://schemas.microsoft.com/office/drawing/2010/main"/>
              </a:ext>
            </a:extLst>
          </a:blip>
          <a:srcRect/>
          <a:stretch>
            <a:fillRect/>
          </a:stretch>
        </p:blipFill>
        <p:spPr bwMode="auto">
          <a:xfrm>
            <a:off x="1285822" y="3699179"/>
            <a:ext cx="437610" cy="43761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C4FCB50A-0F47-C439-475D-340EE5703550}"/>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1867054" y="4832403"/>
            <a:ext cx="478212" cy="478212"/>
          </a:xfrm>
          <a:prstGeom prst="rect">
            <a:avLst/>
          </a:prstGeom>
        </p:spPr>
      </p:pic>
      <p:sp>
        <p:nvSpPr>
          <p:cNvPr id="10" name="Rounded Rectangle 9">
            <a:extLst>
              <a:ext uri="{FF2B5EF4-FFF2-40B4-BE49-F238E27FC236}">
                <a16:creationId xmlns:a16="http://schemas.microsoft.com/office/drawing/2014/main" id="{81EC14BE-34D5-04F8-DD54-825AC7D57ADD}"/>
              </a:ext>
            </a:extLst>
          </p:cNvPr>
          <p:cNvSpPr/>
          <p:nvPr/>
        </p:nvSpPr>
        <p:spPr>
          <a:xfrm>
            <a:off x="2463002" y="4874815"/>
            <a:ext cx="412633" cy="405683"/>
          </a:xfrm>
          <a:prstGeom prst="round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tx1">
                  <a:lumMod val="85000"/>
                  <a:lumOff val="15000"/>
                </a:schemeClr>
              </a:solidFill>
            </a:endParaRPr>
          </a:p>
        </p:txBody>
      </p:sp>
      <p:pic>
        <p:nvPicPr>
          <p:cNvPr id="11" name="Picture 10" descr="A blue and black logo&#10;&#10;Description automatically generated">
            <a:extLst>
              <a:ext uri="{FF2B5EF4-FFF2-40B4-BE49-F238E27FC236}">
                <a16:creationId xmlns:a16="http://schemas.microsoft.com/office/drawing/2014/main" id="{9EE51F8D-E1BA-1AA7-7865-72EDAD2EA0AA}"/>
              </a:ext>
            </a:extLst>
          </p:cNvPr>
          <p:cNvPicPr>
            <a:picLocks noChangeAspect="1"/>
          </p:cNvPicPr>
          <p:nvPr/>
        </p:nvPicPr>
        <p:blipFill rotWithShape="1">
          <a:blip r:embed="rId12" cstate="print">
            <a:extLst>
              <a:ext uri="{28A0092B-C50C-407E-A947-70E740481C1C}">
                <a14:useLocalDpi xmlns:a14="http://schemas.microsoft.com/office/drawing/2010/main"/>
              </a:ext>
            </a:extLst>
          </a:blip>
          <a:srcRect l="1" r="14029"/>
          <a:stretch/>
        </p:blipFill>
        <p:spPr>
          <a:xfrm>
            <a:off x="2487202" y="4838087"/>
            <a:ext cx="458611" cy="452733"/>
          </a:xfrm>
          <a:prstGeom prst="rect">
            <a:avLst/>
          </a:prstGeom>
        </p:spPr>
      </p:pic>
      <p:pic>
        <p:nvPicPr>
          <p:cNvPr id="12" name="Picture 4">
            <a:extLst>
              <a:ext uri="{FF2B5EF4-FFF2-40B4-BE49-F238E27FC236}">
                <a16:creationId xmlns:a16="http://schemas.microsoft.com/office/drawing/2014/main" id="{4CDA077F-F153-1FD1-8662-D7987BCB45A7}"/>
              </a:ext>
            </a:extLst>
          </p:cNvPr>
          <p:cNvPicPr>
            <a:picLocks noChangeAspect="1" noChangeArrowheads="1"/>
          </p:cNvPicPr>
          <p:nvPr/>
        </p:nvPicPr>
        <p:blipFill>
          <a:blip r:embed="rId10" cstate="print">
            <a:extLst>
              <a:ext uri="{28A0092B-C50C-407E-A947-70E740481C1C}">
                <a14:useLocalDpi xmlns:a14="http://schemas.microsoft.com/office/drawing/2010/main"/>
              </a:ext>
            </a:extLst>
          </a:blip>
          <a:srcRect/>
          <a:stretch>
            <a:fillRect/>
          </a:stretch>
        </p:blipFill>
        <p:spPr bwMode="auto">
          <a:xfrm>
            <a:off x="1298477" y="4847196"/>
            <a:ext cx="437610" cy="43761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a:extLst>
              <a:ext uri="{FF2B5EF4-FFF2-40B4-BE49-F238E27FC236}">
                <a16:creationId xmlns:a16="http://schemas.microsoft.com/office/drawing/2014/main" id="{45488370-BC67-B00C-4BD3-E89DD82392A5}"/>
              </a:ext>
            </a:extLst>
          </p:cNvPr>
          <p:cNvPicPr>
            <a:picLocks noChangeAspect="1" noChangeArrowheads="1"/>
          </p:cNvPicPr>
          <p:nvPr/>
        </p:nvPicPr>
        <p:blipFill>
          <a:blip r:embed="rId13" cstate="print">
            <a:extLst>
              <a:ext uri="{28A0092B-C50C-407E-A947-70E740481C1C}">
                <a14:useLocalDpi xmlns:a14="http://schemas.microsoft.com/office/drawing/2010/main"/>
              </a:ext>
            </a:extLst>
          </a:blip>
          <a:srcRect/>
          <a:stretch>
            <a:fillRect/>
          </a:stretch>
        </p:blipFill>
        <p:spPr bwMode="auto">
          <a:xfrm>
            <a:off x="1274122" y="4232889"/>
            <a:ext cx="448714" cy="512680"/>
          </a:xfrm>
          <a:prstGeom prst="rect">
            <a:avLst/>
          </a:prstGeom>
          <a:noFill/>
          <a:extLst>
            <a:ext uri="{909E8E84-426E-40DD-AFC4-6F175D3DCCD1}">
              <a14:hiddenFill xmlns:a14="http://schemas.microsoft.com/office/drawing/2010/main">
                <a:solidFill>
                  <a:srgbClr val="FFFFFF"/>
                </a:solidFill>
              </a14:hiddenFill>
            </a:ext>
          </a:extLst>
        </p:spPr>
      </p:pic>
      <p:sp>
        <p:nvSpPr>
          <p:cNvPr id="23" name="Google Shape;167;p33">
            <a:extLst>
              <a:ext uri="{FF2B5EF4-FFF2-40B4-BE49-F238E27FC236}">
                <a16:creationId xmlns:a16="http://schemas.microsoft.com/office/drawing/2014/main" id="{AD7900D1-5222-210D-39BA-72F3BA3DC389}"/>
              </a:ext>
            </a:extLst>
          </p:cNvPr>
          <p:cNvSpPr txBox="1"/>
          <p:nvPr/>
        </p:nvSpPr>
        <p:spPr>
          <a:xfrm>
            <a:off x="737741" y="1967911"/>
            <a:ext cx="4518971" cy="615553"/>
          </a:xfrm>
          <a:prstGeom prst="rect">
            <a:avLst/>
          </a:prstGeom>
          <a:noFill/>
          <a:ln>
            <a:noFill/>
          </a:ln>
        </p:spPr>
        <p:txBody>
          <a:bodyPr spcFirstLastPara="1" wrap="square" lIns="19050" tIns="19050" rIns="19050" bIns="19050" anchor="ctr" anchorCtr="0">
            <a:spAutoFit/>
          </a:bodyPr>
          <a:lstStyle/>
          <a:p>
            <a:pPr marL="0" marR="0" lvl="0" indent="0" algn="l" rtl="0">
              <a:lnSpc>
                <a:spcPct val="50000"/>
              </a:lnSpc>
              <a:spcBef>
                <a:spcPts val="0"/>
              </a:spcBef>
              <a:spcAft>
                <a:spcPts val="0"/>
              </a:spcAft>
              <a:buClr>
                <a:srgbClr val="000000"/>
              </a:buClr>
              <a:buSzPts val="7500"/>
              <a:buFont typeface="Helvetica Neue"/>
              <a:buNone/>
            </a:pPr>
            <a:r>
              <a:rPr lang="en" sz="7500" b="1" i="0" u="none" strike="noStrike" cap="none" dirty="0">
                <a:solidFill>
                  <a:srgbClr val="00257E"/>
                </a:solidFill>
                <a:latin typeface="Helvetica Neue"/>
                <a:ea typeface="Helvetica Neue"/>
                <a:cs typeface="Helvetica Neue"/>
                <a:sym typeface="Helvetica Neue"/>
              </a:rPr>
              <a:t>Thanks!</a:t>
            </a:r>
            <a:endParaRPr sz="500" dirty="0">
              <a:solidFill>
                <a:srgbClr val="00257E"/>
              </a:solidFill>
            </a:endParaRPr>
          </a:p>
        </p:txBody>
      </p:sp>
      <p:pic>
        <p:nvPicPr>
          <p:cNvPr id="24" name="Picture 23" descr="A colorful logo with a black background&#10;&#10;AI-generated content may be incorrect.">
            <a:extLst>
              <a:ext uri="{FF2B5EF4-FFF2-40B4-BE49-F238E27FC236}">
                <a16:creationId xmlns:a16="http://schemas.microsoft.com/office/drawing/2014/main" id="{D3DA6782-723C-8F66-E22C-11CFD308B88B}"/>
              </a:ext>
            </a:extLst>
          </p:cNvPr>
          <p:cNvPicPr>
            <a:picLocks noChangeAspect="1"/>
          </p:cNvPicPr>
          <p:nvPr/>
        </p:nvPicPr>
        <p:blipFill>
          <a:blip r:embed="rId14"/>
          <a:stretch>
            <a:fillRect/>
          </a:stretch>
        </p:blipFill>
        <p:spPr>
          <a:xfrm>
            <a:off x="1270335" y="5903126"/>
            <a:ext cx="563195" cy="563195"/>
          </a:xfrm>
          <a:prstGeom prst="rect">
            <a:avLst/>
          </a:prstGeom>
        </p:spPr>
      </p:pic>
      <p:pic>
        <p:nvPicPr>
          <p:cNvPr id="25" name="Graphic 24">
            <a:extLst>
              <a:ext uri="{FF2B5EF4-FFF2-40B4-BE49-F238E27FC236}">
                <a16:creationId xmlns:a16="http://schemas.microsoft.com/office/drawing/2014/main" id="{56C9FEF6-19C6-CE1E-9036-41C78F230AF4}"/>
              </a:ext>
            </a:extLst>
          </p:cNvPr>
          <p:cNvPicPr>
            <a:picLocks noChangeAspect="1"/>
          </p:cNvPicPr>
          <p:nvPr/>
        </p:nvPicPr>
        <p:blipFill>
          <a:blip r:embed="rId15">
            <a:extLst>
              <a:ext uri="{96DAC541-7B7A-43D3-8B79-37D633B846F1}">
                <asvg:svgBlip xmlns:asvg="http://schemas.microsoft.com/office/drawing/2016/SVG/main" r:embed="rId16"/>
              </a:ext>
            </a:extLst>
          </a:blip>
          <a:srcRect r="72945"/>
          <a:stretch/>
        </p:blipFill>
        <p:spPr>
          <a:xfrm>
            <a:off x="1213554" y="5409875"/>
            <a:ext cx="653901" cy="426401"/>
          </a:xfrm>
          <a:prstGeom prst="rect">
            <a:avLst/>
          </a:prstGeom>
        </p:spPr>
      </p:pic>
    </p:spTree>
    <p:extLst>
      <p:ext uri="{BB962C8B-B14F-4D97-AF65-F5344CB8AC3E}">
        <p14:creationId xmlns:p14="http://schemas.microsoft.com/office/powerpoint/2010/main" val="25096385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pic>
        <p:nvPicPr>
          <p:cNvPr id="124" name="Google Shape;124;p29" descr="Rectangle 3.png"/>
          <p:cNvPicPr preferRelativeResize="0"/>
          <p:nvPr/>
        </p:nvPicPr>
        <p:blipFill rotWithShape="1">
          <a:blip r:embed="rId3">
            <a:alphaModFix/>
          </a:blip>
          <a:srcRect/>
          <a:stretch/>
        </p:blipFill>
        <p:spPr>
          <a:xfrm>
            <a:off x="0" y="5714117"/>
            <a:ext cx="12192000" cy="1143000"/>
          </a:xfrm>
          <a:prstGeom prst="rect">
            <a:avLst/>
          </a:prstGeom>
          <a:noFill/>
          <a:ln>
            <a:noFill/>
          </a:ln>
        </p:spPr>
      </p:pic>
      <p:pic>
        <p:nvPicPr>
          <p:cNvPr id="125" name="Google Shape;125;p29" descr="Group 3.svg"/>
          <p:cNvPicPr preferRelativeResize="0"/>
          <p:nvPr/>
        </p:nvPicPr>
        <p:blipFill rotWithShape="1">
          <a:blip r:embed="rId4">
            <a:alphaModFix/>
          </a:blip>
          <a:srcRect/>
          <a:stretch/>
        </p:blipFill>
        <p:spPr>
          <a:xfrm>
            <a:off x="701" y="1"/>
            <a:ext cx="12190601" cy="6858001"/>
          </a:xfrm>
          <a:prstGeom prst="rect">
            <a:avLst/>
          </a:prstGeom>
          <a:noFill/>
          <a:ln>
            <a:noFill/>
          </a:ln>
        </p:spPr>
      </p:pic>
      <p:pic>
        <p:nvPicPr>
          <p:cNvPr id="126" name="Google Shape;126;p29" descr="定稿-SVG-图标 2.svg"/>
          <p:cNvPicPr preferRelativeResize="0"/>
          <p:nvPr/>
        </p:nvPicPr>
        <p:blipFill rotWithShape="1">
          <a:blip r:embed="rId5">
            <a:alphaModFix/>
          </a:blip>
          <a:srcRect/>
          <a:stretch/>
        </p:blipFill>
        <p:spPr>
          <a:xfrm>
            <a:off x="8126012" y="2919320"/>
            <a:ext cx="3429000" cy="3429000"/>
          </a:xfrm>
          <a:prstGeom prst="rect">
            <a:avLst/>
          </a:prstGeom>
          <a:noFill/>
          <a:ln>
            <a:noFill/>
          </a:ln>
        </p:spPr>
      </p:pic>
      <p:sp>
        <p:nvSpPr>
          <p:cNvPr id="4" name="Rectangle">
            <a:extLst>
              <a:ext uri="{FF2B5EF4-FFF2-40B4-BE49-F238E27FC236}">
                <a16:creationId xmlns:a16="http://schemas.microsoft.com/office/drawing/2014/main" id="{63EBDAF9-BAF3-D57E-EE49-1C699017C13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857422" y="2547715"/>
            <a:ext cx="8347144" cy="1899025"/>
          </a:xfrm>
          <a:prstGeom prst="roundRect">
            <a:avLst/>
          </a:prstGeom>
          <a:gradFill flip="none" rotWithShape="1">
            <a:gsLst>
              <a:gs pos="32000">
                <a:sysClr val="windowText" lastClr="000000">
                  <a:alpha val="67000"/>
                </a:sysClr>
              </a:gs>
              <a:gs pos="0">
                <a:sysClr val="windowText" lastClr="000000">
                  <a:alpha val="82974"/>
                </a:sysClr>
              </a:gs>
              <a:gs pos="99000">
                <a:sysClr val="windowText" lastClr="000000">
                  <a:alpha val="55000"/>
                </a:sysClr>
              </a:gs>
            </a:gsLst>
            <a:path path="circle">
              <a:fillToRect r="100000" b="100000"/>
            </a:path>
            <a:tileRect l="-100000" t="-100000"/>
          </a:gradFill>
          <a:ln w="12700">
            <a:miter lim="400000"/>
          </a:ln>
        </p:spPr>
        <p:txBody>
          <a:bodyPr lIns="50800" tIns="50800" rIns="50800" bIns="5080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2600" b="0" i="0" u="none" strike="noStrike" kern="0" cap="all" spc="0" normalizeH="0" baseline="0" noProof="0" dirty="0">
              <a:ln>
                <a:noFill/>
              </a:ln>
              <a:solidFill>
                <a:srgbClr val="FFFFFF"/>
              </a:solidFill>
              <a:effectLst/>
              <a:uLnTx/>
              <a:uFillTx/>
              <a:latin typeface="Tenorite"/>
              <a:sym typeface="Avenir Next"/>
            </a:endParaRPr>
          </a:p>
        </p:txBody>
      </p:sp>
      <p:sp>
        <p:nvSpPr>
          <p:cNvPr id="5" name="Title 1">
            <a:extLst>
              <a:ext uri="{FF2B5EF4-FFF2-40B4-BE49-F238E27FC236}">
                <a16:creationId xmlns:a16="http://schemas.microsoft.com/office/drawing/2014/main" id="{6C38A9F4-7E3D-B911-BDA3-F810BBDBBB28}"/>
              </a:ext>
            </a:extLst>
          </p:cNvPr>
          <p:cNvSpPr txBox="1">
            <a:spLocks/>
          </p:cNvSpPr>
          <p:nvPr/>
        </p:nvSpPr>
        <p:spPr>
          <a:xfrm>
            <a:off x="-65593" y="2546831"/>
            <a:ext cx="7555315" cy="189902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800" kern="1200">
                <a:solidFill>
                  <a:schemeClr val="tx1"/>
                </a:solidFill>
                <a:latin typeface="Seaford Display" pitchFamily="2" charset="0"/>
                <a:ea typeface="+mj-ea"/>
                <a:cs typeface="Seaford Display" pitchFamily="2" charset="0"/>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b="0" i="0" u="none" strike="noStrike" kern="1200" cap="none" spc="0" normalizeH="0" baseline="0" noProof="0" dirty="0">
                <a:ln>
                  <a:noFill/>
                </a:ln>
                <a:solidFill>
                  <a:prstClr val="white"/>
                </a:solidFill>
                <a:effectLst/>
                <a:uLnTx/>
                <a:uFillTx/>
                <a:latin typeface="Seaford Display" pitchFamily="2" charset="0"/>
                <a:ea typeface="+mj-ea"/>
              </a:rPr>
              <a:t>Background &amp; Motivation</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1">
          <a:extLst>
            <a:ext uri="{FF2B5EF4-FFF2-40B4-BE49-F238E27FC236}">
              <a16:creationId xmlns:a16="http://schemas.microsoft.com/office/drawing/2014/main" id="{338F5DE1-1846-983F-4D65-D3ED57545229}"/>
            </a:ext>
          </a:extLst>
        </p:cNvPr>
        <p:cNvGrpSpPr/>
        <p:nvPr/>
      </p:nvGrpSpPr>
      <p:grpSpPr>
        <a:xfrm>
          <a:off x="0" y="0"/>
          <a:ext cx="0" cy="0"/>
          <a:chOff x="0" y="0"/>
          <a:chExt cx="0" cy="0"/>
        </a:xfrm>
      </p:grpSpPr>
      <p:pic>
        <p:nvPicPr>
          <p:cNvPr id="132" name="Google Shape;132;p30" descr="Mask group.svg">
            <a:extLst>
              <a:ext uri="{FF2B5EF4-FFF2-40B4-BE49-F238E27FC236}">
                <a16:creationId xmlns:a16="http://schemas.microsoft.com/office/drawing/2014/main" id="{FEBB0362-7D0C-0402-36F8-A6DF922F2345}"/>
              </a:ext>
            </a:extLst>
          </p:cNvPr>
          <p:cNvPicPr preferRelativeResize="0"/>
          <p:nvPr/>
        </p:nvPicPr>
        <p:blipFill rotWithShape="1">
          <a:blip r:embed="rId3">
            <a:alphaModFix/>
          </a:blip>
          <a:srcRect/>
          <a:stretch/>
        </p:blipFill>
        <p:spPr>
          <a:xfrm>
            <a:off x="34599" y="153224"/>
            <a:ext cx="12192000" cy="6858000"/>
          </a:xfrm>
          <a:prstGeom prst="rect">
            <a:avLst/>
          </a:prstGeom>
          <a:noFill/>
          <a:ln>
            <a:noFill/>
          </a:ln>
        </p:spPr>
      </p:pic>
      <p:sp>
        <p:nvSpPr>
          <p:cNvPr id="134" name="Google Shape;134;p30">
            <a:extLst>
              <a:ext uri="{FF2B5EF4-FFF2-40B4-BE49-F238E27FC236}">
                <a16:creationId xmlns:a16="http://schemas.microsoft.com/office/drawing/2014/main" id="{717A0A17-2AB8-E4E7-B0B8-40910722F7DA}"/>
              </a:ext>
            </a:extLst>
          </p:cNvPr>
          <p:cNvSpPr/>
          <p:nvPr/>
        </p:nvSpPr>
        <p:spPr>
          <a:xfrm>
            <a:off x="0" y="6096000"/>
            <a:ext cx="12192000" cy="762000"/>
          </a:xfrm>
          <a:prstGeom prst="rect">
            <a:avLst/>
          </a:prstGeom>
          <a:solidFill>
            <a:srgbClr val="FFE9E6"/>
          </a:solidFill>
          <a:ln>
            <a:noFill/>
          </a:ln>
        </p:spPr>
        <p:txBody>
          <a:bodyPr spcFirstLastPara="1" wrap="square" lIns="0" tIns="0" rIns="0" bIns="0" anchor="ctr" anchorCtr="0">
            <a:noAutofit/>
          </a:bodyPr>
          <a:lstStyle/>
          <a:p>
            <a:pPr algn="ctr">
              <a:buClr>
                <a:srgbClr val="FFFFFF"/>
              </a:buClr>
              <a:buSzPts val="1200"/>
            </a:pPr>
            <a:endParaRPr sz="1600">
              <a:solidFill>
                <a:srgbClr val="FFFFFF"/>
              </a:solidFill>
              <a:latin typeface="Helvetica Neue"/>
              <a:ea typeface="Helvetica Neue"/>
              <a:cs typeface="Helvetica Neue"/>
              <a:sym typeface="Helvetica Neue"/>
            </a:endParaRPr>
          </a:p>
        </p:txBody>
      </p:sp>
      <p:pic>
        <p:nvPicPr>
          <p:cNvPr id="136" name="Google Shape;136;p30" descr="Frame 3.svg">
            <a:extLst>
              <a:ext uri="{FF2B5EF4-FFF2-40B4-BE49-F238E27FC236}">
                <a16:creationId xmlns:a16="http://schemas.microsoft.com/office/drawing/2014/main" id="{10D9643E-8E67-C440-10FD-FB0662A602EE}"/>
              </a:ext>
            </a:extLst>
          </p:cNvPr>
          <p:cNvPicPr preferRelativeResize="0"/>
          <p:nvPr/>
        </p:nvPicPr>
        <p:blipFill rotWithShape="1">
          <a:blip r:embed="rId4">
            <a:alphaModFix/>
          </a:blip>
          <a:srcRect r="53767"/>
          <a:stretch>
            <a:fillRect/>
          </a:stretch>
        </p:blipFill>
        <p:spPr>
          <a:xfrm>
            <a:off x="508000" y="6314224"/>
            <a:ext cx="3006262" cy="248657"/>
          </a:xfrm>
          <a:prstGeom prst="rect">
            <a:avLst/>
          </a:prstGeom>
          <a:noFill/>
          <a:ln>
            <a:noFill/>
          </a:ln>
        </p:spPr>
      </p:pic>
      <p:pic>
        <p:nvPicPr>
          <p:cNvPr id="2" name="Google Shape;136;p30" descr="Frame 3.svg">
            <a:extLst>
              <a:ext uri="{FF2B5EF4-FFF2-40B4-BE49-F238E27FC236}">
                <a16:creationId xmlns:a16="http://schemas.microsoft.com/office/drawing/2014/main" id="{3441272A-A339-7AD6-051B-3BF275FC4BE0}"/>
              </a:ext>
            </a:extLst>
          </p:cNvPr>
          <p:cNvPicPr preferRelativeResize="0"/>
          <p:nvPr/>
        </p:nvPicPr>
        <p:blipFill rotWithShape="1">
          <a:blip r:embed="rId4">
            <a:alphaModFix/>
          </a:blip>
          <a:srcRect l="46233"/>
          <a:stretch>
            <a:fillRect/>
          </a:stretch>
        </p:blipFill>
        <p:spPr>
          <a:xfrm>
            <a:off x="3578998" y="6314224"/>
            <a:ext cx="3496138" cy="248657"/>
          </a:xfrm>
          <a:prstGeom prst="rect">
            <a:avLst/>
          </a:prstGeom>
          <a:noFill/>
          <a:ln>
            <a:noFill/>
          </a:ln>
        </p:spPr>
      </p:pic>
      <p:pic>
        <p:nvPicPr>
          <p:cNvPr id="3" name="Graphic 2">
            <a:extLst>
              <a:ext uri="{FF2B5EF4-FFF2-40B4-BE49-F238E27FC236}">
                <a16:creationId xmlns:a16="http://schemas.microsoft.com/office/drawing/2014/main" id="{C8771EDA-E5AB-E86B-C83D-0FD28B91B5F4}"/>
              </a:ext>
            </a:extLst>
          </p:cNvPr>
          <p:cNvPicPr>
            <a:picLocks noChangeAspect="1"/>
          </p:cNvPicPr>
          <p:nvPr/>
        </p:nvPicPr>
        <p:blipFill rotWithShape="1">
          <a:blip r:embed="rId5" cstate="hqprint">
            <a:extLst>
              <a:ext uri="{28A0092B-C50C-407E-A947-70E740481C1C}">
                <a14:useLocalDpi xmlns:a14="http://schemas.microsoft.com/office/drawing/2010/main"/>
              </a:ext>
              <a:ext uri="{96DAC541-7B7A-43D3-8B79-37D633B846F1}">
                <asvg:svgBlip xmlns:asvg="http://schemas.microsoft.com/office/drawing/2016/SVG/main" r:embed="rId6"/>
              </a:ext>
            </a:extLst>
          </a:blip>
          <a:srcRect l="-137" t="-28587" r="1109" b="-12338"/>
          <a:stretch/>
        </p:blipFill>
        <p:spPr>
          <a:xfrm rot="21168237">
            <a:off x="8979547" y="4867234"/>
            <a:ext cx="1670466" cy="1584782"/>
          </a:xfrm>
          <a:prstGeom prst="ellipse">
            <a:avLst/>
          </a:prstGeom>
        </p:spPr>
      </p:pic>
      <p:sp>
        <p:nvSpPr>
          <p:cNvPr id="4" name="Rounded Rectangular Callout 3">
            <a:extLst>
              <a:ext uri="{FF2B5EF4-FFF2-40B4-BE49-F238E27FC236}">
                <a16:creationId xmlns:a16="http://schemas.microsoft.com/office/drawing/2014/main" id="{FECD6640-27CC-37B6-8053-BC6946D847E9}"/>
              </a:ext>
            </a:extLst>
          </p:cNvPr>
          <p:cNvSpPr/>
          <p:nvPr/>
        </p:nvSpPr>
        <p:spPr>
          <a:xfrm>
            <a:off x="916615" y="563729"/>
            <a:ext cx="10266391" cy="3781947"/>
          </a:xfrm>
          <a:prstGeom prst="wedgeRoundRectCallout">
            <a:avLst>
              <a:gd name="adj1" fmla="val 33999"/>
              <a:gd name="adj2" fmla="val 78713"/>
              <a:gd name="adj3" fmla="val 16667"/>
            </a:avLst>
          </a:prstGeom>
          <a:solidFill>
            <a:sysClr val="window" lastClr="FFFFFF">
              <a:lumMod val="95000"/>
            </a:sysClr>
          </a:solidFill>
          <a:ln w="12700" cap="flat" cmpd="sng" algn="ctr">
            <a:noFill/>
            <a:prstDash val="solid"/>
            <a:miter lim="800000"/>
          </a:ln>
          <a:effectLst>
            <a:outerShdw blurRad="368148" dist="38100" dir="2700000" algn="tl" rotWithShape="0">
              <a:prstClr val="black">
                <a:alpha val="40000"/>
              </a:prstClr>
            </a:outerShdw>
          </a:effectLst>
        </p:spPr>
        <p:txBody>
          <a:bodyPr rtlCol="0" anchor="ctr"/>
          <a:lstStyle/>
          <a:p>
            <a:pPr marL="514350" marR="0" lvl="0" indent="-514350" defTabSz="914400" eaLnBrk="1" fontAlgn="auto" latinLnBrk="0" hangingPunct="1">
              <a:lnSpc>
                <a:spcPct val="90000"/>
              </a:lnSpc>
              <a:spcBef>
                <a:spcPts val="1000"/>
              </a:spcBef>
              <a:spcAft>
                <a:spcPts val="600"/>
              </a:spcAft>
              <a:buClrTx/>
              <a:buSzTx/>
              <a:buFont typeface="+mj-lt"/>
              <a:buAutoNum type="arabicPeriod"/>
              <a:tabLst/>
              <a:defRPr/>
            </a:pPr>
            <a:r>
              <a:rPr kumimoji="0" lang="en-US" sz="2800" b="0" i="0" u="none" strike="noStrike" kern="0" cap="none" spc="0" normalizeH="0" baseline="0" noProof="0" dirty="0">
                <a:ln>
                  <a:noFill/>
                </a:ln>
                <a:solidFill>
                  <a:prstClr val="black"/>
                </a:solidFill>
                <a:effectLst/>
                <a:uLnTx/>
                <a:uFillTx/>
                <a:latin typeface="Tenorite" pitchFamily="2" charset="0"/>
                <a:ea typeface="+mn-ea"/>
                <a:cs typeface="+mn-cs"/>
              </a:rPr>
              <a:t>High-performance UI framework in pure Rust</a:t>
            </a:r>
            <a:endParaRPr kumimoji="0" lang="en-US" sz="2400" b="0" i="0" u="none" strike="noStrike" kern="0" cap="none" spc="0" normalizeH="0" baseline="0" noProof="0" dirty="0">
              <a:ln>
                <a:noFill/>
              </a:ln>
              <a:solidFill>
                <a:prstClr val="black"/>
              </a:solidFill>
              <a:effectLst/>
              <a:uLnTx/>
              <a:uFillTx/>
              <a:latin typeface="Tenorite" pitchFamily="2" charset="0"/>
              <a:ea typeface="+mn-ea"/>
              <a:cs typeface="+mn-cs"/>
            </a:endParaRPr>
          </a:p>
          <a:p>
            <a:pPr marL="971550" marR="0" lvl="1" indent="-392113" defTabSz="914400" eaLnBrk="1" fontAlgn="auto" latinLnBrk="0" hangingPunct="1">
              <a:lnSpc>
                <a:spcPct val="90000"/>
              </a:lnSpc>
              <a:spcBef>
                <a:spcPts val="400"/>
              </a:spcBef>
              <a:spcAft>
                <a:spcPts val="600"/>
              </a:spcAft>
              <a:buClrTx/>
              <a:buSzTx/>
              <a:buFont typeface="Arial" panose="020B0604020202020204" pitchFamily="34" charset="0"/>
              <a:buChar char="•"/>
              <a:tabLst/>
              <a:defRPr/>
            </a:pPr>
            <a:r>
              <a:rPr kumimoji="0" lang="en-US" sz="2400" b="0" i="0" u="none" strike="noStrike" kern="0" cap="none" spc="0" normalizeH="0" baseline="0" noProof="0" dirty="0">
                <a:ln>
                  <a:noFill/>
                </a:ln>
                <a:solidFill>
                  <a:prstClr val="black"/>
                </a:solidFill>
                <a:effectLst/>
                <a:uLnTx/>
                <a:uFillTx/>
                <a:latin typeface="Tenorite" pitchFamily="2" charset="0"/>
                <a:ea typeface="+mn-ea"/>
                <a:cs typeface="+mn-cs"/>
              </a:rPr>
              <a:t>Custom DSL for UI design: mixed immediate + retained mode</a:t>
            </a:r>
          </a:p>
          <a:p>
            <a:pPr marL="971550" marR="0" lvl="1" indent="-392113" defTabSz="914400" eaLnBrk="1" fontAlgn="auto" latinLnBrk="0" hangingPunct="1">
              <a:lnSpc>
                <a:spcPct val="90000"/>
              </a:lnSpc>
              <a:spcBef>
                <a:spcPts val="400"/>
              </a:spcBef>
              <a:spcAft>
                <a:spcPts val="600"/>
              </a:spcAft>
              <a:buClrTx/>
              <a:buSzTx/>
              <a:buFont typeface="Arial" panose="020B0604020202020204" pitchFamily="34" charset="0"/>
              <a:buChar char="•"/>
              <a:tabLst/>
              <a:defRPr/>
            </a:pPr>
            <a:r>
              <a:rPr kumimoji="0" lang="en-US" sz="2400" b="0" i="0" u="none" strike="noStrike" kern="0" cap="none" spc="0" normalizeH="0" baseline="0" noProof="0" dirty="0">
                <a:ln>
                  <a:noFill/>
                </a:ln>
                <a:solidFill>
                  <a:prstClr val="black"/>
                </a:solidFill>
                <a:effectLst/>
                <a:uLnTx/>
                <a:uFillTx/>
                <a:latin typeface="Tenorite" pitchFamily="2" charset="0"/>
                <a:ea typeface="+mn-ea"/>
                <a:cs typeface="+mn-cs"/>
              </a:rPr>
              <a:t>Shader-based styling with built-in hot reload</a:t>
            </a:r>
          </a:p>
          <a:p>
            <a:pPr marL="514350" marR="0" lvl="0" indent="-514350" defTabSz="914400" eaLnBrk="1" fontAlgn="auto" latinLnBrk="0" hangingPunct="1">
              <a:lnSpc>
                <a:spcPct val="90000"/>
              </a:lnSpc>
              <a:spcBef>
                <a:spcPts val="1000"/>
              </a:spcBef>
              <a:spcAft>
                <a:spcPts val="600"/>
              </a:spcAft>
              <a:buClrTx/>
              <a:buSzTx/>
              <a:buFont typeface="+mj-lt"/>
              <a:buAutoNum type="arabicPeriod"/>
              <a:tabLst/>
              <a:defRPr/>
            </a:pPr>
            <a:r>
              <a:rPr kumimoji="0" lang="en-US" sz="2800" b="0" i="0" u="none" strike="noStrike" kern="0" cap="none" spc="0" normalizeH="0" baseline="0" noProof="0" dirty="0">
                <a:ln>
                  <a:noFill/>
                </a:ln>
                <a:solidFill>
                  <a:prstClr val="black"/>
                </a:solidFill>
                <a:effectLst/>
                <a:uLnTx/>
                <a:uFillTx/>
                <a:latin typeface="Tenorite" pitchFamily="2" charset="0"/>
                <a:ea typeface="+mn-ea"/>
                <a:cs typeface="+mn-cs"/>
              </a:rPr>
              <a:t>Lightweight &amp; efficient; ~10-second compile time</a:t>
            </a:r>
          </a:p>
          <a:p>
            <a:pPr marL="514350" marR="0" lvl="0" indent="-514350" defTabSz="914400" eaLnBrk="1" fontAlgn="auto" latinLnBrk="0" hangingPunct="1">
              <a:lnSpc>
                <a:spcPct val="90000"/>
              </a:lnSpc>
              <a:spcBef>
                <a:spcPts val="1000"/>
              </a:spcBef>
              <a:spcAft>
                <a:spcPts val="600"/>
              </a:spcAft>
              <a:buClrTx/>
              <a:buSzTx/>
              <a:buFont typeface="+mj-lt"/>
              <a:buAutoNum type="arabicPeriod"/>
              <a:tabLst/>
              <a:defRPr/>
            </a:pPr>
            <a:r>
              <a:rPr kumimoji="0" lang="en-US" sz="2800" b="0" i="0" u="none" strike="noStrike" kern="0" cap="none" spc="0" normalizeH="0" baseline="0" noProof="0" dirty="0">
                <a:ln>
                  <a:noFill/>
                </a:ln>
                <a:solidFill>
                  <a:prstClr val="black"/>
                </a:solidFill>
                <a:effectLst/>
                <a:uLnTx/>
                <a:uFillTx/>
                <a:latin typeface="Tenorite" pitchFamily="2" charset="0"/>
                <a:ea typeface="+mn-ea"/>
                <a:cs typeface="+mn-cs"/>
              </a:rPr>
              <a:t>Supports </a:t>
            </a:r>
            <a:r>
              <a:rPr kumimoji="0" lang="en-US" sz="2800" b="0" i="0" u="none" strike="noStrike" kern="0" cap="none" spc="0" normalizeH="0" noProof="0" dirty="0">
                <a:ln>
                  <a:noFill/>
                </a:ln>
                <a:solidFill>
                  <a:prstClr val="black"/>
                </a:solidFill>
                <a:effectLst/>
                <a:uLnTx/>
                <a:uFillTx/>
                <a:latin typeface="Tenorite" pitchFamily="2" charset="0"/>
                <a:ea typeface="+mn-ea"/>
                <a:cs typeface="+mn-cs"/>
              </a:rPr>
              <a:t>mobile + desktop + web + VR:  iOS &amp; Android,</a:t>
            </a:r>
            <a:br>
              <a:rPr kumimoji="0" lang="en-US" sz="2800" b="0" i="0" u="none" strike="noStrike" kern="0" cap="none" spc="0" normalizeH="0" noProof="0" dirty="0">
                <a:ln>
                  <a:noFill/>
                </a:ln>
                <a:solidFill>
                  <a:prstClr val="black"/>
                </a:solidFill>
                <a:effectLst/>
                <a:uLnTx/>
                <a:uFillTx/>
                <a:latin typeface="Tenorite" pitchFamily="2" charset="0"/>
                <a:ea typeface="+mn-ea"/>
                <a:cs typeface="+mn-cs"/>
              </a:rPr>
            </a:br>
            <a:r>
              <a:rPr kumimoji="0" lang="en-US" sz="2800" b="0" i="0" u="none" strike="noStrike" kern="0" cap="none" spc="0" normalizeH="0" baseline="0" noProof="0" dirty="0">
                <a:ln>
                  <a:noFill/>
                </a:ln>
                <a:solidFill>
                  <a:prstClr val="black"/>
                </a:solidFill>
                <a:effectLst/>
                <a:uLnTx/>
                <a:uFillTx/>
                <a:latin typeface="Tenorite" pitchFamily="2" charset="0"/>
                <a:ea typeface="+mn-ea"/>
                <a:cs typeface="+mn-cs"/>
              </a:rPr>
              <a:t>macOS, Windows, Linux, WASM, Meta Quest</a:t>
            </a:r>
          </a:p>
          <a:p>
            <a:pPr marL="971550" marR="0" lvl="1" indent="-396875" defTabSz="914400" eaLnBrk="1" fontAlgn="auto" latinLnBrk="0" hangingPunct="1">
              <a:lnSpc>
                <a:spcPct val="90000"/>
              </a:lnSpc>
              <a:spcBef>
                <a:spcPts val="1000"/>
              </a:spcBef>
              <a:spcAft>
                <a:spcPts val="600"/>
              </a:spcAft>
              <a:buClrTx/>
              <a:buSzTx/>
              <a:buFont typeface="Arial" panose="020B0604020202020204" pitchFamily="34" charset="0"/>
              <a:buChar char="•"/>
              <a:tabLst/>
              <a:defRPr/>
            </a:pPr>
            <a:r>
              <a:rPr kumimoji="0" lang="en-US" sz="2400" b="0" i="0" u="none" strike="noStrike" kern="0" cap="none" spc="0" normalizeH="0" baseline="0" noProof="0" dirty="0">
                <a:ln>
                  <a:noFill/>
                </a:ln>
                <a:solidFill>
                  <a:prstClr val="black"/>
                </a:solidFill>
                <a:effectLst/>
                <a:uLnTx/>
                <a:uFillTx/>
                <a:latin typeface="Tenorite" pitchFamily="2" charset="0"/>
                <a:ea typeface="+mn-ea"/>
                <a:cs typeface="+mn-cs"/>
              </a:rPr>
              <a:t>And recently, </a:t>
            </a:r>
            <a:r>
              <a:rPr kumimoji="0" lang="en-US" sz="2400" b="0" i="0" u="none" strike="noStrike" kern="0" cap="none" spc="0" normalizeH="0" baseline="0" noProof="0" dirty="0" err="1">
                <a:ln>
                  <a:noFill/>
                </a:ln>
                <a:solidFill>
                  <a:prstClr val="black"/>
                </a:solidFill>
                <a:effectLst/>
                <a:uLnTx/>
                <a:uFillTx/>
                <a:latin typeface="Tenorite" pitchFamily="2" charset="0"/>
                <a:ea typeface="+mn-ea"/>
                <a:cs typeface="+mn-cs"/>
              </a:rPr>
              <a:t>OpenHarmony</a:t>
            </a:r>
            <a:r>
              <a:rPr kumimoji="0" lang="en-US" sz="2400" b="0" i="0" u="none" strike="noStrike" kern="0" cap="none" spc="0" normalizeH="0" baseline="0" noProof="0" dirty="0">
                <a:ln>
                  <a:noFill/>
                </a:ln>
                <a:solidFill>
                  <a:prstClr val="black"/>
                </a:solidFill>
                <a:effectLst/>
                <a:uLnTx/>
                <a:uFillTx/>
                <a:latin typeface="Tenorite" pitchFamily="2" charset="0"/>
                <a:ea typeface="+mn-ea"/>
                <a:cs typeface="+mn-cs"/>
              </a:rPr>
              <a:t> too! </a:t>
            </a:r>
            <a:r>
              <a:rPr kumimoji="0" lang="en-US" sz="2400" b="0" i="0" u="none" strike="noStrike" kern="0" cap="none" spc="0" normalizeH="0" baseline="0" noProof="0" dirty="0">
                <a:ln>
                  <a:noFill/>
                </a:ln>
                <a:solidFill>
                  <a:prstClr val="white">
                    <a:lumMod val="65000"/>
                  </a:prstClr>
                </a:solidFill>
                <a:effectLst/>
                <a:uLnTx/>
                <a:uFillTx/>
                <a:latin typeface="Tenorite" pitchFamily="2" charset="0"/>
                <a:ea typeface="+mn-ea"/>
                <a:cs typeface="+mn-cs"/>
              </a:rPr>
              <a:t>(in progress)</a:t>
            </a:r>
          </a:p>
        </p:txBody>
      </p:sp>
      <p:sp>
        <p:nvSpPr>
          <p:cNvPr id="5" name="Title 1">
            <a:extLst>
              <a:ext uri="{FF2B5EF4-FFF2-40B4-BE49-F238E27FC236}">
                <a16:creationId xmlns:a16="http://schemas.microsoft.com/office/drawing/2014/main" id="{544BC138-61C0-CEE6-1CD6-A9922ED3F004}"/>
              </a:ext>
            </a:extLst>
          </p:cNvPr>
          <p:cNvSpPr txBox="1">
            <a:spLocks/>
          </p:cNvSpPr>
          <p:nvPr/>
        </p:nvSpPr>
        <p:spPr>
          <a:xfrm>
            <a:off x="1595108" y="4773408"/>
            <a:ext cx="456284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800" kern="1200">
                <a:solidFill>
                  <a:schemeClr val="tx1"/>
                </a:solidFill>
                <a:latin typeface="Seaford Display" pitchFamily="2" charset="0"/>
                <a:ea typeface="+mj-ea"/>
                <a:cs typeface="Seaford Display" pitchFamily="2"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ysClr val="windowText" lastClr="000000"/>
                </a:solidFill>
                <a:effectLst/>
                <a:uLnTx/>
                <a:uFillTx/>
                <a:latin typeface="Seaford Display" pitchFamily="2" charset="0"/>
                <a:ea typeface="+mj-ea"/>
              </a:rPr>
              <a:t>Makepad at a glance</a:t>
            </a:r>
          </a:p>
        </p:txBody>
      </p:sp>
      <p:pic>
        <p:nvPicPr>
          <p:cNvPr id="6" name="Graphic 5">
            <a:extLst>
              <a:ext uri="{FF2B5EF4-FFF2-40B4-BE49-F238E27FC236}">
                <a16:creationId xmlns:a16="http://schemas.microsoft.com/office/drawing/2014/main" id="{2D866EA6-2589-A24C-1CAB-311B18FC867D}"/>
              </a:ext>
            </a:extLst>
          </p:cNvPr>
          <p:cNvPicPr>
            <a:picLocks noChangeAspect="1"/>
          </p:cNvPicPr>
          <p:nvPr/>
        </p:nvPicPr>
        <p:blipFill>
          <a:blip r:embed="rId7">
            <a:extLst>
              <a:ext uri="{96DAC541-7B7A-43D3-8B79-37D633B846F1}">
                <asvg:svgBlip xmlns:asvg="http://schemas.microsoft.com/office/drawing/2016/SVG/main" r:embed="rId8"/>
              </a:ext>
            </a:extLst>
          </a:blip>
          <a:srcRect r="72945"/>
          <a:stretch/>
        </p:blipFill>
        <p:spPr>
          <a:xfrm rot="482526">
            <a:off x="10512938" y="4842329"/>
            <a:ext cx="1274268" cy="830934"/>
          </a:xfrm>
          <a:prstGeom prst="rect">
            <a:avLst/>
          </a:prstGeom>
        </p:spPr>
      </p:pic>
    </p:spTree>
    <p:extLst>
      <p:ext uri="{BB962C8B-B14F-4D97-AF65-F5344CB8AC3E}">
        <p14:creationId xmlns:p14="http://schemas.microsoft.com/office/powerpoint/2010/main" val="1939405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100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1">
          <a:extLst>
            <a:ext uri="{FF2B5EF4-FFF2-40B4-BE49-F238E27FC236}">
              <a16:creationId xmlns:a16="http://schemas.microsoft.com/office/drawing/2014/main" id="{A2D54C94-B26A-3AC5-39B6-5865BB021A95}"/>
            </a:ext>
          </a:extLst>
        </p:cNvPr>
        <p:cNvGrpSpPr/>
        <p:nvPr/>
      </p:nvGrpSpPr>
      <p:grpSpPr>
        <a:xfrm>
          <a:off x="0" y="0"/>
          <a:ext cx="0" cy="0"/>
          <a:chOff x="0" y="0"/>
          <a:chExt cx="0" cy="0"/>
        </a:xfrm>
      </p:grpSpPr>
      <p:pic>
        <p:nvPicPr>
          <p:cNvPr id="132" name="Google Shape;132;p30" descr="Mask group.svg">
            <a:extLst>
              <a:ext uri="{FF2B5EF4-FFF2-40B4-BE49-F238E27FC236}">
                <a16:creationId xmlns:a16="http://schemas.microsoft.com/office/drawing/2014/main" id="{81AED8DE-F79D-31F5-70C8-15052EB4E5ED}"/>
              </a:ext>
            </a:extLst>
          </p:cNvPr>
          <p:cNvPicPr preferRelativeResize="0"/>
          <p:nvPr/>
        </p:nvPicPr>
        <p:blipFill rotWithShape="1">
          <a:blip r:embed="rId3">
            <a:alphaModFix/>
          </a:blip>
          <a:srcRect/>
          <a:stretch/>
        </p:blipFill>
        <p:spPr>
          <a:xfrm>
            <a:off x="34599" y="153224"/>
            <a:ext cx="12192000" cy="6858000"/>
          </a:xfrm>
          <a:prstGeom prst="rect">
            <a:avLst/>
          </a:prstGeom>
          <a:noFill/>
          <a:ln>
            <a:noFill/>
          </a:ln>
        </p:spPr>
      </p:pic>
      <p:sp>
        <p:nvSpPr>
          <p:cNvPr id="134" name="Google Shape;134;p30">
            <a:extLst>
              <a:ext uri="{FF2B5EF4-FFF2-40B4-BE49-F238E27FC236}">
                <a16:creationId xmlns:a16="http://schemas.microsoft.com/office/drawing/2014/main" id="{3C1CC349-3424-2603-8680-C3B32624D0DF}"/>
              </a:ext>
            </a:extLst>
          </p:cNvPr>
          <p:cNvSpPr/>
          <p:nvPr/>
        </p:nvSpPr>
        <p:spPr>
          <a:xfrm>
            <a:off x="0" y="6096000"/>
            <a:ext cx="12192000" cy="762000"/>
          </a:xfrm>
          <a:prstGeom prst="rect">
            <a:avLst/>
          </a:prstGeom>
          <a:solidFill>
            <a:srgbClr val="FFE9E6"/>
          </a:solidFill>
          <a:ln>
            <a:noFill/>
          </a:ln>
        </p:spPr>
        <p:txBody>
          <a:bodyPr spcFirstLastPara="1" wrap="square" lIns="0" tIns="0" rIns="0" bIns="0" anchor="ctr" anchorCtr="0">
            <a:noAutofit/>
          </a:bodyPr>
          <a:lstStyle/>
          <a:p>
            <a:pPr algn="ctr">
              <a:buClr>
                <a:srgbClr val="FFFFFF"/>
              </a:buClr>
              <a:buSzPts val="1200"/>
            </a:pPr>
            <a:endParaRPr sz="1600">
              <a:solidFill>
                <a:srgbClr val="FFFFFF"/>
              </a:solidFill>
              <a:latin typeface="Helvetica Neue"/>
              <a:ea typeface="Helvetica Neue"/>
              <a:cs typeface="Helvetica Neue"/>
              <a:sym typeface="Helvetica Neue"/>
            </a:endParaRPr>
          </a:p>
        </p:txBody>
      </p:sp>
      <p:pic>
        <p:nvPicPr>
          <p:cNvPr id="136" name="Google Shape;136;p30" descr="Frame 3.svg">
            <a:extLst>
              <a:ext uri="{FF2B5EF4-FFF2-40B4-BE49-F238E27FC236}">
                <a16:creationId xmlns:a16="http://schemas.microsoft.com/office/drawing/2014/main" id="{409E6001-F740-820C-1A92-92B0419DC368}"/>
              </a:ext>
            </a:extLst>
          </p:cNvPr>
          <p:cNvPicPr preferRelativeResize="0"/>
          <p:nvPr/>
        </p:nvPicPr>
        <p:blipFill rotWithShape="1">
          <a:blip r:embed="rId4">
            <a:alphaModFix/>
          </a:blip>
          <a:srcRect r="53767"/>
          <a:stretch>
            <a:fillRect/>
          </a:stretch>
        </p:blipFill>
        <p:spPr>
          <a:xfrm>
            <a:off x="508000" y="6314224"/>
            <a:ext cx="3006262" cy="248657"/>
          </a:xfrm>
          <a:prstGeom prst="rect">
            <a:avLst/>
          </a:prstGeom>
          <a:noFill/>
          <a:ln>
            <a:noFill/>
          </a:ln>
        </p:spPr>
      </p:pic>
      <p:pic>
        <p:nvPicPr>
          <p:cNvPr id="2" name="Google Shape;136;p30" descr="Frame 3.svg">
            <a:extLst>
              <a:ext uri="{FF2B5EF4-FFF2-40B4-BE49-F238E27FC236}">
                <a16:creationId xmlns:a16="http://schemas.microsoft.com/office/drawing/2014/main" id="{81EB9870-D6A7-1FE1-70D7-3FE192B11385}"/>
              </a:ext>
            </a:extLst>
          </p:cNvPr>
          <p:cNvPicPr preferRelativeResize="0"/>
          <p:nvPr/>
        </p:nvPicPr>
        <p:blipFill rotWithShape="1">
          <a:blip r:embed="rId4">
            <a:alphaModFix/>
          </a:blip>
          <a:srcRect l="46233"/>
          <a:stretch>
            <a:fillRect/>
          </a:stretch>
        </p:blipFill>
        <p:spPr>
          <a:xfrm>
            <a:off x="3578998" y="6314224"/>
            <a:ext cx="3496138" cy="248657"/>
          </a:xfrm>
          <a:prstGeom prst="rect">
            <a:avLst/>
          </a:prstGeom>
          <a:noFill/>
          <a:ln>
            <a:noFill/>
          </a:ln>
        </p:spPr>
      </p:pic>
      <p:pic>
        <p:nvPicPr>
          <p:cNvPr id="3" name="Picture 2">
            <a:extLst>
              <a:ext uri="{FF2B5EF4-FFF2-40B4-BE49-F238E27FC236}">
                <a16:creationId xmlns:a16="http://schemas.microsoft.com/office/drawing/2014/main" id="{B038D929-4E82-54DE-A911-E4ECA9912088}"/>
              </a:ext>
            </a:extLst>
          </p:cNvPr>
          <p:cNvPicPr>
            <a:picLocks noChangeAspect="1"/>
          </p:cNvPicPr>
          <p:nvPr/>
        </p:nvPicPr>
        <p:blipFill>
          <a:blip r:embed="rId5"/>
          <a:stretch>
            <a:fillRect/>
          </a:stretch>
        </p:blipFill>
        <p:spPr>
          <a:xfrm rot="1121932">
            <a:off x="10454368" y="4520453"/>
            <a:ext cx="1280834" cy="1280834"/>
          </a:xfrm>
          <a:prstGeom prst="rect">
            <a:avLst/>
          </a:prstGeom>
        </p:spPr>
      </p:pic>
      <p:pic>
        <p:nvPicPr>
          <p:cNvPr id="4" name="Graphic 3">
            <a:extLst>
              <a:ext uri="{FF2B5EF4-FFF2-40B4-BE49-F238E27FC236}">
                <a16:creationId xmlns:a16="http://schemas.microsoft.com/office/drawing/2014/main" id="{F11EF4A0-2D7A-A4C1-775A-332A6896436B}"/>
              </a:ext>
            </a:extLst>
          </p:cNvPr>
          <p:cNvPicPr>
            <a:picLocks noChangeAspect="1"/>
          </p:cNvPicPr>
          <p:nvPr/>
        </p:nvPicPr>
        <p:blipFill rotWithShape="1">
          <a:blip r:embed="rId6" cstate="hqprint">
            <a:extLst>
              <a:ext uri="{28A0092B-C50C-407E-A947-70E740481C1C}">
                <a14:useLocalDpi xmlns:a14="http://schemas.microsoft.com/office/drawing/2010/main"/>
              </a:ext>
              <a:ext uri="{96DAC541-7B7A-43D3-8B79-37D633B846F1}">
                <asvg:svgBlip xmlns:asvg="http://schemas.microsoft.com/office/drawing/2016/SVG/main" r:embed="rId7"/>
              </a:ext>
            </a:extLst>
          </a:blip>
          <a:srcRect l="-137" t="-28587" r="1109" b="-12338"/>
          <a:stretch/>
        </p:blipFill>
        <p:spPr>
          <a:xfrm rot="21168237">
            <a:off x="8979547" y="4867234"/>
            <a:ext cx="1670466" cy="1584782"/>
          </a:xfrm>
          <a:prstGeom prst="ellipse">
            <a:avLst/>
          </a:prstGeom>
        </p:spPr>
      </p:pic>
      <p:sp>
        <p:nvSpPr>
          <p:cNvPr id="5" name="Rounded Rectangular Callout 4">
            <a:extLst>
              <a:ext uri="{FF2B5EF4-FFF2-40B4-BE49-F238E27FC236}">
                <a16:creationId xmlns:a16="http://schemas.microsoft.com/office/drawing/2014/main" id="{89C16E52-51B3-28EE-828A-022FB72852A9}"/>
              </a:ext>
            </a:extLst>
          </p:cNvPr>
          <p:cNvSpPr/>
          <p:nvPr/>
        </p:nvSpPr>
        <p:spPr>
          <a:xfrm>
            <a:off x="916616" y="307601"/>
            <a:ext cx="10181914" cy="4294204"/>
          </a:xfrm>
          <a:prstGeom prst="wedgeRoundRectCallout">
            <a:avLst>
              <a:gd name="adj1" fmla="val 34141"/>
              <a:gd name="adj2" fmla="val 68851"/>
              <a:gd name="adj3" fmla="val 16667"/>
            </a:avLst>
          </a:prstGeom>
          <a:solidFill>
            <a:sysClr val="window" lastClr="FFFFFF">
              <a:lumMod val="95000"/>
            </a:sysClr>
          </a:solidFill>
          <a:ln w="12700" cap="flat" cmpd="sng" algn="ctr">
            <a:noFill/>
            <a:prstDash val="solid"/>
            <a:miter lim="800000"/>
          </a:ln>
          <a:effectLst>
            <a:outerShdw blurRad="368148" dist="38100" dir="2700000" algn="tl" rotWithShape="0">
              <a:prstClr val="black">
                <a:alpha val="40000"/>
              </a:prstClr>
            </a:outerShdw>
          </a:effectLst>
        </p:spPr>
        <p:txBody>
          <a:bodyPr rtlCol="0" anchor="ctr"/>
          <a:lstStyle/>
          <a:p>
            <a:pPr marL="514350" marR="0" lvl="0" indent="-514350" defTabSz="914400" eaLnBrk="1" fontAlgn="auto" latinLnBrk="0" hangingPunct="1">
              <a:lnSpc>
                <a:spcPct val="90000"/>
              </a:lnSpc>
              <a:spcBef>
                <a:spcPts val="1000"/>
              </a:spcBef>
              <a:spcAft>
                <a:spcPts val="0"/>
              </a:spcAft>
              <a:buClrTx/>
              <a:buSzTx/>
              <a:buFont typeface="+mj-lt"/>
              <a:buAutoNum type="arabicPeriod"/>
              <a:tabLst/>
              <a:defRPr/>
            </a:pPr>
            <a:r>
              <a:rPr kumimoji="0" lang="en-US" sz="2800" b="0" i="0" u="none" strike="noStrike" kern="0" cap="none" spc="0" normalizeH="0" baseline="0" noProof="0" dirty="0">
                <a:ln>
                  <a:noFill/>
                </a:ln>
                <a:solidFill>
                  <a:prstClr val="black"/>
                </a:solidFill>
                <a:effectLst/>
                <a:uLnTx/>
                <a:uFillTx/>
                <a:latin typeface="Tenorite" pitchFamily="2" charset="0"/>
                <a:ea typeface="+mn-ea"/>
                <a:cs typeface="+mn-cs"/>
              </a:rPr>
              <a:t>Provide everything else needed for app dev </a:t>
            </a:r>
            <a:r>
              <a:rPr kumimoji="0" lang="en-US" sz="2800" b="1" i="1" u="none" strike="noStrike" kern="0" cap="none" spc="0" normalizeH="0" baseline="0" noProof="0" dirty="0">
                <a:ln>
                  <a:noFill/>
                </a:ln>
                <a:solidFill>
                  <a:prstClr val="black"/>
                </a:solidFill>
                <a:effectLst/>
                <a:uLnTx/>
                <a:uFillTx/>
                <a:latin typeface="Tenorite" pitchFamily="2" charset="0"/>
                <a:ea typeface="+mn-ea"/>
                <a:cs typeface="+mn-cs"/>
              </a:rPr>
              <a:t>beyond the UI</a:t>
            </a:r>
          </a:p>
          <a:p>
            <a:pPr marL="828675" marR="0" lvl="1" indent="-227013" defTabSz="91440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400" b="0" i="0" u="none" strike="noStrike" kern="0" cap="none" spc="0" normalizeH="0" baseline="0" noProof="0" dirty="0">
                <a:ln>
                  <a:noFill/>
                </a:ln>
                <a:solidFill>
                  <a:prstClr val="black"/>
                </a:solidFill>
                <a:effectLst/>
                <a:uLnTx/>
                <a:uFillTx/>
                <a:latin typeface="Tenorite" pitchFamily="2" charset="0"/>
                <a:ea typeface="+mn-ea"/>
                <a:cs typeface="+mn-cs"/>
              </a:rPr>
              <a:t>Fill in missing support for many platform-provided features</a:t>
            </a:r>
          </a:p>
          <a:p>
            <a:pPr marL="514350" marR="0" lvl="0" indent="-514350" defTabSz="914400" eaLnBrk="1" fontAlgn="auto" latinLnBrk="0" hangingPunct="1">
              <a:lnSpc>
                <a:spcPct val="90000"/>
              </a:lnSpc>
              <a:spcBef>
                <a:spcPts val="1000"/>
              </a:spcBef>
              <a:spcAft>
                <a:spcPts val="0"/>
              </a:spcAft>
              <a:buClrTx/>
              <a:buSzTx/>
              <a:buFont typeface="+mj-lt"/>
              <a:buAutoNum type="arabicPeriod"/>
              <a:tabLst/>
              <a:defRPr/>
            </a:pPr>
            <a:r>
              <a:rPr kumimoji="0" lang="en-US" sz="2800" b="0" i="0" u="none" strike="noStrike" kern="0" cap="none" spc="0" normalizeH="0" baseline="0" noProof="0" dirty="0">
                <a:ln>
                  <a:noFill/>
                </a:ln>
                <a:solidFill>
                  <a:prstClr val="black"/>
                </a:solidFill>
                <a:effectLst/>
                <a:uLnTx/>
                <a:uFillTx/>
                <a:latin typeface="Tenorite" pitchFamily="2" charset="0"/>
                <a:ea typeface="+mn-ea"/>
                <a:cs typeface="+mn-cs"/>
              </a:rPr>
              <a:t>Make Mobile a first-class concern in the Rust community</a:t>
            </a:r>
          </a:p>
          <a:p>
            <a:pPr marL="828675" marR="0" lvl="1" indent="-227013" defTabSz="91440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400" b="0" i="0" u="none" strike="noStrike" kern="0" cap="none" spc="0" normalizeH="0" baseline="0" noProof="0" dirty="0">
                <a:ln>
                  <a:noFill/>
                </a:ln>
                <a:solidFill>
                  <a:prstClr val="black"/>
                </a:solidFill>
                <a:effectLst/>
                <a:uLnTx/>
                <a:uFillTx/>
                <a:latin typeface="Tenorite" pitchFamily="2" charset="0"/>
                <a:ea typeface="+mn-ea"/>
                <a:cs typeface="+mn-cs"/>
              </a:rPr>
              <a:t>The Rust experience has felt neglected on Mobile</a:t>
            </a:r>
            <a:endParaRPr kumimoji="0" lang="en-US" sz="2800" b="0" i="0" u="none" strike="noStrike" kern="0" cap="none" spc="0" normalizeH="0" baseline="0" noProof="0" dirty="0">
              <a:ln>
                <a:noFill/>
              </a:ln>
              <a:solidFill>
                <a:prstClr val="black"/>
              </a:solidFill>
              <a:effectLst/>
              <a:uLnTx/>
              <a:uFillTx/>
              <a:latin typeface="Tenorite" pitchFamily="2" charset="0"/>
              <a:ea typeface="+mn-ea"/>
              <a:cs typeface="+mn-cs"/>
            </a:endParaRPr>
          </a:p>
          <a:p>
            <a:pPr marL="514350" marR="0" lvl="0" indent="-514350" defTabSz="914400" eaLnBrk="1" fontAlgn="auto" latinLnBrk="0" hangingPunct="1">
              <a:lnSpc>
                <a:spcPct val="90000"/>
              </a:lnSpc>
              <a:spcBef>
                <a:spcPts val="1000"/>
              </a:spcBef>
              <a:spcAft>
                <a:spcPts val="0"/>
              </a:spcAft>
              <a:buClrTx/>
              <a:buSzTx/>
              <a:buFont typeface="+mj-lt"/>
              <a:buAutoNum type="arabicPeriod"/>
              <a:tabLst/>
              <a:defRPr/>
            </a:pPr>
            <a:r>
              <a:rPr kumimoji="0" lang="en-US" sz="2800" b="0" i="0" u="none" strike="noStrike" kern="0" cap="none" spc="0" normalizeH="0" baseline="0" noProof="0" dirty="0">
                <a:ln>
                  <a:noFill/>
                </a:ln>
                <a:solidFill>
                  <a:prstClr val="black"/>
                </a:solidFill>
                <a:effectLst/>
                <a:uLnTx/>
                <a:uFillTx/>
                <a:latin typeface="Tenorite" pitchFamily="2" charset="0"/>
                <a:ea typeface="+mn-ea"/>
                <a:cs typeface="+mn-cs"/>
              </a:rPr>
              <a:t>Bring frontend devs to Rust, and app dev to Rust users</a:t>
            </a:r>
          </a:p>
          <a:p>
            <a:pPr marL="1484312" marR="0" lvl="1" indent="-342900" defTabSz="914400" eaLnBrk="1" fontAlgn="auto" latinLnBrk="0" hangingPunct="1">
              <a:lnSpc>
                <a:spcPct val="90000"/>
              </a:lnSpc>
              <a:spcBef>
                <a:spcPts val="1100"/>
              </a:spcBef>
              <a:spcAft>
                <a:spcPts val="0"/>
              </a:spcAft>
              <a:buClrTx/>
              <a:buSzTx/>
              <a:buFont typeface="Wingdings" pitchFamily="2" charset="2"/>
              <a:buChar char="Ø"/>
              <a:tabLst/>
              <a:defRPr/>
            </a:pPr>
            <a:r>
              <a:rPr kumimoji="0" lang="en-US" sz="2400" b="0" i="0" u="none" strike="noStrike" kern="0" cap="none" spc="0" normalizeH="0" baseline="0" noProof="0" dirty="0">
                <a:ln>
                  <a:noFill/>
                </a:ln>
                <a:solidFill>
                  <a:prstClr val="black"/>
                </a:solidFill>
                <a:effectLst/>
                <a:uLnTx/>
                <a:uFillTx/>
                <a:latin typeface="Tenorite" pitchFamily="2" charset="0"/>
                <a:ea typeface="+mn-ea"/>
                <a:cs typeface="+mn-cs"/>
              </a:rPr>
              <a:t>leverage the robust, safe, and performant Rust ecosystem</a:t>
            </a:r>
          </a:p>
          <a:p>
            <a:pPr marL="1484312" marR="0" lvl="1" indent="-342900" defTabSz="914400" eaLnBrk="1" fontAlgn="auto" latinLnBrk="0" hangingPunct="1">
              <a:lnSpc>
                <a:spcPct val="90000"/>
              </a:lnSpc>
              <a:spcBef>
                <a:spcPts val="500"/>
              </a:spcBef>
              <a:spcAft>
                <a:spcPts val="0"/>
              </a:spcAft>
              <a:buClrTx/>
              <a:buSzTx/>
              <a:buFont typeface="Wingdings" pitchFamily="2" charset="2"/>
              <a:buChar char="Ø"/>
              <a:tabLst/>
              <a:defRPr/>
            </a:pPr>
            <a:r>
              <a:rPr kumimoji="0" lang="en-US" sz="2400" b="0" i="0" u="none" strike="noStrike" kern="0" cap="none" spc="0" normalizeH="0" baseline="0" noProof="0" dirty="0">
                <a:ln>
                  <a:noFill/>
                </a:ln>
                <a:solidFill>
                  <a:prstClr val="black"/>
                </a:solidFill>
                <a:effectLst/>
                <a:uLnTx/>
                <a:uFillTx/>
                <a:latin typeface="Tenorite" pitchFamily="2" charset="0"/>
                <a:ea typeface="+mn-ea"/>
                <a:cs typeface="+mn-cs"/>
              </a:rPr>
              <a:t>avoid dealing with multiple languages/environments</a:t>
            </a:r>
          </a:p>
          <a:p>
            <a:pPr marL="1484312" marR="0" lvl="1" indent="-342900" defTabSz="914400" eaLnBrk="1" fontAlgn="auto" latinLnBrk="0" hangingPunct="1">
              <a:lnSpc>
                <a:spcPct val="90000"/>
              </a:lnSpc>
              <a:spcBef>
                <a:spcPts val="500"/>
              </a:spcBef>
              <a:spcAft>
                <a:spcPts val="0"/>
              </a:spcAft>
              <a:buClrTx/>
              <a:buSzTx/>
              <a:buFont typeface="Wingdings" pitchFamily="2" charset="2"/>
              <a:buChar char="Ø"/>
              <a:tabLst/>
              <a:defRPr/>
            </a:pPr>
            <a:r>
              <a:rPr kumimoji="0" lang="en-US" sz="2400" b="0" i="0" u="none" strike="noStrike" kern="0" cap="none" spc="0" normalizeH="0" baseline="0" noProof="0" dirty="0">
                <a:ln>
                  <a:noFill/>
                </a:ln>
                <a:solidFill>
                  <a:prstClr val="black"/>
                </a:solidFill>
                <a:effectLst/>
                <a:uLnTx/>
                <a:uFillTx/>
                <a:latin typeface="Tenorite" pitchFamily="2" charset="0"/>
                <a:ea typeface="+mn-ea"/>
                <a:cs typeface="+mn-cs"/>
              </a:rPr>
              <a:t>never write a single line of platform-specific code</a:t>
            </a:r>
          </a:p>
        </p:txBody>
      </p:sp>
      <p:sp>
        <p:nvSpPr>
          <p:cNvPr id="6" name="Title 1">
            <a:extLst>
              <a:ext uri="{FF2B5EF4-FFF2-40B4-BE49-F238E27FC236}">
                <a16:creationId xmlns:a16="http://schemas.microsoft.com/office/drawing/2014/main" id="{CB1B90CB-FA80-BEBC-99FE-32FF167251C0}"/>
              </a:ext>
            </a:extLst>
          </p:cNvPr>
          <p:cNvSpPr txBox="1">
            <a:spLocks/>
          </p:cNvSpPr>
          <p:nvPr/>
        </p:nvSpPr>
        <p:spPr>
          <a:xfrm>
            <a:off x="1595107" y="4833661"/>
            <a:ext cx="6386519" cy="120505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800" kern="1200">
                <a:solidFill>
                  <a:schemeClr val="tx1"/>
                </a:solidFill>
                <a:latin typeface="Seaford Display" pitchFamily="2" charset="0"/>
                <a:ea typeface="+mj-ea"/>
                <a:cs typeface="Seaford Display" pitchFamily="2"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prstClr val="black"/>
                </a:solidFill>
                <a:effectLst/>
                <a:uLnTx/>
                <a:uFillTx/>
                <a:latin typeface="Seaford Display" pitchFamily="2" charset="0"/>
                <a:ea typeface="+mj-ea"/>
              </a:rPr>
              <a:t>Project Robius at a glance</a:t>
            </a:r>
          </a:p>
        </p:txBody>
      </p:sp>
      <p:sp>
        <p:nvSpPr>
          <p:cNvPr id="7" name="Left Brace 6">
            <a:extLst>
              <a:ext uri="{FF2B5EF4-FFF2-40B4-BE49-F238E27FC236}">
                <a16:creationId xmlns:a16="http://schemas.microsoft.com/office/drawing/2014/main" id="{31A17DB9-BC86-5BBF-A968-AF2C879AE84B}"/>
              </a:ext>
            </a:extLst>
          </p:cNvPr>
          <p:cNvSpPr/>
          <p:nvPr/>
        </p:nvSpPr>
        <p:spPr>
          <a:xfrm>
            <a:off x="1894770" y="3082921"/>
            <a:ext cx="307649" cy="991314"/>
          </a:xfrm>
          <a:prstGeom prst="leftBrace">
            <a:avLst>
              <a:gd name="adj1" fmla="val 37750"/>
              <a:gd name="adj2" fmla="val 50000"/>
            </a:avLst>
          </a:prstGeom>
          <a:ln w="19050">
            <a:solidFill>
              <a:srgbClr val="F74B00"/>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8" name="TextBox 7">
            <a:extLst>
              <a:ext uri="{FF2B5EF4-FFF2-40B4-BE49-F238E27FC236}">
                <a16:creationId xmlns:a16="http://schemas.microsoft.com/office/drawing/2014/main" id="{71DA7867-2434-EBE0-4DE6-8546FF6C7620}"/>
              </a:ext>
            </a:extLst>
          </p:cNvPr>
          <p:cNvSpPr txBox="1"/>
          <p:nvPr/>
        </p:nvSpPr>
        <p:spPr>
          <a:xfrm>
            <a:off x="1091078" y="3194016"/>
            <a:ext cx="884346" cy="769441"/>
          </a:xfrm>
          <a:prstGeom prst="rect">
            <a:avLst/>
          </a:prstGeom>
          <a:noFill/>
        </p:spPr>
        <p:txBody>
          <a:bodyPr wrap="square" rtlCol="0">
            <a:spAutoFit/>
          </a:bodyPr>
          <a:lstStyle/>
          <a:p>
            <a:pPr algn="ctr"/>
            <a:r>
              <a:rPr kumimoji="0" lang="en-US" sz="2200" i="0" u="none" strike="noStrike" kern="1200" cap="none" spc="0" normalizeH="0" baseline="0" noProof="0" dirty="0">
                <a:ln>
                  <a:noFill/>
                </a:ln>
                <a:solidFill>
                  <a:srgbClr val="F64C01"/>
                </a:solidFill>
                <a:effectLst/>
                <a:uLnTx/>
                <a:uFillTx/>
                <a:latin typeface="Tenorite" pitchFamily="2" charset="0"/>
                <a:ea typeface="+mn-ea"/>
                <a:cs typeface="+mn-cs"/>
              </a:rPr>
              <a:t>Devs can:</a:t>
            </a:r>
            <a:endParaRPr lang="en-US" sz="2200" dirty="0">
              <a:solidFill>
                <a:srgbClr val="F64C01"/>
              </a:solidFill>
            </a:endParaRPr>
          </a:p>
        </p:txBody>
      </p:sp>
    </p:spTree>
    <p:extLst>
      <p:ext uri="{BB962C8B-B14F-4D97-AF65-F5344CB8AC3E}">
        <p14:creationId xmlns:p14="http://schemas.microsoft.com/office/powerpoint/2010/main" val="3021951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100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grpId="0" nodeType="withEffect">
                                  <p:stCondLst>
                                    <p:cond delay="1000"/>
                                  </p:stCondLst>
                                  <p:childTnLst>
                                    <p:set>
                                      <p:cBhvr>
                                        <p:cTn id="9" dur="1" fill="hold">
                                          <p:stCondLst>
                                            <p:cond delay="0"/>
                                          </p:stCondLst>
                                        </p:cTn>
                                        <p:tgtEl>
                                          <p:spTgt spid="7"/>
                                        </p:tgtEl>
                                        <p:attrNameLst>
                                          <p:attrName>style.visibility</p:attrName>
                                        </p:attrNameLst>
                                      </p:cBhvr>
                                      <p:to>
                                        <p:strVal val="visible"/>
                                      </p:to>
                                    </p:set>
                                    <p:animEffect transition="in" filter="wipe(down)">
                                      <p:cBhvr>
                                        <p:cTn id="10" dur="500"/>
                                        <p:tgtEl>
                                          <p:spTgt spid="7"/>
                                        </p:tgtEl>
                                      </p:cBhvr>
                                    </p:animEffect>
                                  </p:childTnLst>
                                </p:cTn>
                              </p:par>
                              <p:par>
                                <p:cTn id="11" presetID="22" presetClass="entr" presetSubtype="4" fill="hold" grpId="0" nodeType="withEffect">
                                  <p:stCondLst>
                                    <p:cond delay="1000"/>
                                  </p:stCondLst>
                                  <p:childTnLst>
                                    <p:set>
                                      <p:cBhvr>
                                        <p:cTn id="12" dur="1" fill="hold">
                                          <p:stCondLst>
                                            <p:cond delay="0"/>
                                          </p:stCondLst>
                                        </p:cTn>
                                        <p:tgtEl>
                                          <p:spTgt spid="8"/>
                                        </p:tgtEl>
                                        <p:attrNameLst>
                                          <p:attrName>style.visibility</p:attrName>
                                        </p:attrNameLst>
                                      </p:cBhvr>
                                      <p:to>
                                        <p:strVal val="visible"/>
                                      </p:to>
                                    </p:set>
                                    <p:animEffect transition="in" filter="wipe(down)">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1">
          <a:extLst>
            <a:ext uri="{FF2B5EF4-FFF2-40B4-BE49-F238E27FC236}">
              <a16:creationId xmlns:a16="http://schemas.microsoft.com/office/drawing/2014/main" id="{E17E010E-E784-DCC1-531E-4358267CAA7D}"/>
            </a:ext>
          </a:extLst>
        </p:cNvPr>
        <p:cNvGrpSpPr/>
        <p:nvPr/>
      </p:nvGrpSpPr>
      <p:grpSpPr>
        <a:xfrm>
          <a:off x="0" y="0"/>
          <a:ext cx="0" cy="0"/>
          <a:chOff x="0" y="0"/>
          <a:chExt cx="0" cy="0"/>
        </a:xfrm>
      </p:grpSpPr>
      <p:pic>
        <p:nvPicPr>
          <p:cNvPr id="132" name="Google Shape;132;p30" descr="Mask group.svg">
            <a:extLst>
              <a:ext uri="{FF2B5EF4-FFF2-40B4-BE49-F238E27FC236}">
                <a16:creationId xmlns:a16="http://schemas.microsoft.com/office/drawing/2014/main" id="{0281A08C-A936-15F9-F27E-DA0153CEE14E}"/>
              </a:ext>
            </a:extLst>
          </p:cNvPr>
          <p:cNvPicPr preferRelativeResize="0"/>
          <p:nvPr/>
        </p:nvPicPr>
        <p:blipFill rotWithShape="1">
          <a:blip r:embed="rId3">
            <a:alphaModFix/>
          </a:blip>
          <a:srcRect/>
          <a:stretch/>
        </p:blipFill>
        <p:spPr>
          <a:xfrm>
            <a:off x="34599" y="153224"/>
            <a:ext cx="12192000" cy="6858000"/>
          </a:xfrm>
          <a:prstGeom prst="rect">
            <a:avLst/>
          </a:prstGeom>
          <a:noFill/>
          <a:ln>
            <a:noFill/>
          </a:ln>
        </p:spPr>
      </p:pic>
      <p:sp>
        <p:nvSpPr>
          <p:cNvPr id="134" name="Google Shape;134;p30">
            <a:extLst>
              <a:ext uri="{FF2B5EF4-FFF2-40B4-BE49-F238E27FC236}">
                <a16:creationId xmlns:a16="http://schemas.microsoft.com/office/drawing/2014/main" id="{80992DEF-A446-C945-5F90-ED377FD35FF7}"/>
              </a:ext>
            </a:extLst>
          </p:cNvPr>
          <p:cNvSpPr/>
          <p:nvPr/>
        </p:nvSpPr>
        <p:spPr>
          <a:xfrm>
            <a:off x="0" y="6096000"/>
            <a:ext cx="12192000" cy="762000"/>
          </a:xfrm>
          <a:prstGeom prst="rect">
            <a:avLst/>
          </a:prstGeom>
          <a:solidFill>
            <a:srgbClr val="FFE9E6"/>
          </a:solidFill>
          <a:ln>
            <a:noFill/>
          </a:ln>
        </p:spPr>
        <p:txBody>
          <a:bodyPr spcFirstLastPara="1" wrap="square" lIns="0" tIns="0" rIns="0" bIns="0" anchor="ctr" anchorCtr="0">
            <a:noAutofit/>
          </a:bodyPr>
          <a:lstStyle/>
          <a:p>
            <a:pPr algn="ctr">
              <a:buClr>
                <a:srgbClr val="FFFFFF"/>
              </a:buClr>
              <a:buSzPts val="1200"/>
            </a:pPr>
            <a:endParaRPr sz="1600">
              <a:solidFill>
                <a:srgbClr val="FFFFFF"/>
              </a:solidFill>
              <a:latin typeface="Helvetica Neue"/>
              <a:ea typeface="Helvetica Neue"/>
              <a:cs typeface="Helvetica Neue"/>
              <a:sym typeface="Helvetica Neue"/>
            </a:endParaRPr>
          </a:p>
        </p:txBody>
      </p:sp>
      <p:pic>
        <p:nvPicPr>
          <p:cNvPr id="135" name="Google Shape;135;p30" descr="Group.svg">
            <a:extLst>
              <a:ext uri="{FF2B5EF4-FFF2-40B4-BE49-F238E27FC236}">
                <a16:creationId xmlns:a16="http://schemas.microsoft.com/office/drawing/2014/main" id="{9934B515-B775-1C10-2FFA-FF7274137E76}"/>
              </a:ext>
            </a:extLst>
          </p:cNvPr>
          <p:cNvPicPr preferRelativeResize="0"/>
          <p:nvPr/>
        </p:nvPicPr>
        <p:blipFill rotWithShape="1">
          <a:blip r:embed="rId4">
            <a:alphaModFix/>
          </a:blip>
          <a:srcRect/>
          <a:stretch/>
        </p:blipFill>
        <p:spPr>
          <a:xfrm>
            <a:off x="10612886" y="5588000"/>
            <a:ext cx="1371600" cy="1016000"/>
          </a:xfrm>
          <a:prstGeom prst="rect">
            <a:avLst/>
          </a:prstGeom>
          <a:noFill/>
          <a:ln>
            <a:noFill/>
          </a:ln>
        </p:spPr>
      </p:pic>
      <p:pic>
        <p:nvPicPr>
          <p:cNvPr id="136" name="Google Shape;136;p30" descr="Frame 3.svg">
            <a:extLst>
              <a:ext uri="{FF2B5EF4-FFF2-40B4-BE49-F238E27FC236}">
                <a16:creationId xmlns:a16="http://schemas.microsoft.com/office/drawing/2014/main" id="{0F906CE9-0DCB-844F-2F4E-390AFB473C10}"/>
              </a:ext>
            </a:extLst>
          </p:cNvPr>
          <p:cNvPicPr preferRelativeResize="0"/>
          <p:nvPr/>
        </p:nvPicPr>
        <p:blipFill rotWithShape="1">
          <a:blip r:embed="rId5">
            <a:alphaModFix/>
          </a:blip>
          <a:srcRect r="53767"/>
          <a:stretch>
            <a:fillRect/>
          </a:stretch>
        </p:blipFill>
        <p:spPr>
          <a:xfrm>
            <a:off x="508000" y="6314224"/>
            <a:ext cx="3006262" cy="248657"/>
          </a:xfrm>
          <a:prstGeom prst="rect">
            <a:avLst/>
          </a:prstGeom>
          <a:noFill/>
          <a:ln>
            <a:noFill/>
          </a:ln>
        </p:spPr>
      </p:pic>
      <p:sp>
        <p:nvSpPr>
          <p:cNvPr id="137" name="Google Shape;137;p30">
            <a:extLst>
              <a:ext uri="{FF2B5EF4-FFF2-40B4-BE49-F238E27FC236}">
                <a16:creationId xmlns:a16="http://schemas.microsoft.com/office/drawing/2014/main" id="{25AB8EF4-E40F-42C4-2923-9210E09D7507}"/>
              </a:ext>
            </a:extLst>
          </p:cNvPr>
          <p:cNvSpPr txBox="1"/>
          <p:nvPr/>
        </p:nvSpPr>
        <p:spPr>
          <a:xfrm>
            <a:off x="635000" y="431925"/>
            <a:ext cx="11349486" cy="605294"/>
          </a:xfrm>
          <a:prstGeom prst="rect">
            <a:avLst/>
          </a:prstGeom>
          <a:noFill/>
          <a:ln>
            <a:noFill/>
          </a:ln>
        </p:spPr>
        <p:txBody>
          <a:bodyPr spcFirstLastPara="1" wrap="square" lIns="25400" tIns="25400" rIns="25400" bIns="25400" anchor="ctr" anchorCtr="0">
            <a:spAutoFit/>
          </a:bodyPr>
          <a:lstStyle/>
          <a:p>
            <a:pPr>
              <a:buClr>
                <a:srgbClr val="000000"/>
              </a:buClr>
              <a:buSzPts val="3000"/>
            </a:pPr>
            <a:r>
              <a:rPr lang="en" sz="3600" b="1" dirty="0">
                <a:solidFill>
                  <a:srgbClr val="000000"/>
                </a:solidFill>
                <a:latin typeface="Helvetica Neue"/>
                <a:ea typeface="Helvetica Neue"/>
                <a:cs typeface="Helvetica Neue"/>
                <a:sym typeface="Helvetica Neue"/>
              </a:rPr>
              <a:t>Makepad + Robius = better Rust app dev</a:t>
            </a:r>
            <a:endParaRPr sz="600" dirty="0"/>
          </a:p>
        </p:txBody>
      </p:sp>
      <p:pic>
        <p:nvPicPr>
          <p:cNvPr id="2" name="Google Shape;136;p30" descr="Frame 3.svg">
            <a:extLst>
              <a:ext uri="{FF2B5EF4-FFF2-40B4-BE49-F238E27FC236}">
                <a16:creationId xmlns:a16="http://schemas.microsoft.com/office/drawing/2014/main" id="{738BA493-AADE-F861-DB69-2FBABC5D790B}"/>
              </a:ext>
            </a:extLst>
          </p:cNvPr>
          <p:cNvPicPr preferRelativeResize="0"/>
          <p:nvPr/>
        </p:nvPicPr>
        <p:blipFill rotWithShape="1">
          <a:blip r:embed="rId5">
            <a:alphaModFix/>
          </a:blip>
          <a:srcRect l="46233"/>
          <a:stretch>
            <a:fillRect/>
          </a:stretch>
        </p:blipFill>
        <p:spPr>
          <a:xfrm>
            <a:off x="3578998" y="6314224"/>
            <a:ext cx="3496138" cy="248657"/>
          </a:xfrm>
          <a:prstGeom prst="rect">
            <a:avLst/>
          </a:prstGeom>
          <a:noFill/>
          <a:ln>
            <a:noFill/>
          </a:ln>
        </p:spPr>
      </p:pic>
      <p:sp>
        <p:nvSpPr>
          <p:cNvPr id="4" name="Content Placeholder 2">
            <a:extLst>
              <a:ext uri="{FF2B5EF4-FFF2-40B4-BE49-F238E27FC236}">
                <a16:creationId xmlns:a16="http://schemas.microsoft.com/office/drawing/2014/main" id="{D72A7D3F-4B98-B28B-1CA3-2AD61CC1A09A}"/>
              </a:ext>
            </a:extLst>
          </p:cNvPr>
          <p:cNvSpPr txBox="1">
            <a:spLocks/>
          </p:cNvSpPr>
          <p:nvPr/>
        </p:nvSpPr>
        <p:spPr>
          <a:xfrm>
            <a:off x="518160" y="1400783"/>
            <a:ext cx="11562080" cy="493119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Tenorite"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enorite"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enorite"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enorite"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enorite"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Tenorite" pitchFamily="2" charset="0"/>
                <a:ea typeface="+mn-ea"/>
                <a:cs typeface="+mn-cs"/>
              </a:rPr>
              <a:t>Makepad recently released v1.0  (</a:t>
            </a:r>
            <a:r>
              <a:rPr lang="en-US" dirty="0">
                <a:solidFill>
                  <a:prstClr val="black"/>
                </a:solidFill>
              </a:rPr>
              <a:t>May 2025)</a:t>
            </a:r>
          </a:p>
          <a:p>
            <a:pPr lvl="1">
              <a:spcBef>
                <a:spcPts val="1000"/>
              </a:spcBef>
              <a:defRPr/>
            </a:pPr>
            <a:r>
              <a:rPr kumimoji="0" lang="en-US" b="0" i="0" u="none" strike="noStrike" kern="1200" cap="none" spc="0" normalizeH="0" baseline="0" noProof="0" dirty="0">
                <a:ln>
                  <a:noFill/>
                </a:ln>
                <a:solidFill>
                  <a:prstClr val="black"/>
                </a:solidFill>
                <a:effectLst/>
                <a:uLnTx/>
                <a:uFillTx/>
                <a:latin typeface="Tenorite" pitchFamily="2" charset="0"/>
                <a:ea typeface="+mn-ea"/>
                <a:cs typeface="+mn-cs"/>
              </a:rPr>
              <a:t>5+ years of active development, still improving every day</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Tenorite" pitchFamily="2" charset="0"/>
                <a:ea typeface="+mn-ea"/>
                <a:cs typeface="+mn-cs"/>
              </a:rPr>
              <a:t>However, there’s more to app dev than just drawing a UI</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Tenorite" pitchFamily="2" charset="0"/>
                <a:ea typeface="+mn-ea"/>
                <a:cs typeface="+mn-cs"/>
              </a:rPr>
              <a:t>This need fostered a joint collaboration with Robius, ongoing since 2023</a:t>
            </a:r>
            <a:endParaRPr kumimoji="0" lang="en-US" sz="2400" b="0" i="0" u="none" strike="noStrike" kern="1200" cap="none" spc="0" normalizeH="0" baseline="0" noProof="0" dirty="0">
              <a:ln>
                <a:noFill/>
              </a:ln>
              <a:solidFill>
                <a:sysClr val="windowText" lastClr="000000"/>
              </a:solidFill>
              <a:effectLst/>
              <a:uLnTx/>
              <a:uFillTx/>
              <a:latin typeface="Tenorite" pitchFamily="2" charset="0"/>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sysClr val="windowText" lastClr="000000"/>
                </a:solidFill>
                <a:effectLst/>
                <a:uLnTx/>
                <a:uFillTx/>
                <a:latin typeface="Tenorite" pitchFamily="2" charset="0"/>
                <a:ea typeface="+mn-ea"/>
                <a:cs typeface="+mn-cs"/>
              </a:rPr>
              <a:t>Both are fully open-source, decentralized, and community-driven</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ysClr val="windowText" lastClr="000000"/>
                </a:solidFill>
                <a:effectLst/>
                <a:uLnTx/>
                <a:uFillTx/>
                <a:latin typeface="Tenorite" pitchFamily="2" charset="0"/>
                <a:ea typeface="+mn-ea"/>
                <a:cs typeface="+mn-cs"/>
              </a:rPr>
              <a:t>Independent collaborators across US, Europe, South America, China</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sysClr val="windowText" lastClr="000000"/>
                </a:solidFill>
                <a:effectLst/>
                <a:uLnTx/>
                <a:uFillTx/>
                <a:latin typeface="Tenorite" pitchFamily="2" charset="0"/>
                <a:ea typeface="+mn-ea"/>
                <a:cs typeface="+mn-cs"/>
              </a:rPr>
              <a:t>All components written entirely in Rust, </a:t>
            </a:r>
            <a:r>
              <a:rPr kumimoji="0" lang="en-US" sz="2800" b="0" i="1" u="none" strike="noStrike" kern="1200" cap="none" spc="0" normalizeH="0" baseline="0" noProof="0" dirty="0">
                <a:ln>
                  <a:noFill/>
                </a:ln>
                <a:solidFill>
                  <a:sysClr val="windowText" lastClr="000000"/>
                </a:solidFill>
                <a:effectLst/>
                <a:uLnTx/>
                <a:uFillTx/>
                <a:latin typeface="Tenorite" pitchFamily="2" charset="0"/>
                <a:ea typeface="+mn-ea"/>
                <a:cs typeface="+mn-cs"/>
              </a:rPr>
              <a:t>for</a:t>
            </a:r>
            <a:r>
              <a:rPr kumimoji="0" lang="en-US" sz="2800" b="0" i="0" u="none" strike="noStrike" kern="1200" cap="none" spc="0" normalizeH="0" baseline="0" noProof="0" dirty="0">
                <a:ln>
                  <a:noFill/>
                </a:ln>
                <a:solidFill>
                  <a:sysClr val="windowText" lastClr="000000"/>
                </a:solidFill>
                <a:effectLst/>
                <a:uLnTx/>
                <a:uFillTx/>
                <a:latin typeface="Tenorite" pitchFamily="2" charset="0"/>
                <a:ea typeface="+mn-ea"/>
                <a:cs typeface="+mn-cs"/>
              </a:rPr>
              <a:t> Rust devs</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chemeClr val="accent3">
                    <a:lumMod val="50000"/>
                  </a:schemeClr>
                </a:solidFill>
                <a:effectLst/>
                <a:uLnTx/>
                <a:uFillTx/>
                <a:latin typeface="Tenorite" pitchFamily="2" charset="0"/>
                <a:ea typeface="+mn-ea"/>
                <a:cs typeface="+mn-cs"/>
              </a:rPr>
              <a:t>Direct, lightweight use of native platform APIs,</a:t>
            </a:r>
            <a:br>
              <a:rPr kumimoji="0" lang="en-US" sz="2400" b="0" i="0" u="none" strike="noStrike" kern="1200" cap="none" spc="0" normalizeH="0" baseline="0" noProof="0" dirty="0">
                <a:ln>
                  <a:noFill/>
                </a:ln>
                <a:solidFill>
                  <a:sysClr val="windowText" lastClr="000000"/>
                </a:solidFill>
                <a:effectLst/>
                <a:uLnTx/>
                <a:uFillTx/>
                <a:latin typeface="Tenorite" pitchFamily="2" charset="0"/>
                <a:ea typeface="+mn-ea"/>
                <a:cs typeface="+mn-cs"/>
              </a:rPr>
            </a:br>
            <a:r>
              <a:rPr kumimoji="0" lang="en-US" sz="2400" b="0" i="0" u="none" strike="noStrike" kern="1200" cap="none" spc="0" normalizeH="0" baseline="0" noProof="0" dirty="0">
                <a:ln>
                  <a:noFill/>
                </a:ln>
                <a:solidFill>
                  <a:schemeClr val="tx1">
                    <a:lumMod val="95000"/>
                    <a:lumOff val="5000"/>
                  </a:schemeClr>
                </a:solidFill>
                <a:effectLst/>
                <a:uLnTx/>
                <a:uFillTx/>
                <a:latin typeface="Tenorite" pitchFamily="2" charset="0"/>
                <a:ea typeface="+mn-ea"/>
                <a:cs typeface="+mn-cs"/>
              </a:rPr>
              <a:t>no heavy deps like underlying </a:t>
            </a:r>
            <a:r>
              <a:rPr kumimoji="0" lang="en-US" sz="2400" b="0" i="0" u="none" strike="noStrike" kern="1200" cap="none" spc="0" normalizeH="0" baseline="0" noProof="0" dirty="0">
                <a:ln>
                  <a:noFill/>
                </a:ln>
                <a:solidFill>
                  <a:srgbClr val="C00000"/>
                </a:solidFill>
                <a:effectLst/>
                <a:uLnTx/>
                <a:uFillTx/>
                <a:latin typeface="Tenorite" pitchFamily="2" charset="0"/>
                <a:ea typeface="+mn-ea"/>
                <a:cs typeface="+mn-cs"/>
              </a:rPr>
              <a:t>web engines or bridges</a:t>
            </a:r>
          </a:p>
          <a:p>
            <a:pPr lvl="1">
              <a:lnSpc>
                <a:spcPct val="100000"/>
              </a:lnSpc>
              <a:spcBef>
                <a:spcPts val="1000"/>
              </a:spcBef>
              <a:defRPr/>
            </a:pPr>
            <a:r>
              <a:rPr kumimoji="0" lang="en-US" b="0" i="0" u="none" strike="noStrike" kern="1200" cap="none" spc="0" normalizeH="0" baseline="0" noProof="0" dirty="0">
                <a:ln>
                  <a:noFill/>
                </a:ln>
                <a:solidFill>
                  <a:sysClr val="windowText" lastClr="000000"/>
                </a:solidFill>
                <a:effectLst/>
                <a:uLnTx/>
                <a:uFillTx/>
                <a:latin typeface="Tenorite" pitchFamily="2" charset="0"/>
                <a:ea typeface="+mn-ea"/>
                <a:cs typeface="+mn-cs"/>
              </a:rPr>
              <a:t>Subverts the older app style of “less Rust, more other code”</a:t>
            </a:r>
            <a:br>
              <a:rPr kumimoji="0" lang="en-US" b="0" i="0" u="none" strike="noStrike" kern="1200" cap="none" spc="0" normalizeH="0" baseline="0" noProof="0" dirty="0">
                <a:ln>
                  <a:noFill/>
                </a:ln>
                <a:solidFill>
                  <a:sysClr val="windowText" lastClr="000000"/>
                </a:solidFill>
                <a:effectLst/>
                <a:uLnTx/>
                <a:uFillTx/>
                <a:latin typeface="Tenorite" pitchFamily="2" charset="0"/>
                <a:ea typeface="+mn-ea"/>
                <a:cs typeface="+mn-cs"/>
              </a:rPr>
            </a:br>
            <a:r>
              <a:rPr kumimoji="0" lang="en-US" sz="1600" b="0" i="0" u="none" strike="noStrike" kern="1200" cap="none" spc="0" normalizeH="0" baseline="0" noProof="0" dirty="0">
                <a:ln>
                  <a:noFill/>
                </a:ln>
                <a:solidFill>
                  <a:sysClr val="windowText" lastClr="000000"/>
                </a:solidFill>
                <a:effectLst/>
                <a:uLnTx/>
                <a:uFillTx/>
                <a:latin typeface="Tenorite" pitchFamily="2" charset="0"/>
                <a:ea typeface="+mn-ea"/>
                <a:cs typeface="+mn-cs"/>
              </a:rPr>
              <a:t>   (a small Rust core surrounded by big platform-specific wrappers)</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endParaRPr kumimoji="0" lang="en-US" sz="2400" b="0" i="0" u="none" strike="noStrike" kern="1200" cap="none" spc="0" normalizeH="0" baseline="0" noProof="0" dirty="0">
              <a:ln>
                <a:noFill/>
              </a:ln>
              <a:solidFill>
                <a:sysClr val="windowText" lastClr="000000"/>
              </a:solidFill>
              <a:effectLst/>
              <a:uLnTx/>
              <a:uFillTx/>
              <a:latin typeface="Tenorite" pitchFamily="2" charset="0"/>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sysClr val="windowText" lastClr="000000"/>
              </a:solidFill>
              <a:effectLst/>
              <a:uLnTx/>
              <a:uFillTx/>
              <a:latin typeface="Tenorite" pitchFamily="2" charset="0"/>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sysClr val="windowText" lastClr="000000"/>
              </a:solidFill>
              <a:effectLst/>
              <a:uLnTx/>
              <a:uFillTx/>
              <a:latin typeface="Tenorite" pitchFamily="2" charset="0"/>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sysClr val="windowText" lastClr="000000"/>
              </a:solidFill>
              <a:effectLst/>
              <a:uLnTx/>
              <a:uFillTx/>
              <a:latin typeface="Tenorite" pitchFamily="2" charset="0"/>
              <a:ea typeface="+mn-ea"/>
              <a:cs typeface="+mn-cs"/>
            </a:endParaRPr>
          </a:p>
        </p:txBody>
      </p:sp>
      <p:pic>
        <p:nvPicPr>
          <p:cNvPr id="3" name="Google Shape;133;p30" descr="Frame 1.svg">
            <a:extLst>
              <a:ext uri="{FF2B5EF4-FFF2-40B4-BE49-F238E27FC236}">
                <a16:creationId xmlns:a16="http://schemas.microsoft.com/office/drawing/2014/main" id="{5C38CB64-3229-F6C1-D020-8BCC12E3528A}"/>
              </a:ext>
            </a:extLst>
          </p:cNvPr>
          <p:cNvPicPr preferRelativeResize="0"/>
          <p:nvPr/>
        </p:nvPicPr>
        <p:blipFill rotWithShape="1">
          <a:blip r:embed="rId6">
            <a:alphaModFix/>
          </a:blip>
          <a:srcRect/>
          <a:stretch/>
        </p:blipFill>
        <p:spPr>
          <a:xfrm>
            <a:off x="10317611" y="581173"/>
            <a:ext cx="1666875" cy="381000"/>
          </a:xfrm>
          <a:prstGeom prst="rect">
            <a:avLst/>
          </a:prstGeom>
          <a:noFill/>
          <a:ln>
            <a:noFill/>
          </a:ln>
        </p:spPr>
      </p:pic>
    </p:spTree>
    <p:extLst>
      <p:ext uri="{BB962C8B-B14F-4D97-AF65-F5344CB8AC3E}">
        <p14:creationId xmlns:p14="http://schemas.microsoft.com/office/powerpoint/2010/main" val="24924873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1">
          <a:extLst>
            <a:ext uri="{FF2B5EF4-FFF2-40B4-BE49-F238E27FC236}">
              <a16:creationId xmlns:a16="http://schemas.microsoft.com/office/drawing/2014/main" id="{9B5EF2BA-8A3C-D823-7685-802EECABE1A2}"/>
            </a:ext>
          </a:extLst>
        </p:cNvPr>
        <p:cNvGrpSpPr/>
        <p:nvPr/>
      </p:nvGrpSpPr>
      <p:grpSpPr>
        <a:xfrm>
          <a:off x="0" y="0"/>
          <a:ext cx="0" cy="0"/>
          <a:chOff x="0" y="0"/>
          <a:chExt cx="0" cy="0"/>
        </a:xfrm>
      </p:grpSpPr>
      <p:pic>
        <p:nvPicPr>
          <p:cNvPr id="132" name="Google Shape;132;p30" descr="Mask group.svg">
            <a:extLst>
              <a:ext uri="{FF2B5EF4-FFF2-40B4-BE49-F238E27FC236}">
                <a16:creationId xmlns:a16="http://schemas.microsoft.com/office/drawing/2014/main" id="{D69C5544-1BDE-0AF9-A1B9-21C97D4F3A5D}"/>
              </a:ext>
            </a:extLst>
          </p:cNvPr>
          <p:cNvPicPr preferRelativeResize="0"/>
          <p:nvPr/>
        </p:nvPicPr>
        <p:blipFill rotWithShape="1">
          <a:blip r:embed="rId3">
            <a:alphaModFix/>
          </a:blip>
          <a:srcRect/>
          <a:stretch/>
        </p:blipFill>
        <p:spPr>
          <a:xfrm>
            <a:off x="34599" y="153224"/>
            <a:ext cx="12192000" cy="6858000"/>
          </a:xfrm>
          <a:prstGeom prst="rect">
            <a:avLst/>
          </a:prstGeom>
          <a:noFill/>
          <a:ln>
            <a:noFill/>
          </a:ln>
        </p:spPr>
      </p:pic>
      <p:sp>
        <p:nvSpPr>
          <p:cNvPr id="134" name="Google Shape;134;p30">
            <a:extLst>
              <a:ext uri="{FF2B5EF4-FFF2-40B4-BE49-F238E27FC236}">
                <a16:creationId xmlns:a16="http://schemas.microsoft.com/office/drawing/2014/main" id="{EAB6BDB1-D96B-63FA-4580-91D013D27E29}"/>
              </a:ext>
            </a:extLst>
          </p:cNvPr>
          <p:cNvSpPr/>
          <p:nvPr/>
        </p:nvSpPr>
        <p:spPr>
          <a:xfrm>
            <a:off x="0" y="6096000"/>
            <a:ext cx="12192000" cy="762000"/>
          </a:xfrm>
          <a:prstGeom prst="rect">
            <a:avLst/>
          </a:prstGeom>
          <a:solidFill>
            <a:srgbClr val="FFE9E6"/>
          </a:solidFill>
          <a:ln>
            <a:noFill/>
          </a:ln>
        </p:spPr>
        <p:txBody>
          <a:bodyPr spcFirstLastPara="1" wrap="square" lIns="0" tIns="0" rIns="0" bIns="0" anchor="ctr" anchorCtr="0">
            <a:noAutofit/>
          </a:bodyPr>
          <a:lstStyle/>
          <a:p>
            <a:pPr algn="ctr">
              <a:buClr>
                <a:srgbClr val="FFFFFF"/>
              </a:buClr>
              <a:buSzPts val="1200"/>
            </a:pPr>
            <a:endParaRPr sz="1600">
              <a:solidFill>
                <a:srgbClr val="FFFFFF"/>
              </a:solidFill>
              <a:latin typeface="Helvetica Neue"/>
              <a:ea typeface="Helvetica Neue"/>
              <a:cs typeface="Helvetica Neue"/>
              <a:sym typeface="Helvetica Neue"/>
            </a:endParaRPr>
          </a:p>
        </p:txBody>
      </p:sp>
      <p:pic>
        <p:nvPicPr>
          <p:cNvPr id="135" name="Google Shape;135;p30" descr="Group.svg">
            <a:extLst>
              <a:ext uri="{FF2B5EF4-FFF2-40B4-BE49-F238E27FC236}">
                <a16:creationId xmlns:a16="http://schemas.microsoft.com/office/drawing/2014/main" id="{3CD9667D-BF78-4DCA-B5C9-A8DE8AD8F6E6}"/>
              </a:ext>
            </a:extLst>
          </p:cNvPr>
          <p:cNvPicPr preferRelativeResize="0"/>
          <p:nvPr/>
        </p:nvPicPr>
        <p:blipFill rotWithShape="1">
          <a:blip r:embed="rId4">
            <a:alphaModFix/>
          </a:blip>
          <a:srcRect/>
          <a:stretch/>
        </p:blipFill>
        <p:spPr>
          <a:xfrm>
            <a:off x="11247899" y="6187617"/>
            <a:ext cx="774233" cy="573505"/>
          </a:xfrm>
          <a:prstGeom prst="rect">
            <a:avLst/>
          </a:prstGeom>
          <a:noFill/>
          <a:ln>
            <a:noFill/>
          </a:ln>
        </p:spPr>
      </p:pic>
      <p:pic>
        <p:nvPicPr>
          <p:cNvPr id="136" name="Google Shape;136;p30" descr="Frame 3.svg">
            <a:extLst>
              <a:ext uri="{FF2B5EF4-FFF2-40B4-BE49-F238E27FC236}">
                <a16:creationId xmlns:a16="http://schemas.microsoft.com/office/drawing/2014/main" id="{7D6AD132-71AC-6FB3-C25F-F86FA70A98FB}"/>
              </a:ext>
            </a:extLst>
          </p:cNvPr>
          <p:cNvPicPr preferRelativeResize="0"/>
          <p:nvPr/>
        </p:nvPicPr>
        <p:blipFill rotWithShape="1">
          <a:blip r:embed="rId5">
            <a:alphaModFix/>
          </a:blip>
          <a:srcRect r="53767"/>
          <a:stretch>
            <a:fillRect/>
          </a:stretch>
        </p:blipFill>
        <p:spPr>
          <a:xfrm>
            <a:off x="508000" y="6314224"/>
            <a:ext cx="3006262" cy="248657"/>
          </a:xfrm>
          <a:prstGeom prst="rect">
            <a:avLst/>
          </a:prstGeom>
          <a:noFill/>
          <a:ln>
            <a:noFill/>
          </a:ln>
        </p:spPr>
      </p:pic>
      <p:sp>
        <p:nvSpPr>
          <p:cNvPr id="137" name="Google Shape;137;p30">
            <a:extLst>
              <a:ext uri="{FF2B5EF4-FFF2-40B4-BE49-F238E27FC236}">
                <a16:creationId xmlns:a16="http://schemas.microsoft.com/office/drawing/2014/main" id="{E1543C64-5DDA-1D42-2A97-8A83C8A9E991}"/>
              </a:ext>
            </a:extLst>
          </p:cNvPr>
          <p:cNvSpPr txBox="1"/>
          <p:nvPr/>
        </p:nvSpPr>
        <p:spPr>
          <a:xfrm>
            <a:off x="635000" y="431925"/>
            <a:ext cx="11349486" cy="605294"/>
          </a:xfrm>
          <a:prstGeom prst="rect">
            <a:avLst/>
          </a:prstGeom>
          <a:noFill/>
          <a:ln>
            <a:noFill/>
          </a:ln>
        </p:spPr>
        <p:txBody>
          <a:bodyPr spcFirstLastPara="1" wrap="square" lIns="25400" tIns="25400" rIns="25400" bIns="25400" anchor="ctr" anchorCtr="0">
            <a:spAutoFit/>
          </a:bodyPr>
          <a:lstStyle/>
          <a:p>
            <a:pPr>
              <a:buClr>
                <a:srgbClr val="000000"/>
              </a:buClr>
              <a:buSzPts val="3000"/>
            </a:pPr>
            <a:r>
              <a:rPr lang="en" sz="3600" b="1" dirty="0">
                <a:solidFill>
                  <a:srgbClr val="000000"/>
                </a:solidFill>
                <a:latin typeface="Helvetica Neue"/>
                <a:ea typeface="Helvetica Neue"/>
                <a:cs typeface="Helvetica Neue"/>
                <a:sym typeface="Helvetica Neue"/>
              </a:rPr>
              <a:t>What is                and why did we choose it?</a:t>
            </a:r>
            <a:endParaRPr sz="600" dirty="0"/>
          </a:p>
        </p:txBody>
      </p:sp>
      <p:pic>
        <p:nvPicPr>
          <p:cNvPr id="2" name="Google Shape;136;p30" descr="Frame 3.svg">
            <a:extLst>
              <a:ext uri="{FF2B5EF4-FFF2-40B4-BE49-F238E27FC236}">
                <a16:creationId xmlns:a16="http://schemas.microsoft.com/office/drawing/2014/main" id="{327E4B6C-E31C-8006-C6DB-FCB8AF060EA3}"/>
              </a:ext>
            </a:extLst>
          </p:cNvPr>
          <p:cNvPicPr preferRelativeResize="0"/>
          <p:nvPr/>
        </p:nvPicPr>
        <p:blipFill rotWithShape="1">
          <a:blip r:embed="rId5">
            <a:alphaModFix/>
          </a:blip>
          <a:srcRect l="46233"/>
          <a:stretch>
            <a:fillRect/>
          </a:stretch>
        </p:blipFill>
        <p:spPr>
          <a:xfrm>
            <a:off x="3578998" y="6314224"/>
            <a:ext cx="3496138" cy="248657"/>
          </a:xfrm>
          <a:prstGeom prst="rect">
            <a:avLst/>
          </a:prstGeom>
          <a:noFill/>
          <a:ln>
            <a:noFill/>
          </a:ln>
        </p:spPr>
      </p:pic>
      <p:pic>
        <p:nvPicPr>
          <p:cNvPr id="3" name="Google Shape;133;p30" descr="Frame 1.svg">
            <a:extLst>
              <a:ext uri="{FF2B5EF4-FFF2-40B4-BE49-F238E27FC236}">
                <a16:creationId xmlns:a16="http://schemas.microsoft.com/office/drawing/2014/main" id="{A3846EA5-F20E-F74A-E033-955F6E0C3F8C}"/>
              </a:ext>
            </a:extLst>
          </p:cNvPr>
          <p:cNvPicPr preferRelativeResize="0"/>
          <p:nvPr/>
        </p:nvPicPr>
        <p:blipFill rotWithShape="1">
          <a:blip r:embed="rId6">
            <a:alphaModFix/>
          </a:blip>
          <a:srcRect/>
          <a:stretch/>
        </p:blipFill>
        <p:spPr>
          <a:xfrm>
            <a:off x="10317611" y="581173"/>
            <a:ext cx="1666875" cy="381000"/>
          </a:xfrm>
          <a:prstGeom prst="rect">
            <a:avLst/>
          </a:prstGeom>
          <a:noFill/>
          <a:ln>
            <a:noFill/>
          </a:ln>
        </p:spPr>
      </p:pic>
      <p:pic>
        <p:nvPicPr>
          <p:cNvPr id="15" name="Picture 14">
            <a:extLst>
              <a:ext uri="{FF2B5EF4-FFF2-40B4-BE49-F238E27FC236}">
                <a16:creationId xmlns:a16="http://schemas.microsoft.com/office/drawing/2014/main" id="{9A0C6745-F8DB-8296-E30B-F4A91C18A5FF}"/>
              </a:ext>
            </a:extLst>
          </p:cNvPr>
          <p:cNvPicPr>
            <a:picLocks noChangeAspect="1"/>
          </p:cNvPicPr>
          <p:nvPr/>
        </p:nvPicPr>
        <p:blipFill>
          <a:blip r:embed="rId7">
            <a:alphaModFix/>
            <a:duotone>
              <a:prstClr val="black"/>
              <a:schemeClr val="tx1">
                <a:lumMod val="95000"/>
                <a:lumOff val="5000"/>
                <a:tint val="45000"/>
                <a:satMod val="400000"/>
              </a:schemeClr>
            </a:duotone>
            <a:extLst>
              <a:ext uri="{BEBA8EAE-BF5A-486C-A8C5-ECC9F3942E4B}">
                <a14:imgProps xmlns:a14="http://schemas.microsoft.com/office/drawing/2010/main">
                  <a14:imgLayer r:embed="rId8">
                    <a14:imgEffect>
                      <a14:artisticGlowEdges/>
                    </a14:imgEffect>
                    <a14:imgEffect>
                      <a14:sharpenSoften amount="50000"/>
                    </a14:imgEffect>
                    <a14:imgEffect>
                      <a14:colorTemperature colorTemp="4700"/>
                    </a14:imgEffect>
                    <a14:imgEffect>
                      <a14:brightnessContrast bright="-40000" contrast="-40000"/>
                    </a14:imgEffect>
                  </a14:imgLayer>
                </a14:imgProps>
              </a:ext>
            </a:extLst>
          </a:blip>
          <a:srcRect/>
          <a:stretch/>
        </p:blipFill>
        <p:spPr>
          <a:xfrm>
            <a:off x="2451277" y="426467"/>
            <a:ext cx="1666242" cy="709452"/>
          </a:xfrm>
          <a:prstGeom prst="rect">
            <a:avLst/>
          </a:prstGeom>
        </p:spPr>
      </p:pic>
      <p:sp>
        <p:nvSpPr>
          <p:cNvPr id="4" name="Content Placeholder 2">
            <a:extLst>
              <a:ext uri="{FF2B5EF4-FFF2-40B4-BE49-F238E27FC236}">
                <a16:creationId xmlns:a16="http://schemas.microsoft.com/office/drawing/2014/main" id="{1B17B7EF-C34F-9405-5CC1-69E2BE0BEE69}"/>
              </a:ext>
            </a:extLst>
          </p:cNvPr>
          <p:cNvSpPr txBox="1">
            <a:spLocks/>
          </p:cNvSpPr>
          <p:nvPr/>
        </p:nvSpPr>
        <p:spPr>
          <a:xfrm>
            <a:off x="518159" y="1386040"/>
            <a:ext cx="11349485" cy="4709960"/>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Tenorite"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enorite"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enorite"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enorite"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enorite"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30000"/>
              </a:lnSpc>
            </a:pPr>
            <a:r>
              <a:rPr lang="en-US" sz="3200" i="1" dirty="0">
                <a:solidFill>
                  <a:sysClr val="windowText" lastClr="000000"/>
                </a:solidFill>
              </a:rPr>
              <a:t>“An open network for secure, decentralized communication”</a:t>
            </a:r>
          </a:p>
          <a:p>
            <a:pPr lvl="1">
              <a:lnSpc>
                <a:spcPct val="130000"/>
              </a:lnSpc>
            </a:pPr>
            <a:r>
              <a:rPr lang="en-US" dirty="0">
                <a:solidFill>
                  <a:sysClr val="windowText" lastClr="000000"/>
                </a:solidFill>
              </a:rPr>
              <a:t>Similar to </a:t>
            </a:r>
            <a:r>
              <a:rPr lang="zh-CN" altLang="en-US" dirty="0">
                <a:solidFill>
                  <a:sysClr val="windowText" lastClr="000000"/>
                </a:solidFill>
              </a:rPr>
              <a:t>钉钉</a:t>
            </a:r>
            <a:r>
              <a:rPr lang="en-US" altLang="zh-CN" dirty="0">
                <a:solidFill>
                  <a:sysClr val="windowText" lastClr="000000"/>
                </a:solidFill>
              </a:rPr>
              <a:t>/</a:t>
            </a:r>
            <a:r>
              <a:rPr lang="en-US" dirty="0" err="1">
                <a:solidFill>
                  <a:sysClr val="windowText" lastClr="000000"/>
                </a:solidFill>
              </a:rPr>
              <a:t>DingTalk</a:t>
            </a:r>
            <a:r>
              <a:rPr lang="en-US" dirty="0">
                <a:solidFill>
                  <a:sysClr val="windowText" lastClr="000000"/>
                </a:solidFill>
              </a:rPr>
              <a:t>, Microsoft Teams, Discord, Slack,  </a:t>
            </a:r>
            <a:r>
              <a:rPr lang="en-US" b="1" dirty="0">
                <a:solidFill>
                  <a:sysClr val="windowText" lastClr="000000"/>
                </a:solidFill>
              </a:rPr>
              <a:t>but </a:t>
            </a:r>
            <a:r>
              <a:rPr lang="en-US" b="1" u="sng" dirty="0">
                <a:solidFill>
                  <a:schemeClr val="accent3">
                    <a:lumMod val="50000"/>
                  </a:schemeClr>
                </a:solidFill>
              </a:rPr>
              <a:t>open</a:t>
            </a:r>
            <a:r>
              <a:rPr lang="en-US" b="1" dirty="0">
                <a:solidFill>
                  <a:schemeClr val="accent3">
                    <a:lumMod val="50000"/>
                  </a:schemeClr>
                </a:solidFill>
              </a:rPr>
              <a:t> &amp; </a:t>
            </a:r>
            <a:r>
              <a:rPr lang="en-US" b="1" u="sng" dirty="0">
                <a:solidFill>
                  <a:schemeClr val="accent3">
                    <a:lumMod val="50000"/>
                  </a:schemeClr>
                </a:solidFill>
              </a:rPr>
              <a:t>federated</a:t>
            </a:r>
            <a:endParaRPr lang="en-US" u="sng" dirty="0">
              <a:solidFill>
                <a:schemeClr val="accent3">
                  <a:lumMod val="50000"/>
                </a:schemeClr>
              </a:solidFill>
            </a:endParaRPr>
          </a:p>
          <a:p>
            <a:pPr>
              <a:lnSpc>
                <a:spcPct val="130000"/>
              </a:lnSpc>
              <a:defRPr/>
            </a:pPr>
            <a:r>
              <a:rPr lang="en-US" sz="3200" dirty="0">
                <a:solidFill>
                  <a:sysClr val="windowText" lastClr="000000"/>
                </a:solidFill>
              </a:rPr>
              <a:t>We needed a “killer app” to drive Robius development</a:t>
            </a:r>
          </a:p>
          <a:p>
            <a:pPr marL="800100" lvl="1" indent="-234950">
              <a:lnSpc>
                <a:spcPct val="130000"/>
              </a:lnSpc>
              <a:defRPr/>
            </a:pPr>
            <a:r>
              <a:rPr lang="en-US" sz="2800" dirty="0">
                <a:solidFill>
                  <a:sysClr val="windowText" lastClr="000000"/>
                </a:solidFill>
              </a:rPr>
              <a:t>“What kind of app is highly </a:t>
            </a:r>
            <a:r>
              <a:rPr lang="en-US" sz="2800" b="1" dirty="0">
                <a:solidFill>
                  <a:sysClr val="windowText" lastClr="000000"/>
                </a:solidFill>
              </a:rPr>
              <a:t>demanding</a:t>
            </a:r>
            <a:r>
              <a:rPr lang="en-US" sz="2800" dirty="0">
                <a:solidFill>
                  <a:sysClr val="windowText" lastClr="000000"/>
                </a:solidFill>
              </a:rPr>
              <a:t>?”</a:t>
            </a:r>
            <a:r>
              <a:rPr lang="en-US" sz="2000" dirty="0">
                <a:solidFill>
                  <a:sysClr val="windowText" lastClr="000000"/>
                </a:solidFill>
              </a:rPr>
              <a:t>  </a:t>
            </a:r>
            <a:r>
              <a:rPr lang="en-US" sz="2200" dirty="0">
                <a:solidFill>
                  <a:sysClr val="windowText" lastClr="000000"/>
                </a:solidFill>
              </a:rPr>
              <a:t>(of UI &amp; platform abstractions)</a:t>
            </a:r>
          </a:p>
          <a:p>
            <a:pPr marL="908050" lvl="1" indent="-411163">
              <a:lnSpc>
                <a:spcPct val="130000"/>
              </a:lnSpc>
              <a:buFont typeface="Wingdings" pitchFamily="2" charset="2"/>
              <a:buChar char="Ø"/>
              <a:defRPr/>
            </a:pPr>
            <a:r>
              <a:rPr lang="en-US" sz="2800" dirty="0">
                <a:solidFill>
                  <a:sysClr val="windowText" lastClr="000000"/>
                </a:solidFill>
              </a:rPr>
              <a:t>A modern chat client!	</a:t>
            </a:r>
          </a:p>
          <a:p>
            <a:pPr marL="1257300" lvl="2" indent="-234950">
              <a:defRPr/>
            </a:pPr>
            <a:r>
              <a:rPr lang="en-US" sz="2400" dirty="0">
                <a:solidFill>
                  <a:sysClr val="windowText" lastClr="000000"/>
                </a:solidFill>
              </a:rPr>
              <a:t>Requires network, geolocation, storage access for files/images, multimedia</a:t>
            </a:r>
            <a:br>
              <a:rPr lang="en-US" sz="2400" dirty="0">
                <a:solidFill>
                  <a:sysClr val="windowText" lastClr="000000"/>
                </a:solidFill>
              </a:rPr>
            </a:br>
            <a:r>
              <a:rPr lang="en-US" sz="2400" dirty="0">
                <a:solidFill>
                  <a:sysClr val="windowText" lastClr="000000"/>
                </a:solidFill>
              </a:rPr>
              <a:t>capture &amp; playback, system notifications, clipboard, connectivity mgmt.,</a:t>
            </a:r>
            <a:br>
              <a:rPr lang="en-US" sz="2400" dirty="0">
                <a:solidFill>
                  <a:sysClr val="windowText" lastClr="000000"/>
                </a:solidFill>
              </a:rPr>
            </a:br>
            <a:r>
              <a:rPr lang="en-US" sz="2400" dirty="0">
                <a:solidFill>
                  <a:sysClr val="windowText" lastClr="000000"/>
                </a:solidFill>
              </a:rPr>
              <a:t>rich text formatting &amp; input, persistent device storage &amp; cache,</a:t>
            </a:r>
            <a:br>
              <a:rPr lang="en-US" sz="2400" dirty="0">
                <a:solidFill>
                  <a:sysClr val="windowText" lastClr="000000"/>
                </a:solidFill>
              </a:rPr>
            </a:br>
            <a:r>
              <a:rPr lang="en-US" sz="2400" dirty="0">
                <a:solidFill>
                  <a:sysClr val="windowText" lastClr="000000"/>
                </a:solidFill>
              </a:rPr>
              <a:t>biometric authentication, secret key storage, and so much more!</a:t>
            </a:r>
            <a:br>
              <a:rPr lang="en-US" sz="2400" dirty="0">
                <a:solidFill>
                  <a:sysClr val="windowText" lastClr="000000"/>
                </a:solidFill>
              </a:rPr>
            </a:br>
            <a:endParaRPr lang="en-US" sz="1050" dirty="0">
              <a:solidFill>
                <a:sysClr val="windowText" lastClr="000000"/>
              </a:solidFill>
            </a:endParaRPr>
          </a:p>
          <a:p>
            <a:pPr marL="800100" lvl="1" indent="-234950">
              <a:defRPr/>
            </a:pPr>
            <a:r>
              <a:rPr lang="en-US" sz="2800" dirty="0">
                <a:solidFill>
                  <a:sysClr val="windowText" lastClr="000000"/>
                </a:solidFill>
              </a:rPr>
              <a:t>Why Matrix?  It’s also open-source, decentralized, and Rust-oriented  </a:t>
            </a:r>
            <a:r>
              <a:rPr lang="en-US" sz="4300" baseline="-15000" dirty="0">
                <a:solidFill>
                  <a:sysClr val="windowText" lastClr="000000"/>
                </a:solidFill>
              </a:rPr>
              <a:t>✅</a:t>
            </a:r>
            <a:endParaRPr lang="en-US" sz="2400" baseline="-15000" dirty="0">
              <a:solidFill>
                <a:sysClr val="windowText" lastClr="000000"/>
              </a:solidFill>
            </a:endParaRPr>
          </a:p>
        </p:txBody>
      </p:sp>
    </p:spTree>
    <p:extLst>
      <p:ext uri="{BB962C8B-B14F-4D97-AF65-F5344CB8AC3E}">
        <p14:creationId xmlns:p14="http://schemas.microsoft.com/office/powerpoint/2010/main" val="3607126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par>
                          <p:cTn id="23" fill="hold">
                            <p:stCondLst>
                              <p:cond delay="0"/>
                            </p:stCondLst>
                            <p:childTnLst>
                              <p:par>
                                <p:cTn id="24" presetID="1" presetClass="entr" presetSubtype="0" fill="hold" nodeType="afterEffect">
                                  <p:stCondLst>
                                    <p:cond delay="0"/>
                                  </p:stCondLst>
                                  <p:childTnLst>
                                    <p:set>
                                      <p:cBhvr>
                                        <p:cTn id="25"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3">
          <a:extLst>
            <a:ext uri="{FF2B5EF4-FFF2-40B4-BE49-F238E27FC236}">
              <a16:creationId xmlns:a16="http://schemas.microsoft.com/office/drawing/2014/main" id="{5D9E63B7-E639-3AA0-C989-8731F90878C6}"/>
            </a:ext>
          </a:extLst>
        </p:cNvPr>
        <p:cNvGrpSpPr/>
        <p:nvPr/>
      </p:nvGrpSpPr>
      <p:grpSpPr>
        <a:xfrm>
          <a:off x="0" y="0"/>
          <a:ext cx="0" cy="0"/>
          <a:chOff x="0" y="0"/>
          <a:chExt cx="0" cy="0"/>
        </a:xfrm>
      </p:grpSpPr>
      <p:pic>
        <p:nvPicPr>
          <p:cNvPr id="124" name="Google Shape;124;p29" descr="Rectangle 3.png">
            <a:extLst>
              <a:ext uri="{FF2B5EF4-FFF2-40B4-BE49-F238E27FC236}">
                <a16:creationId xmlns:a16="http://schemas.microsoft.com/office/drawing/2014/main" id="{FA7CC3EC-699A-70BC-5896-0CF263D2730C}"/>
              </a:ext>
            </a:extLst>
          </p:cNvPr>
          <p:cNvPicPr preferRelativeResize="0"/>
          <p:nvPr/>
        </p:nvPicPr>
        <p:blipFill rotWithShape="1">
          <a:blip r:embed="rId3">
            <a:alphaModFix/>
          </a:blip>
          <a:srcRect/>
          <a:stretch/>
        </p:blipFill>
        <p:spPr>
          <a:xfrm>
            <a:off x="0" y="5714117"/>
            <a:ext cx="12192000" cy="1143000"/>
          </a:xfrm>
          <a:prstGeom prst="rect">
            <a:avLst/>
          </a:prstGeom>
          <a:noFill/>
          <a:ln>
            <a:noFill/>
          </a:ln>
        </p:spPr>
      </p:pic>
      <p:pic>
        <p:nvPicPr>
          <p:cNvPr id="125" name="Google Shape;125;p29" descr="Group 3.svg">
            <a:extLst>
              <a:ext uri="{FF2B5EF4-FFF2-40B4-BE49-F238E27FC236}">
                <a16:creationId xmlns:a16="http://schemas.microsoft.com/office/drawing/2014/main" id="{6B29B7FB-1F2F-2F81-B267-12CFE5E50FA8}"/>
              </a:ext>
            </a:extLst>
          </p:cNvPr>
          <p:cNvPicPr preferRelativeResize="0"/>
          <p:nvPr/>
        </p:nvPicPr>
        <p:blipFill rotWithShape="1">
          <a:blip r:embed="rId4">
            <a:alphaModFix/>
          </a:blip>
          <a:srcRect/>
          <a:stretch/>
        </p:blipFill>
        <p:spPr>
          <a:xfrm>
            <a:off x="701" y="1"/>
            <a:ext cx="12190601" cy="6858001"/>
          </a:xfrm>
          <a:prstGeom prst="rect">
            <a:avLst/>
          </a:prstGeom>
          <a:noFill/>
          <a:ln>
            <a:noFill/>
          </a:ln>
        </p:spPr>
      </p:pic>
      <p:pic>
        <p:nvPicPr>
          <p:cNvPr id="126" name="Google Shape;126;p29" descr="定稿-SVG-图标 2.svg">
            <a:extLst>
              <a:ext uri="{FF2B5EF4-FFF2-40B4-BE49-F238E27FC236}">
                <a16:creationId xmlns:a16="http://schemas.microsoft.com/office/drawing/2014/main" id="{BB9E0EF9-C866-7126-9708-8970943781C8}"/>
              </a:ext>
            </a:extLst>
          </p:cNvPr>
          <p:cNvPicPr preferRelativeResize="0"/>
          <p:nvPr/>
        </p:nvPicPr>
        <p:blipFill rotWithShape="1">
          <a:blip r:embed="rId5">
            <a:alphaModFix/>
          </a:blip>
          <a:srcRect/>
          <a:stretch/>
        </p:blipFill>
        <p:spPr>
          <a:xfrm>
            <a:off x="8126012" y="2919320"/>
            <a:ext cx="3429000" cy="3429000"/>
          </a:xfrm>
          <a:prstGeom prst="rect">
            <a:avLst/>
          </a:prstGeom>
          <a:noFill/>
          <a:ln>
            <a:noFill/>
          </a:ln>
        </p:spPr>
      </p:pic>
      <p:sp>
        <p:nvSpPr>
          <p:cNvPr id="4" name="Rectangle">
            <a:extLst>
              <a:ext uri="{FF2B5EF4-FFF2-40B4-BE49-F238E27FC236}">
                <a16:creationId xmlns:a16="http://schemas.microsoft.com/office/drawing/2014/main" id="{C31CE278-D290-FEBC-A494-38D4CB996F1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857422" y="2547715"/>
            <a:ext cx="8347144" cy="1899025"/>
          </a:xfrm>
          <a:prstGeom prst="roundRect">
            <a:avLst/>
          </a:prstGeom>
          <a:gradFill flip="none" rotWithShape="1">
            <a:gsLst>
              <a:gs pos="32000">
                <a:sysClr val="windowText" lastClr="000000">
                  <a:alpha val="67000"/>
                </a:sysClr>
              </a:gs>
              <a:gs pos="0">
                <a:sysClr val="windowText" lastClr="000000">
                  <a:alpha val="82974"/>
                </a:sysClr>
              </a:gs>
              <a:gs pos="99000">
                <a:sysClr val="windowText" lastClr="000000">
                  <a:alpha val="55000"/>
                </a:sysClr>
              </a:gs>
            </a:gsLst>
            <a:path path="circle">
              <a:fillToRect r="100000" b="100000"/>
            </a:path>
            <a:tileRect l="-100000" t="-100000"/>
          </a:gradFill>
          <a:ln w="12700">
            <a:miter lim="400000"/>
          </a:ln>
        </p:spPr>
        <p:txBody>
          <a:bodyPr lIns="50800" tIns="50800" rIns="50800" bIns="5080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2600" b="0" i="0" u="none" strike="noStrike" kern="0" cap="all" spc="0" normalizeH="0" baseline="0" noProof="0" dirty="0">
              <a:ln>
                <a:noFill/>
              </a:ln>
              <a:solidFill>
                <a:srgbClr val="FFFFFF"/>
              </a:solidFill>
              <a:effectLst/>
              <a:uLnTx/>
              <a:uFillTx/>
              <a:latin typeface="Tenorite"/>
              <a:sym typeface="Avenir Next"/>
            </a:endParaRPr>
          </a:p>
        </p:txBody>
      </p:sp>
      <p:sp>
        <p:nvSpPr>
          <p:cNvPr id="5" name="Title 1">
            <a:extLst>
              <a:ext uri="{FF2B5EF4-FFF2-40B4-BE49-F238E27FC236}">
                <a16:creationId xmlns:a16="http://schemas.microsoft.com/office/drawing/2014/main" id="{7BFBAA61-DFA4-E705-56AA-74770539285F}"/>
              </a:ext>
            </a:extLst>
          </p:cNvPr>
          <p:cNvSpPr txBox="1">
            <a:spLocks/>
          </p:cNvSpPr>
          <p:nvPr/>
        </p:nvSpPr>
        <p:spPr>
          <a:xfrm>
            <a:off x="-65593" y="2546831"/>
            <a:ext cx="7555315" cy="189902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800" kern="1200">
                <a:solidFill>
                  <a:schemeClr val="tx1"/>
                </a:solidFill>
                <a:latin typeface="Seaford Display" pitchFamily="2" charset="0"/>
                <a:ea typeface="+mj-ea"/>
                <a:cs typeface="Seaford Display" pitchFamily="2" charset="0"/>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b="0" i="0" u="none" strike="noStrike" kern="1200" cap="none" spc="0" normalizeH="0" baseline="0" noProof="0" dirty="0">
                <a:ln>
                  <a:noFill/>
                </a:ln>
                <a:solidFill>
                  <a:prstClr val="white"/>
                </a:solidFill>
                <a:effectLst/>
                <a:uLnTx/>
                <a:uFillTx/>
                <a:latin typeface="Seaford Display" pitchFamily="2" charset="0"/>
                <a:ea typeface="+mj-ea"/>
              </a:rPr>
              <a:t>Structure of a Robius app</a:t>
            </a:r>
          </a:p>
        </p:txBody>
      </p:sp>
    </p:spTree>
    <p:extLst>
      <p:ext uri="{BB962C8B-B14F-4D97-AF65-F5344CB8AC3E}">
        <p14:creationId xmlns:p14="http://schemas.microsoft.com/office/powerpoint/2010/main" val="397329478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94471</TotalTime>
  <Words>6578</Words>
  <Application>Microsoft Macintosh PowerPoint</Application>
  <PresentationFormat>Widescreen</PresentationFormat>
  <Paragraphs>877</Paragraphs>
  <Slides>35</Slides>
  <Notes>35</Notes>
  <HiddenSlides>0</HiddenSlides>
  <MMClips>0</MMClips>
  <ScaleCrop>false</ScaleCrop>
  <HeadingPairs>
    <vt:vector size="6" baseType="variant">
      <vt:variant>
        <vt:lpstr>Fonts Used</vt:lpstr>
      </vt:variant>
      <vt:variant>
        <vt:i4>15</vt:i4>
      </vt:variant>
      <vt:variant>
        <vt:lpstr>Theme</vt:lpstr>
      </vt:variant>
      <vt:variant>
        <vt:i4>2</vt:i4>
      </vt:variant>
      <vt:variant>
        <vt:lpstr>Slide Titles</vt:lpstr>
      </vt:variant>
      <vt:variant>
        <vt:i4>35</vt:i4>
      </vt:variant>
    </vt:vector>
  </HeadingPairs>
  <TitlesOfParts>
    <vt:vector size="52" baseType="lpstr">
      <vt:lpstr>Bebas Neue Bold</vt:lpstr>
      <vt:lpstr>Times Roman</vt:lpstr>
      <vt:lpstr>Aptos</vt:lpstr>
      <vt:lpstr>Arial</vt:lpstr>
      <vt:lpstr>Calibri</vt:lpstr>
      <vt:lpstr>Courier New</vt:lpstr>
      <vt:lpstr>Helvetica</vt:lpstr>
      <vt:lpstr>Helvetica Neue</vt:lpstr>
      <vt:lpstr>Helvetica Neue Light</vt:lpstr>
      <vt:lpstr>Menlo</vt:lpstr>
      <vt:lpstr>Open Sans</vt:lpstr>
      <vt:lpstr>PT Mono</vt:lpstr>
      <vt:lpstr>Seaford Display</vt:lpstr>
      <vt:lpstr>Tenorite</vt:lpstr>
      <vt:lpstr>Wingdings</vt:lpstr>
      <vt:lpstr>1_Office Theme</vt:lpstr>
      <vt:lpstr>White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demo time!  for future/offline viewers:  the demo included an overview of Robrix’s features running on macOS &amp; other platforms.   Check out our various apps to run them yourself: https://github.com/project-robius/robrix https://github.com/moxin-org/moly https://github.com/makepad/makepad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Maintaining performance &amp; responsiveness in the face of mixed concurrency contexts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Mobile Rust Ecosystem</dc:title>
  <dc:creator>Kevin Alexander Boos</dc:creator>
  <cp:lastModifiedBy>Kevin Boos</cp:lastModifiedBy>
  <cp:revision>431</cp:revision>
  <dcterms:created xsi:type="dcterms:W3CDTF">2023-08-21T19:36:23Z</dcterms:created>
  <dcterms:modified xsi:type="dcterms:W3CDTF">2025-09-14T14:50:47Z</dcterms:modified>
</cp:coreProperties>
</file>